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notesMasterIdLst>
    <p:notesMasterId r:id="rId24"/>
  </p:notesMasterIdLst>
  <p:sldIdLst>
    <p:sldId id="264" r:id="rId2"/>
    <p:sldId id="277" r:id="rId3"/>
    <p:sldId id="257" r:id="rId4"/>
    <p:sldId id="258" r:id="rId5"/>
    <p:sldId id="259" r:id="rId6"/>
    <p:sldId id="274" r:id="rId7"/>
    <p:sldId id="278" r:id="rId8"/>
    <p:sldId id="279" r:id="rId9"/>
    <p:sldId id="273" r:id="rId10"/>
    <p:sldId id="260" r:id="rId11"/>
    <p:sldId id="262" r:id="rId12"/>
    <p:sldId id="263" r:id="rId13"/>
    <p:sldId id="275" r:id="rId14"/>
    <p:sldId id="261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-538" y="-13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E1AC1-5DE8-495F-9DC8-3E49161C7A40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6D88A-0E74-4FE5-B93D-0CF085081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6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24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55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1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DFA1846-DA80-1C48-A609-854EA85C59AD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46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39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93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31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09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45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6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0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0669" y="2148749"/>
            <a:ext cx="9281160" cy="352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Этнические процессы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194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3995" r="6465" b="15802"/>
          <a:stretch/>
        </p:blipFill>
        <p:spPr>
          <a:xfrm>
            <a:off x="0" y="-13482"/>
            <a:ext cx="80699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990045" y="1982847"/>
            <a:ext cx="33177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Этническая</a:t>
            </a:r>
          </a:p>
          <a:p>
            <a:pPr algn="ctr"/>
            <a:r>
              <a:rPr lang="ru-RU" sz="4000" b="1" cap="none" spc="0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территория</a:t>
            </a:r>
            <a:endParaRPr lang="ru-RU" sz="4000" b="1" cap="none" spc="0" dirty="0">
              <a:ln w="1016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71" y="2682311"/>
            <a:ext cx="24529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Черная</a:t>
            </a:r>
          </a:p>
          <a:p>
            <a:pPr algn="ctr"/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5385" y="5354699"/>
            <a:ext cx="2743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Полесье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742660">
            <a:off x="2560976" y="2953853"/>
            <a:ext cx="4942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Белая          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Русь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445" y="3602028"/>
            <a:ext cx="27606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литвины</a:t>
            </a:r>
            <a:endParaRPr lang="ru-RU" sz="4400" b="1" i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4327" y="4821956"/>
            <a:ext cx="28493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полешуки</a:t>
            </a:r>
            <a:endParaRPr lang="ru-RU" sz="4400" b="1" i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17809">
            <a:off x="3463504" y="1330976"/>
            <a:ext cx="2143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русины</a:t>
            </a:r>
            <a:endParaRPr lang="ru-RU" sz="4400" b="1" i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416649">
            <a:off x="3656938" y="3174416"/>
            <a:ext cx="30444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белорусцы</a:t>
            </a:r>
            <a:endParaRPr lang="ru-RU" sz="4400" b="1" i="1" cap="none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806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964"/>
            <a:ext cx="12192000" cy="897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Происхождение названия «Белая Русь»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9238" y="1056606"/>
            <a:ext cx="5816872" cy="526106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ln w="0"/>
              </a:rPr>
              <a:t>В отношении современной территории Белоруссии употребление термина «Белая Русь» впервые зафиксировано в XIII веке. </a:t>
            </a:r>
            <a:endParaRPr lang="ru-RU" sz="2800" b="1" dirty="0" smtClean="0">
              <a:ln w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С </a:t>
            </a:r>
            <a:r>
              <a:rPr lang="ru-RU" sz="2800" b="1" dirty="0">
                <a:ln w="0"/>
              </a:rPr>
              <a:t>XVI века термин «Белая Русь» становится широко </a:t>
            </a:r>
            <a:r>
              <a:rPr lang="ru-RU" sz="2800" b="1" dirty="0" err="1">
                <a:ln w="0"/>
              </a:rPr>
              <a:t>употребимым</a:t>
            </a:r>
            <a:r>
              <a:rPr lang="ru-RU" sz="2800" b="1" dirty="0">
                <a:ln w="0"/>
              </a:rPr>
              <a:t> для обозначения земель, которые относятся к современным белорусским регионам </a:t>
            </a:r>
            <a:r>
              <a:rPr lang="ru-RU" sz="2800" b="1" dirty="0" err="1">
                <a:ln w="0"/>
              </a:rPr>
              <a:t>Подвинья</a:t>
            </a:r>
            <a:r>
              <a:rPr lang="ru-RU" sz="2800" b="1" dirty="0">
                <a:ln w="0"/>
              </a:rPr>
              <a:t> и </a:t>
            </a:r>
            <a:r>
              <a:rPr lang="ru-RU" sz="2800" b="1" dirty="0" err="1" smtClean="0">
                <a:ln w="0"/>
              </a:rPr>
              <a:t>Поднепровья</a:t>
            </a:r>
            <a:r>
              <a:rPr lang="ru-RU" sz="2800" b="1" dirty="0" smtClean="0">
                <a:ln w="0"/>
              </a:rPr>
              <a:t>.</a:t>
            </a:r>
            <a:endParaRPr lang="ru-RU" sz="2800" b="1" dirty="0">
              <a:ln w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0" y="1584759"/>
            <a:ext cx="5578489" cy="340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548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964"/>
            <a:ext cx="12192000" cy="897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Происхождение названия «Белая Русь»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4979"/>
            <a:ext cx="6611816" cy="6023021"/>
          </a:xfrm>
          <a:solidFill>
            <a:srgbClr val="FFFFFF">
              <a:alpha val="44000"/>
            </a:srgbClr>
          </a:solidFill>
          <a:effectLst>
            <a:softEdge rad="31750"/>
          </a:effectLst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arenR"/>
            </a:pPr>
            <a:r>
              <a:rPr lang="ru-RU" sz="2800" dirty="0">
                <a:ln w="0"/>
              </a:rPr>
              <a:t>земли, которые в некое время не зависели ни от монголо-татарских ханов, ни от литовских князей; </a:t>
            </a:r>
            <a:r>
              <a:rPr lang="ru-RU" sz="2800" b="1" i="1" u="sng" dirty="0">
                <a:ln w="0"/>
              </a:rPr>
              <a:t>белая</a:t>
            </a:r>
            <a:r>
              <a:rPr lang="ru-RU" sz="2800" dirty="0">
                <a:ln w="0"/>
              </a:rPr>
              <a:t> в данном случае — </a:t>
            </a:r>
            <a:r>
              <a:rPr lang="ru-RU" sz="2800" b="1" i="1" u="sng" dirty="0">
                <a:ln w="0"/>
              </a:rPr>
              <a:t>независимая, </a:t>
            </a:r>
            <a:r>
              <a:rPr lang="ru-RU" sz="2800" b="1" i="1" u="sng" dirty="0" smtClean="0">
                <a:ln w="0"/>
              </a:rPr>
              <a:t>свободная.</a:t>
            </a:r>
            <a:endParaRPr lang="ru-RU" sz="2800" dirty="0" smtClean="0">
              <a:ln w="0"/>
            </a:endParaRPr>
          </a:p>
          <a:p>
            <a:pPr marL="514350" indent="-5143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arenR"/>
            </a:pPr>
            <a:r>
              <a:rPr lang="ru-RU" sz="2800" dirty="0">
                <a:ln w="0"/>
              </a:rPr>
              <a:t>название происходит от </a:t>
            </a:r>
            <a:r>
              <a:rPr lang="ru-RU" sz="2800" b="1" i="1" u="sng" dirty="0">
                <a:ln w="0"/>
              </a:rPr>
              <a:t>белого цвета</a:t>
            </a:r>
            <a:r>
              <a:rPr lang="ru-RU" sz="2800" dirty="0">
                <a:ln w="0"/>
              </a:rPr>
              <a:t> </a:t>
            </a:r>
            <a:r>
              <a:rPr lang="ru-RU" sz="2800" b="1" i="1" u="sng" dirty="0">
                <a:ln w="0"/>
              </a:rPr>
              <a:t>волос</a:t>
            </a:r>
            <a:r>
              <a:rPr lang="ru-RU" sz="2800" dirty="0">
                <a:ln w="0"/>
              </a:rPr>
              <a:t> или </a:t>
            </a:r>
            <a:r>
              <a:rPr lang="ru-RU" sz="2800" b="1" i="1" u="sng" dirty="0">
                <a:ln w="0"/>
              </a:rPr>
              <a:t>одежды</a:t>
            </a:r>
            <a:r>
              <a:rPr lang="ru-RU" sz="2800" dirty="0">
                <a:ln w="0"/>
              </a:rPr>
              <a:t> жителей этих </a:t>
            </a:r>
            <a:r>
              <a:rPr lang="ru-RU" sz="2800" dirty="0" smtClean="0">
                <a:ln w="0"/>
              </a:rPr>
              <a:t>земель.</a:t>
            </a:r>
          </a:p>
          <a:p>
            <a:pPr marL="514350" indent="-5143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arenR"/>
            </a:pPr>
            <a:r>
              <a:rPr lang="ru-RU" sz="2800" dirty="0">
                <a:ln w="0"/>
              </a:rPr>
              <a:t>Белой Русью называли земли, население которых было </a:t>
            </a:r>
            <a:r>
              <a:rPr lang="ru-RU" sz="2800" b="1" i="1" u="sng" dirty="0">
                <a:ln w="0"/>
              </a:rPr>
              <a:t>христианским</a:t>
            </a:r>
            <a:r>
              <a:rPr lang="ru-RU" sz="2800" dirty="0">
                <a:ln w="0"/>
              </a:rPr>
              <a:t> в противоположность Черной Руси, где будто бы долгое время сохранялось </a:t>
            </a:r>
            <a:r>
              <a:rPr lang="ru-RU" sz="2800" dirty="0" smtClean="0">
                <a:ln w="0"/>
              </a:rPr>
              <a:t>язычество.</a:t>
            </a:r>
          </a:p>
          <a:p>
            <a:pPr marL="514350" indent="-5143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arenR"/>
            </a:pPr>
            <a:r>
              <a:rPr lang="ru-RU" sz="2800" dirty="0"/>
              <a:t>Белая — значит </a:t>
            </a:r>
            <a:r>
              <a:rPr lang="ru-RU" sz="2800" b="1" i="1" u="sng" dirty="0"/>
              <a:t>великая</a:t>
            </a:r>
            <a:r>
              <a:rPr lang="ru-RU" sz="2800" dirty="0"/>
              <a:t> или </a:t>
            </a:r>
            <a:r>
              <a:rPr lang="ru-RU" sz="2800" b="1" i="1" u="sng" dirty="0" smtClean="0"/>
              <a:t>древняя</a:t>
            </a:r>
            <a:r>
              <a:rPr lang="ru-RU" sz="2800" dirty="0" smtClean="0"/>
              <a:t>.</a:t>
            </a:r>
          </a:p>
          <a:p>
            <a:pPr marL="514350" indent="-514350">
              <a:spcBef>
                <a:spcPts val="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arenR"/>
            </a:pPr>
            <a:r>
              <a:rPr lang="ru-RU" sz="2800" dirty="0">
                <a:ln w="0"/>
              </a:rPr>
              <a:t>название происходит от </a:t>
            </a:r>
            <a:r>
              <a:rPr lang="ru-RU" sz="2800" b="1" i="1" u="sng" dirty="0">
                <a:ln w="0"/>
              </a:rPr>
              <a:t>цветовой аналогии сторонам света.</a:t>
            </a:r>
            <a:r>
              <a:rPr lang="ru-RU" sz="2800" dirty="0">
                <a:ln w="0"/>
              </a:rPr>
              <a:t> Входит в тройку «Черная Русь», «Червонная Русь» и «Белая Русь».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11" y="1190864"/>
            <a:ext cx="5578489" cy="340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07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9089" y="778598"/>
            <a:ext cx="928885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Какую роль в жизни населения играл белорусский язык?</a:t>
            </a:r>
          </a:p>
          <a:p>
            <a:pPr algn="ctr"/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Стр</a:t>
            </a:r>
            <a:r>
              <a:rPr lang="ru-RU" sz="3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111-112</a:t>
            </a:r>
            <a:endParaRPr lang="ru-RU" sz="3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3" y="1198799"/>
            <a:ext cx="1712912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37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ЭТНИЧЕСКИЕ МЕНЬШИНСТВА В ВКЛ</a:t>
            </a:r>
          </a:p>
        </p:txBody>
      </p:sp>
    </p:spTree>
    <p:extLst>
      <p:ext uri="{BB962C8B-B14F-4D97-AF65-F5344CB8AC3E}">
        <p14:creationId xmlns:p14="http://schemas.microsoft.com/office/powerpoint/2010/main" val="228564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9882" y="417397"/>
            <a:ext cx="10750117" cy="72560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Многоэтнический характер ВКЛ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87459" y="1159135"/>
            <a:ext cx="6904259" cy="497272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Основа населения – восточные славяне: белорусы, украинцы, русские, - а также литовцы.</a:t>
            </a:r>
          </a:p>
          <a:p>
            <a:r>
              <a:rPr lang="ru-RU" sz="3200" b="1" dirty="0" smtClean="0"/>
              <a:t>Этнические меньшинства:</a:t>
            </a:r>
          </a:p>
          <a:p>
            <a:pPr lvl="1"/>
            <a:r>
              <a:rPr lang="ru-RU" sz="3000" b="1" i="1" dirty="0" smtClean="0"/>
              <a:t>Татары;</a:t>
            </a:r>
          </a:p>
          <a:p>
            <a:pPr lvl="1"/>
            <a:r>
              <a:rPr lang="ru-RU" sz="3000" b="1" i="1" dirty="0" smtClean="0"/>
              <a:t>Евреи;</a:t>
            </a:r>
          </a:p>
          <a:p>
            <a:pPr lvl="1"/>
            <a:r>
              <a:rPr lang="ru-RU" sz="3000" b="1" i="1" dirty="0" smtClean="0"/>
              <a:t>Цыгане.</a:t>
            </a:r>
            <a:endParaRPr lang="ru-RU" sz="3000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5" y="660743"/>
            <a:ext cx="3738281" cy="6372070"/>
          </a:xfrm>
        </p:spPr>
      </p:pic>
    </p:spTree>
    <p:extLst>
      <p:ext uri="{BB962C8B-B14F-4D97-AF65-F5344CB8AC3E}">
        <p14:creationId xmlns:p14="http://schemas.microsoft.com/office/powerpoint/2010/main" val="113249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330" y="1476692"/>
            <a:ext cx="5855388" cy="52602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Появление – 14 – нач. 15 в. (сначала </a:t>
            </a:r>
            <a:r>
              <a:rPr lang="ru-RU" sz="2800" b="1" dirty="0" err="1" smtClean="0"/>
              <a:t>Гедимин</a:t>
            </a:r>
            <a:r>
              <a:rPr lang="ru-RU" sz="2800" b="1" dirty="0" smtClean="0"/>
              <a:t> использовал конные отряды татар, затем по приглашению </a:t>
            </a:r>
            <a:r>
              <a:rPr lang="ru-RU" sz="2800" b="1" dirty="0" err="1" smtClean="0"/>
              <a:t>Витовта</a:t>
            </a:r>
            <a:r>
              <a:rPr lang="ru-RU" sz="2800" b="1" dirty="0" smtClean="0"/>
              <a:t> поселился </a:t>
            </a:r>
            <a:r>
              <a:rPr lang="ru-RU" sz="2800" b="1" dirty="0" err="1" smtClean="0"/>
              <a:t>Тохтамыш</a:t>
            </a:r>
            <a:r>
              <a:rPr lang="ru-RU" sz="2800" b="1" dirty="0" smtClean="0"/>
              <a:t>).</a:t>
            </a:r>
          </a:p>
          <a:p>
            <a:r>
              <a:rPr lang="ru-RU" sz="2800" b="1" dirty="0" smtClean="0"/>
              <a:t> татары расселились под Вильно, в Лидском, </a:t>
            </a:r>
            <a:r>
              <a:rPr lang="ru-RU" sz="2800" b="1" dirty="0" err="1" smtClean="0"/>
              <a:t>Новогрудском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Ошмянском</a:t>
            </a:r>
            <a:r>
              <a:rPr lang="ru-RU" sz="2800" b="1" dirty="0" smtClean="0"/>
              <a:t>, Брестском поветах, под Клецком и в Минске.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96" y="1301882"/>
            <a:ext cx="4754562" cy="342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596113" y="4992668"/>
            <a:ext cx="3477170" cy="461665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/>
              <a:t>Татарские воины ВКЛ</a:t>
            </a:r>
          </a:p>
        </p:txBody>
      </p:sp>
    </p:spTree>
    <p:extLst>
      <p:ext uri="{BB962C8B-B14F-4D97-AF65-F5344CB8AC3E}">
        <p14:creationId xmlns:p14="http://schemas.microsoft.com/office/powerpoint/2010/main" val="991848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9009" y="1108450"/>
            <a:ext cx="7662674" cy="5260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Занятия: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военная, дипломатическая служба у привилегированных татар.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«простые» занимались огородничеством, ремеслом.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Права: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Служили в войске (могли получить землю и должности).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/>
              <a:t>Служили в государственных органах.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Запрещалось: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Участвовать в выборах в сейм.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Иметь крепостных крестьян-христиан.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Служить в войске на офицерских должностях.</a:t>
            </a:r>
            <a:endParaRPr lang="ru-RU" sz="26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3" y="903007"/>
            <a:ext cx="3649336" cy="486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634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татары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2457" y="1088942"/>
            <a:ext cx="4932919" cy="52602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Религия – ислам.</a:t>
            </a:r>
          </a:p>
          <a:p>
            <a:r>
              <a:rPr lang="ru-RU" sz="2800" b="1" dirty="0" smtClean="0"/>
              <a:t>Священные книги – Аль-</a:t>
            </a:r>
            <a:r>
              <a:rPr lang="ru-RU" sz="2800" b="1" dirty="0" err="1" smtClean="0"/>
              <a:t>Китабы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Молитвенный дом – мечеть.</a:t>
            </a:r>
          </a:p>
          <a:p>
            <a:r>
              <a:rPr lang="ru-RU" sz="2800" b="1" dirty="0" smtClean="0"/>
              <a:t>Использовали татарский язык и арабский алфавит, но с 16 в. большинство стали пользоваться белорусским или польским языком в повседневной жизни.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15730" y="6028092"/>
            <a:ext cx="2053767" cy="461665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/>
              <a:t>Аль-</a:t>
            </a:r>
            <a:r>
              <a:rPr lang="ru-RU" sz="2400" b="1" i="1" dirty="0" err="1" smtClean="0"/>
              <a:t>Китабы</a:t>
            </a:r>
            <a:endParaRPr lang="ru-RU" sz="2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6287" r="6151" b="17992"/>
          <a:stretch/>
        </p:blipFill>
        <p:spPr>
          <a:xfrm>
            <a:off x="8256494" y="390275"/>
            <a:ext cx="3442448" cy="3226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1836954"/>
            <a:ext cx="2938612" cy="46528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67356" y="3517025"/>
            <a:ext cx="2420856" cy="830997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1" dirty="0" smtClean="0"/>
              <a:t>Мечеть в </a:t>
            </a:r>
            <a:r>
              <a:rPr lang="ru-RU" sz="2400" b="1" i="1" dirty="0" err="1" smtClean="0"/>
              <a:t>Ивье</a:t>
            </a:r>
            <a:r>
              <a:rPr lang="ru-RU" sz="2400" b="1" i="1" dirty="0" smtClean="0"/>
              <a:t>.</a:t>
            </a:r>
          </a:p>
          <a:p>
            <a:pPr algn="ctr"/>
            <a:r>
              <a:rPr lang="ru-RU" sz="2400" b="1" i="1" dirty="0" smtClean="0"/>
              <a:t>19 в.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60767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pPr algn="ctr"/>
            <a:r>
              <a:rPr lang="ru-RU" dirty="0" smtClean="0"/>
              <a:t>евреи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330" y="1476692"/>
            <a:ext cx="4819964" cy="52602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Появление – кон. 14 – 15 вв.</a:t>
            </a:r>
          </a:p>
          <a:p>
            <a:r>
              <a:rPr lang="ru-RU" sz="2800" b="1" dirty="0" smtClean="0"/>
              <a:t>Расселились в Бресте, Гродно, имели гостиный двор в Вильно.</a:t>
            </a:r>
          </a:p>
          <a:p>
            <a:r>
              <a:rPr lang="ru-RU" sz="2800" b="1" dirty="0" smtClean="0"/>
              <a:t>Расселению способствовал </a:t>
            </a:r>
            <a:r>
              <a:rPr lang="ru-RU" sz="2800" b="1" dirty="0" err="1" smtClean="0"/>
              <a:t>Витовт</a:t>
            </a:r>
            <a:r>
              <a:rPr lang="ru-RU" sz="2800" b="1" dirty="0" smtClean="0"/>
              <a:t>, а затем Казимир </a:t>
            </a:r>
            <a:r>
              <a:rPr lang="ru-RU" sz="2800" b="1" dirty="0" err="1" smtClean="0"/>
              <a:t>Ягеллончик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911" r="6987" b="11207"/>
          <a:stretch/>
        </p:blipFill>
        <p:spPr>
          <a:xfrm>
            <a:off x="5459506" y="2447364"/>
            <a:ext cx="2861482" cy="3978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75" y="128558"/>
            <a:ext cx="3579494" cy="5357842"/>
          </a:xfrm>
        </p:spPr>
      </p:pic>
      <p:sp>
        <p:nvSpPr>
          <p:cNvPr id="11" name="Прямоугольник 10"/>
          <p:cNvSpPr/>
          <p:nvPr/>
        </p:nvSpPr>
        <p:spPr>
          <a:xfrm>
            <a:off x="1975859" y="5718301"/>
            <a:ext cx="3483647" cy="707886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i="1" dirty="0" err="1" smtClean="0"/>
              <a:t>Привилей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Витовта</a:t>
            </a:r>
            <a:r>
              <a:rPr lang="ru-RU" sz="2000" b="1" i="1" dirty="0" smtClean="0"/>
              <a:t> </a:t>
            </a:r>
          </a:p>
          <a:p>
            <a:pPr algn="ctr"/>
            <a:r>
              <a:rPr lang="ru-RU" sz="2000" b="1" i="1" dirty="0" err="1" smtClean="0"/>
              <a:t>еврееям</a:t>
            </a:r>
            <a:r>
              <a:rPr lang="ru-RU" sz="2000" b="1" i="1" dirty="0" smtClean="0"/>
              <a:t> Бреста от 1388 г.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79551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д/З. Повторить</a:t>
            </a:r>
            <a:br>
              <a:rPr lang="ru-RU" dirty="0" smtClean="0"/>
            </a:br>
            <a:r>
              <a:rPr lang="ru-RU" dirty="0" smtClean="0">
                <a:latin typeface="Sylfaen"/>
              </a:rPr>
              <a:t>§</a:t>
            </a:r>
            <a:r>
              <a:rPr lang="ru-RU" dirty="0" smtClean="0"/>
              <a:t>1-15, вопросы </a:t>
            </a:r>
            <a:r>
              <a:rPr lang="ru-RU" smtClean="0"/>
              <a:t>на стр. </a:t>
            </a:r>
            <a:r>
              <a:rPr lang="ru-RU" dirty="0" smtClean="0"/>
              <a:t>113-114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28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528" y="0"/>
            <a:ext cx="10058400" cy="1609344"/>
          </a:xfrm>
        </p:spPr>
        <p:txBody>
          <a:bodyPr/>
          <a:lstStyle/>
          <a:p>
            <a:pPr algn="r"/>
            <a:r>
              <a:rPr lang="ru-RU" dirty="0" smtClean="0"/>
              <a:t>евреи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730" y="374033"/>
            <a:ext cx="6823576" cy="634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организация: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Кагал – название еврейской общины.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Гетто – кварталы, где проживали евреи.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Права: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Могли заниматься ремеслом и торговлей.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Занимать должности, связанные со сбором налогов и кредиторской деятельностью.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Запрещено: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Приобретать землю, заниматься с/х.</a:t>
            </a:r>
          </a:p>
          <a:p>
            <a:pPr lvl="1">
              <a:spcBef>
                <a:spcPts val="0"/>
              </a:spcBef>
            </a:pPr>
            <a:r>
              <a:rPr lang="ru-RU" sz="2600" b="1" dirty="0" smtClean="0"/>
              <a:t>Служить в шляхетском войске.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Религия – иудаизм.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Молитвенный дом – синагога.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Язык – иврит, идиш.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72" y="2054916"/>
            <a:ext cx="5875828" cy="3431484"/>
          </a:xfrm>
        </p:spPr>
      </p:pic>
    </p:spTree>
    <p:extLst>
      <p:ext uri="{BB962C8B-B14F-4D97-AF65-F5344CB8AC3E}">
        <p14:creationId xmlns:p14="http://schemas.microsoft.com/office/powerpoint/2010/main" val="792988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2319" y="-120114"/>
            <a:ext cx="7595437" cy="1609344"/>
          </a:xfrm>
        </p:spPr>
        <p:txBody>
          <a:bodyPr/>
          <a:lstStyle/>
          <a:p>
            <a:pPr algn="ctr"/>
            <a:r>
              <a:rPr lang="ru-RU" dirty="0" smtClean="0"/>
              <a:t>цыгане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6518" y="1355668"/>
            <a:ext cx="6212541" cy="526028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/>
              <a:t>Появление –15 в.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Вели кочевой образ жизни, занимались коневодством, ремеслами, торговлей лошадьми.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Кочевые цыгане собирались возле Зельвы, Ветки.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Оседлые цыгане проживали общинами в местечке Мир, занимались огородничеством, ремеслом.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Придерживались религии местного населения.</a:t>
            </a:r>
          </a:p>
          <a:p>
            <a:pPr>
              <a:spcBef>
                <a:spcPts val="0"/>
              </a:spcBef>
            </a:pPr>
            <a:r>
              <a:rPr lang="ru-RU" sz="2800" b="1" dirty="0" smtClean="0"/>
              <a:t>Язык – говорили на цыганском, или на белорусском. 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93" y="3218688"/>
            <a:ext cx="3969264" cy="325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94" y="201706"/>
            <a:ext cx="4166616" cy="36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623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881" y="977774"/>
            <a:ext cx="912589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Составьте речь шляхтича на сейме, в которой он рассказывает о своей этнической принадлежности  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4" y="3932945"/>
            <a:ext cx="1712912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97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75350"/>
            <a:ext cx="10058400" cy="1609344"/>
          </a:xfrm>
        </p:spPr>
        <p:txBody>
          <a:bodyPr/>
          <a:lstStyle/>
          <a:p>
            <a:pPr algn="ctr"/>
            <a:r>
              <a:rPr lang="ru-RU" b="1" dirty="0" smtClean="0"/>
              <a:t>Признаки народности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729" y="2541494"/>
            <a:ext cx="1963271" cy="104887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язык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0" y="4364373"/>
            <a:ext cx="2649071" cy="10488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культура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3741" y="2541492"/>
            <a:ext cx="1963271" cy="10488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быт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0" y="4320268"/>
            <a:ext cx="3101788" cy="10488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самосознание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19566" y="2541493"/>
            <a:ext cx="3003176" cy="10488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Территория</a:t>
            </a:r>
            <a:r>
              <a:rPr lang="ru-RU" sz="1400" dirty="0" smtClean="0"/>
              <a:t> </a:t>
            </a:r>
            <a:r>
              <a:rPr lang="ru-RU" sz="3200" b="1" dirty="0"/>
              <a:t>проживания</a:t>
            </a:r>
          </a:p>
        </p:txBody>
      </p: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 flipH="1">
            <a:off x="1304365" y="1311085"/>
            <a:ext cx="2137521" cy="1230409"/>
          </a:xfrm>
          <a:prstGeom prst="straightConnector1">
            <a:avLst/>
          </a:prstGeom>
          <a:ln w="57150"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flipH="1">
            <a:off x="3610536" y="1311085"/>
            <a:ext cx="321187" cy="3053288"/>
          </a:xfrm>
          <a:prstGeom prst="straightConnector1">
            <a:avLst/>
          </a:prstGeom>
          <a:ln w="57150"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>
            <a:off x="5362363" y="1411940"/>
            <a:ext cx="3014" cy="1129552"/>
          </a:xfrm>
          <a:prstGeom prst="straightConnector1">
            <a:avLst/>
          </a:prstGeom>
          <a:ln w="57150"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0"/>
          </p:cNvCxnSpPr>
          <p:nvPr/>
        </p:nvCxnSpPr>
        <p:spPr>
          <a:xfrm>
            <a:off x="8704729" y="1196788"/>
            <a:ext cx="1416425" cy="1344705"/>
          </a:xfrm>
          <a:prstGeom prst="straightConnector1">
            <a:avLst/>
          </a:prstGeom>
          <a:ln w="57150"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>
            <a:off x="7153835" y="1411940"/>
            <a:ext cx="493059" cy="2908328"/>
          </a:xfrm>
          <a:prstGeom prst="straightConnector1">
            <a:avLst/>
          </a:prstGeom>
          <a:ln w="57150">
            <a:tailEnd type="triangle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99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Этапы формирования белорусской народности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133164"/>
            <a:ext cx="10058400" cy="30390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Конец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XIII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в. – начало формирования.</a:t>
            </a: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XIV – XV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вв. – процесс формирования.</a:t>
            </a: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XVI </a:t>
            </a: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в. – завершение процесса формирования.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55" y="1367073"/>
            <a:ext cx="2147982" cy="274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07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542" y="215691"/>
            <a:ext cx="10058400" cy="160934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условия формирования белорусской народности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965" y="1825034"/>
            <a:ext cx="7235217" cy="4817813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Нахождение белорусских земель в составе ВКЛ;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Постоянная внешняя угроза.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Прогресс в развитии ремесла и с/х в 14-16 вв.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Складывание рынков возле крупных городов.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Формирование сословной структуры ВКЛ.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n w="0"/>
              </a:rPr>
              <a:t>Монопольное положение старобелорусского языка и письменности в ВКЛ.</a:t>
            </a:r>
            <a:endParaRPr lang="ru-RU" sz="2800" b="1" dirty="0">
              <a:ln w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82" y="1511581"/>
            <a:ext cx="3751030" cy="491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6466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1640" y="878186"/>
            <a:ext cx="877280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Бобруйск – 1387 г</a:t>
            </a:r>
          </a:p>
          <a:p>
            <a:endParaRPr lang="ru-RU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6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8" y="2018923"/>
            <a:ext cx="3177767" cy="42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34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2" y="589903"/>
            <a:ext cx="3453709" cy="566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5320" y="3424133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/>
              <a:t>Ю́рий</a:t>
            </a:r>
            <a:r>
              <a:rPr lang="ru-RU" sz="2800" b="1" dirty="0"/>
              <a:t> </a:t>
            </a:r>
            <a:r>
              <a:rPr lang="ru-RU" sz="2800" b="1" dirty="0" err="1"/>
              <a:t>Радзиви́лл</a:t>
            </a:r>
            <a:r>
              <a:rPr lang="ru-RU" sz="2800" b="1" dirty="0"/>
              <a:t> по прозвищу </a:t>
            </a:r>
            <a:r>
              <a:rPr lang="ru-RU" sz="2800" b="1" dirty="0" err="1"/>
              <a:t>Геркуле́с</a:t>
            </a:r>
            <a:r>
              <a:rPr lang="ru-RU" sz="2800" b="1" dirty="0"/>
              <a:t> </a:t>
            </a:r>
            <a:r>
              <a:rPr lang="ru-RU" dirty="0" smtClean="0"/>
              <a:t> </a:t>
            </a:r>
            <a:r>
              <a:rPr lang="ru-RU" sz="2400" b="1" dirty="0" smtClean="0"/>
              <a:t>— </a:t>
            </a:r>
            <a:r>
              <a:rPr lang="ru-RU" b="1" dirty="0"/>
              <a:t>государственный деятель Великого княжества Литовского, первый гетман </a:t>
            </a:r>
            <a:r>
              <a:rPr lang="ru-RU" b="1" dirty="0" err="1"/>
              <a:t>польный</a:t>
            </a:r>
            <a:r>
              <a:rPr lang="ru-RU" b="1" dirty="0"/>
              <a:t> литовский (1521—1531), гетман великий литовский в 1531—1541 годах, воевода киевский в 1511—1514, </a:t>
            </a:r>
            <a:r>
              <a:rPr lang="ru-RU" b="1" dirty="0" err="1"/>
              <a:t>каштелян</a:t>
            </a:r>
            <a:r>
              <a:rPr lang="ru-RU" b="1" dirty="0"/>
              <a:t> </a:t>
            </a:r>
            <a:r>
              <a:rPr lang="ru-RU" b="1" dirty="0" err="1"/>
              <a:t>виленский</a:t>
            </a:r>
            <a:r>
              <a:rPr lang="ru-RU" b="1" dirty="0"/>
              <a:t> в 1527—1541. Сын Николая </a:t>
            </a:r>
            <a:r>
              <a:rPr lang="ru-RU" b="1" dirty="0" err="1"/>
              <a:t>Радзивилла</a:t>
            </a:r>
            <a:r>
              <a:rPr lang="ru-RU" b="1" dirty="0"/>
              <a:t> Старого.</a:t>
            </a:r>
          </a:p>
        </p:txBody>
      </p:sp>
    </p:spTree>
    <p:extLst>
      <p:ext uri="{BB962C8B-B14F-4D97-AF65-F5344CB8AC3E}">
        <p14:creationId xmlns:p14="http://schemas.microsoft.com/office/powerpoint/2010/main" val="422661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64" y="625382"/>
            <a:ext cx="2998790" cy="528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987" y="5978480"/>
            <a:ext cx="608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Arial"/>
              </a:rPr>
              <a:t>Лев </a:t>
            </a:r>
            <a:r>
              <a:rPr lang="ru-RU" b="1" dirty="0" err="1">
                <a:solidFill>
                  <a:srgbClr val="202122"/>
                </a:solidFill>
                <a:latin typeface="Arial"/>
              </a:rPr>
              <a:t>Сапега</a:t>
            </a:r>
            <a:r>
              <a:rPr lang="ru-RU" b="1" dirty="0">
                <a:solidFill>
                  <a:srgbClr val="202122"/>
                </a:solidFill>
                <a:latin typeface="Arial"/>
              </a:rPr>
              <a:t>. Портрет неизвестного художника. 1616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33866" y="1310874"/>
            <a:ext cx="5370214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Как назывался такой тип портрета?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 связи с чем в Речи </a:t>
            </a:r>
            <a:r>
              <a:rPr lang="ru-RU" sz="2400" b="1" dirty="0" err="1" smtClean="0">
                <a:solidFill>
                  <a:srgbClr val="002060"/>
                </a:solidFill>
              </a:rPr>
              <a:t>Посполитой</a:t>
            </a:r>
            <a:r>
              <a:rPr lang="ru-RU" sz="2400" b="1" dirty="0" smtClean="0">
                <a:solidFill>
                  <a:srgbClr val="002060"/>
                </a:solidFill>
              </a:rPr>
              <a:t> могла распространиться мода на подобные портреты?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Можно ли утверждать, что такого типа портрет был важным элементом сословного общества?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Имеют ли такие произведения искусства ценность для нас?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61" y="1075484"/>
            <a:ext cx="778598" cy="77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48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9790" y="832919"/>
            <a:ext cx="9804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отличало жителей белорусских земель от населения зарубежных стран ?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108 -109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96" y="3100286"/>
            <a:ext cx="1716158" cy="17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7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Тип дерева</Template>
  <TotalTime>274</TotalTime>
  <Words>693</Words>
  <Application>Microsoft Office PowerPoint</Application>
  <PresentationFormat>Произвольный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Дерево</vt:lpstr>
      <vt:lpstr>Этнические процессы   7 класс</vt:lpstr>
      <vt:lpstr>д/З. Повторить §1-15, вопросы на стр. 113-114</vt:lpstr>
      <vt:lpstr>Признаки народности</vt:lpstr>
      <vt:lpstr>Этапы формирования белорусской народности</vt:lpstr>
      <vt:lpstr>условия формирования белорусской народности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названия «Белая Русь»</vt:lpstr>
      <vt:lpstr>Происхождение названия «Белая Русь»</vt:lpstr>
      <vt:lpstr>Презентация PowerPoint</vt:lpstr>
      <vt:lpstr>ЭТНИЧЕСКИЕ МЕНЬШИНСТВА В ВКЛ</vt:lpstr>
      <vt:lpstr>Многоэтнический характер ВКЛ</vt:lpstr>
      <vt:lpstr>татары</vt:lpstr>
      <vt:lpstr>татары</vt:lpstr>
      <vt:lpstr>татары</vt:lpstr>
      <vt:lpstr>евреи</vt:lpstr>
      <vt:lpstr>евреи</vt:lpstr>
      <vt:lpstr>цыгане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белорусской народности. Этнические меньшинства в вкл</dc:title>
  <dc:creator>Galina Sventukhovskaya</dc:creator>
  <cp:lastModifiedBy>Ала</cp:lastModifiedBy>
  <cp:revision>53</cp:revision>
  <dcterms:created xsi:type="dcterms:W3CDTF">2014-04-19T19:23:38Z</dcterms:created>
  <dcterms:modified xsi:type="dcterms:W3CDTF">2021-01-13T08:27:20Z</dcterms:modified>
</cp:coreProperties>
</file>