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7" r:id="rId3"/>
    <p:sldId id="325" r:id="rId4"/>
    <p:sldId id="335" r:id="rId5"/>
    <p:sldId id="329" r:id="rId6"/>
    <p:sldId id="327" r:id="rId7"/>
    <p:sldId id="326" r:id="rId8"/>
    <p:sldId id="339" r:id="rId9"/>
    <p:sldId id="338" r:id="rId10"/>
    <p:sldId id="346" r:id="rId11"/>
    <p:sldId id="347" r:id="rId12"/>
    <p:sldId id="341" r:id="rId13"/>
    <p:sldId id="340" r:id="rId14"/>
    <p:sldId id="336" r:id="rId15"/>
    <p:sldId id="337" r:id="rId16"/>
    <p:sldId id="342" r:id="rId17"/>
    <p:sldId id="343" r:id="rId18"/>
    <p:sldId id="344" r:id="rId19"/>
    <p:sldId id="34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100" d="100"/>
          <a:sy n="100" d="100"/>
        </p:scale>
        <p:origin x="-835" y="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Национальный состав </a:t>
            </a:r>
            <a:r>
              <a:rPr lang="ru-RU" dirty="0" smtClean="0"/>
              <a:t>населения БССР </a:t>
            </a:r>
            <a:r>
              <a:rPr lang="ru-RU" dirty="0"/>
              <a:t>по переписи 1926 г.</a:t>
            </a:r>
          </a:p>
        </c:rich>
      </c:tx>
      <c:layout>
        <c:manualLayout>
          <c:xMode val="edge"/>
          <c:yMode val="edge"/>
          <c:x val="0.1184219452509209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0520040546134E-2"/>
          <c:y val="0.25380033531627799"/>
          <c:w val="0.85547709546530215"/>
          <c:h val="0.74619966468372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Национальный состав БССР по переписи 1926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451495802334647"/>
                  <c:y val="-0.263254840371271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,6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3875877114932171E-2"/>
                  <c:y val="4.57838017998000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758139951018222E-2"/>
                  <c:y val="7.4417236468675194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6643406386507689E-2"/>
                  <c:y val="-3.7546333235701082E-4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2,0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2266336188801047E-3"/>
                  <c:y val="-1.706830554180848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1509999380599792E-2"/>
                  <c:y val="1.37030228964458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Белорусы</c:v>
                </c:pt>
                <c:pt idx="1">
                  <c:v>Евреи</c:v>
                </c:pt>
                <c:pt idx="2">
                  <c:v>Русские</c:v>
                </c:pt>
                <c:pt idx="3">
                  <c:v>Поляки</c:v>
                </c:pt>
                <c:pt idx="4">
                  <c:v>Украинцы</c:v>
                </c:pt>
                <c:pt idx="5">
                  <c:v>Остальные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0.80600000000000005</c:v>
                </c:pt>
                <c:pt idx="1">
                  <c:v>8.2000000000000003E-2</c:v>
                </c:pt>
                <c:pt idx="2">
                  <c:v>7.6999999999999999E-2</c:v>
                </c:pt>
                <c:pt idx="3">
                  <c:v>0.02</c:v>
                </c:pt>
                <c:pt idx="4">
                  <c:v>7.0000000000000001E-3</c:v>
                </c:pt>
                <c:pt idx="5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e-BY" smtClean="0"/>
              <a:t>2015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9106-3412-4725-BA3F-F098E8C9B0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5214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643306" cy="32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" y="3271705"/>
            <a:ext cx="3930193" cy="199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803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FC7-3587-4EA3-8899-90DA315E6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7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F8A3-5C0A-40CE-BDC6-69F9FF1C8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12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848600" cy="5443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57224" cy="7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AE83-700A-441C-A8EE-DA57D5456AD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57224" cy="7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0575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4216-FBAF-435D-9E9F-82130B17C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430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66EE-BFDD-4D84-AECC-E2F03430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27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71D4-596B-46E3-ABDF-95F9ED1D6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6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056D-5681-42AF-B76D-890CB5069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7AE-ECEC-4CF1-B9EC-36DF628BD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84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6B63-2F56-4841-9293-5EBE6F104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7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6DB8-6D61-42FC-AD65-CF324CD5A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0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D921-99A8-48F4-82F6-B169BF24C80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E24F-EB95-491E-9DC9-5A44E6328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85722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-2643210" y="3357566"/>
            <a:ext cx="6143644" cy="8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07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0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848" y="3284984"/>
            <a:ext cx="5786478" cy="3642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e-BY" sz="2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936" y="4286256"/>
            <a:ext cx="5112568" cy="15716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6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7215206" y="6143644"/>
            <a:ext cx="1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b="1" i="0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1" i="0" u="none" strike="noStrike" kern="0" cap="none" spc="0" normalizeH="0" baseline="0" noProof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4509120"/>
            <a:ext cx="50663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Политика </a:t>
            </a:r>
            <a:r>
              <a:rPr lang="ru-RU" sz="2800" b="1" i="1" dirty="0" err="1">
                <a:solidFill>
                  <a:srgbClr val="C00000"/>
                </a:solidFill>
              </a:rPr>
              <a:t>белорусизации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Развитие образования,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науки </a:t>
            </a:r>
            <a:r>
              <a:rPr lang="ru-RU" sz="2800" b="1" i="1" dirty="0">
                <a:solidFill>
                  <a:srgbClr val="C00000"/>
                </a:solidFill>
              </a:rPr>
              <a:t>и </a:t>
            </a:r>
            <a:r>
              <a:rPr lang="ru-RU" sz="2800" b="1" i="1" dirty="0" smtClean="0">
                <a:solidFill>
                  <a:srgbClr val="C00000"/>
                </a:solidFill>
              </a:rPr>
              <a:t>куль­туры </a:t>
            </a:r>
            <a:r>
              <a:rPr lang="ru-RU" sz="2800" b="1" i="1" dirty="0">
                <a:solidFill>
                  <a:srgbClr val="C00000"/>
                </a:solidFill>
              </a:rPr>
              <a:t>в БССР в 1920 — 1930­е гг.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974843" y="4797152"/>
            <a:ext cx="298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Александр Леонидович </a:t>
            </a:r>
            <a:endParaRPr lang="ru-RU" b="1" dirty="0" smtClean="0">
              <a:latin typeface="+mn-lt"/>
            </a:endParaRPr>
          </a:p>
          <a:p>
            <a:pPr algn="ctr"/>
            <a:r>
              <a:rPr lang="ru-RU" b="1" dirty="0" smtClean="0">
                <a:latin typeface="+mn-lt"/>
              </a:rPr>
              <a:t>Чижевский</a:t>
            </a:r>
            <a:endParaRPr lang="ru-RU" b="1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67154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6632"/>
            <a:ext cx="47525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В 1918 г., в такие</a:t>
            </a:r>
          </a:p>
          <a:p>
            <a:r>
              <a:rPr lang="ru-RU" b="1" dirty="0">
                <a:latin typeface="+mn-lt"/>
              </a:rPr>
              <a:t>сложные времена, когда мало кто думал о науке, Чижевский </a:t>
            </a:r>
            <a:r>
              <a:rPr lang="ru-RU" b="1" dirty="0" smtClean="0">
                <a:latin typeface="+mn-lt"/>
              </a:rPr>
              <a:t>защитил </a:t>
            </a:r>
            <a:r>
              <a:rPr lang="ru-RU" b="1" dirty="0">
                <a:latin typeface="+mn-lt"/>
              </a:rPr>
              <a:t>докторскую диссертацию. </a:t>
            </a:r>
            <a:r>
              <a:rPr lang="ru-RU" b="1" dirty="0" smtClean="0">
                <a:latin typeface="+mn-lt"/>
              </a:rPr>
              <a:t> В </a:t>
            </a:r>
            <a:r>
              <a:rPr lang="ru-RU" b="1" dirty="0">
                <a:latin typeface="+mn-lt"/>
              </a:rPr>
              <a:t>диссертации изучалось влияние </a:t>
            </a:r>
            <a:r>
              <a:rPr lang="ru-RU" b="1" dirty="0" smtClean="0">
                <a:latin typeface="+mn-lt"/>
              </a:rPr>
              <a:t>солнечной активности </a:t>
            </a:r>
            <a:r>
              <a:rPr lang="ru-RU" b="1" dirty="0">
                <a:latin typeface="+mn-lt"/>
              </a:rPr>
              <a:t>на физическую и органическую жизнь на </a:t>
            </a:r>
            <a:r>
              <a:rPr lang="ru-RU" b="1" dirty="0" smtClean="0">
                <a:latin typeface="+mn-lt"/>
              </a:rPr>
              <a:t>планете Земля</a:t>
            </a:r>
            <a:r>
              <a:rPr lang="ru-RU" b="1" dirty="0">
                <a:latin typeface="+mn-lt"/>
              </a:rPr>
              <a:t>, в том числе на важнейшие события в истории </a:t>
            </a:r>
            <a:r>
              <a:rPr lang="ru-RU" b="1" dirty="0" smtClean="0">
                <a:latin typeface="+mn-lt"/>
              </a:rPr>
              <a:t>человечества</a:t>
            </a:r>
            <a:r>
              <a:rPr lang="ru-RU" b="1" dirty="0">
                <a:latin typeface="+mn-lt"/>
              </a:rPr>
              <a:t>. Эта работа позволила основать новые научные направления: </a:t>
            </a:r>
            <a:r>
              <a:rPr lang="ru-RU" b="1" dirty="0" smtClean="0">
                <a:latin typeface="+mn-lt"/>
              </a:rPr>
              <a:t>космобиологию и </a:t>
            </a:r>
            <a:r>
              <a:rPr lang="ru-RU" b="1" dirty="0">
                <a:latin typeface="+mn-lt"/>
              </a:rPr>
              <a:t>гелиобиологию. </a:t>
            </a:r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Ученый </a:t>
            </a:r>
            <a:r>
              <a:rPr lang="ru-RU" b="1" dirty="0">
                <a:latin typeface="+mn-lt"/>
              </a:rPr>
              <a:t>разработал метод </a:t>
            </a:r>
            <a:r>
              <a:rPr lang="ru-RU" b="1" dirty="0" err="1">
                <a:latin typeface="+mn-lt"/>
              </a:rPr>
              <a:t>аэроионизации</a:t>
            </a:r>
            <a:r>
              <a:rPr lang="ru-RU" b="1" dirty="0">
                <a:latin typeface="+mn-lt"/>
              </a:rPr>
              <a:t> — оздоровления </a:t>
            </a:r>
            <a:r>
              <a:rPr lang="ru-RU" b="1" dirty="0" smtClean="0">
                <a:latin typeface="+mn-lt"/>
              </a:rPr>
              <a:t>воздуха отрицательно </a:t>
            </a:r>
            <a:r>
              <a:rPr lang="ru-RU" b="1" dirty="0">
                <a:latin typeface="+mn-lt"/>
              </a:rPr>
              <a:t>заряженными ионами. Он предложил создать комнаты для </a:t>
            </a:r>
            <a:r>
              <a:rPr lang="ru-RU" b="1" dirty="0" smtClean="0">
                <a:latin typeface="+mn-lt"/>
              </a:rPr>
              <a:t>укрепления здоровья </a:t>
            </a:r>
            <a:r>
              <a:rPr lang="ru-RU" b="1" dirty="0">
                <a:latin typeface="+mn-lt"/>
              </a:rPr>
              <a:t>трудящихся с помощью этого метода во время проведения </a:t>
            </a:r>
            <a:r>
              <a:rPr lang="ru-RU" b="1" dirty="0" err="1" smtClean="0">
                <a:latin typeface="+mn-lt"/>
              </a:rPr>
              <a:t>индустриализации.Его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>
                <a:latin typeface="+mn-lt"/>
              </a:rPr>
              <a:t>изобретение, известное под названием «люстра Чижевского», используется в на-</a:t>
            </a:r>
          </a:p>
          <a:p>
            <a:r>
              <a:rPr lang="ru-RU" b="1" dirty="0">
                <a:latin typeface="+mn-lt"/>
              </a:rPr>
              <a:t>шей современной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7192" y="5661248"/>
            <a:ext cx="403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Почему современники ученого </a:t>
            </a:r>
            <a:endParaRPr lang="ru-RU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называли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его «Леонардо XX века»</a:t>
            </a:r>
          </a:p>
        </p:txBody>
      </p:sp>
    </p:spTree>
    <p:extLst>
      <p:ext uri="{BB962C8B-B14F-4D97-AF65-F5344CB8AC3E}">
        <p14:creationId xmlns:p14="http://schemas.microsoft.com/office/powerpoint/2010/main" val="1165999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469914" cy="347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51065" y="5085184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О. Ю. Шмидт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В начале 1930-х гг. </a:t>
            </a:r>
            <a:r>
              <a:rPr lang="ru-RU" b="1" dirty="0" smtClean="0">
                <a:latin typeface="+mn-lt"/>
              </a:rPr>
              <a:t>возглавлял </a:t>
            </a:r>
            <a:r>
              <a:rPr lang="ru-RU" b="1" dirty="0">
                <a:latin typeface="+mn-lt"/>
              </a:rPr>
              <a:t>арктические экспедиции на Северном морском пути.</a:t>
            </a:r>
          </a:p>
          <a:p>
            <a:r>
              <a:rPr lang="ru-RU" b="1" dirty="0">
                <a:latin typeface="+mn-lt"/>
              </a:rPr>
              <a:t>Во время одной из них ледокол «Челюскин» был раздавлен льдами.</a:t>
            </a:r>
          </a:p>
          <a:p>
            <a:r>
              <a:rPr lang="ru-RU" b="1" dirty="0">
                <a:latin typeface="+mn-lt"/>
              </a:rPr>
              <a:t>Участники экспедиции высадились на льдине, где мужественно и без</a:t>
            </a:r>
          </a:p>
          <a:p>
            <a:r>
              <a:rPr lang="ru-RU" b="1" dirty="0">
                <a:latin typeface="+mn-lt"/>
              </a:rPr>
              <a:t>паники жили два месяца в палатках. Спасли «челюскинцев» </a:t>
            </a:r>
            <a:r>
              <a:rPr lang="ru-RU" b="1" dirty="0" smtClean="0">
                <a:latin typeface="+mn-lt"/>
              </a:rPr>
              <a:t>летчики</a:t>
            </a:r>
            <a:r>
              <a:rPr lang="ru-RU" b="1" dirty="0">
                <a:latin typeface="+mn-lt"/>
              </a:rPr>
              <a:t>. Им было впервые присвоено звание Героя Советского Союза.</a:t>
            </a:r>
          </a:p>
          <a:p>
            <a:r>
              <a:rPr lang="ru-RU" b="1" dirty="0">
                <a:latin typeface="+mn-lt"/>
              </a:rPr>
              <a:t>Такого же звания был удостоен О. Ю. Шмидт. При его участии</a:t>
            </a:r>
          </a:p>
          <a:p>
            <a:r>
              <a:rPr lang="ru-RU" b="1" dirty="0">
                <a:latin typeface="+mn-lt"/>
              </a:rPr>
              <a:t>в 1937 г. была открыта первая в мире дрейфующая научная станция</a:t>
            </a:r>
          </a:p>
          <a:p>
            <a:r>
              <a:rPr lang="ru-RU" b="1" dirty="0">
                <a:latin typeface="+mn-lt"/>
              </a:rPr>
              <a:t>«Северный полюс‑1». Он успешно занимался изучением </a:t>
            </a:r>
            <a:r>
              <a:rPr lang="ru-RU" b="1" dirty="0" err="1">
                <a:latin typeface="+mn-lt"/>
              </a:rPr>
              <a:t>космиче</a:t>
            </a:r>
            <a:r>
              <a:rPr lang="ru-RU" b="1" dirty="0">
                <a:latin typeface="+mn-lt"/>
              </a:rPr>
              <a:t>-</a:t>
            </a:r>
          </a:p>
          <a:p>
            <a:r>
              <a:rPr lang="ru-RU" b="1" dirty="0" err="1">
                <a:latin typeface="+mn-lt"/>
              </a:rPr>
              <a:t>ского</a:t>
            </a:r>
            <a:r>
              <a:rPr lang="ru-RU" b="1" dirty="0">
                <a:latin typeface="+mn-lt"/>
              </a:rPr>
              <a:t> пространства, разработал теорию происхождения Земли и </a:t>
            </a:r>
            <a:r>
              <a:rPr lang="ru-RU" b="1" dirty="0" smtClean="0">
                <a:latin typeface="+mn-lt"/>
              </a:rPr>
              <a:t>планет </a:t>
            </a:r>
            <a:r>
              <a:rPr lang="ru-RU" b="1" dirty="0">
                <a:latin typeface="+mn-lt"/>
              </a:rPr>
              <a:t>Солнечной системы из веществ холодного газопылевого облака.</a:t>
            </a:r>
          </a:p>
        </p:txBody>
      </p:sp>
    </p:spTree>
    <p:extLst>
      <p:ext uri="{BB962C8B-B14F-4D97-AF65-F5344CB8AC3E}">
        <p14:creationId xmlns:p14="http://schemas.microsoft.com/office/powerpoint/2010/main" val="41336109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00" y="188640"/>
            <a:ext cx="24709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+mn-lt"/>
              </a:rPr>
              <a:t>Я. Купала и Я. Колас.</a:t>
            </a:r>
          </a:p>
          <a:p>
            <a:r>
              <a:rPr lang="ru-RU" b="1" dirty="0">
                <a:latin typeface="+mn-lt"/>
              </a:rPr>
              <a:t>Фотография 1938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5177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+mn-lt"/>
              </a:rPr>
              <a:t>Якуб</a:t>
            </a:r>
            <a:r>
              <a:rPr lang="ru-RU" sz="2000" b="1" dirty="0" smtClean="0">
                <a:latin typeface="+mn-lt"/>
              </a:rPr>
              <a:t>  Колас  </a:t>
            </a:r>
          </a:p>
          <a:p>
            <a:r>
              <a:rPr lang="ru-RU" sz="2000" b="1" dirty="0" smtClean="0">
                <a:latin typeface="+mn-lt"/>
              </a:rPr>
              <a:t>«</a:t>
            </a:r>
            <a:r>
              <a:rPr lang="ru-RU" sz="2000" b="1" dirty="0">
                <a:latin typeface="+mn-lt"/>
              </a:rPr>
              <a:t>Новая земля» </a:t>
            </a:r>
            <a:endParaRPr lang="ru-RU" sz="2000" b="1" dirty="0" smtClean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«</a:t>
            </a:r>
            <a:r>
              <a:rPr lang="ru-RU" sz="2000" b="1" dirty="0" err="1" smtClean="0">
                <a:latin typeface="+mn-lt"/>
              </a:rPr>
              <a:t>Сымон</a:t>
            </a:r>
            <a:r>
              <a:rPr lang="ru-RU" sz="2000" b="1" dirty="0" smtClean="0">
                <a:latin typeface="+mn-lt"/>
              </a:rPr>
              <a:t>-музыкант </a:t>
            </a:r>
            <a:endParaRPr lang="ru-RU" sz="2000" b="1" dirty="0">
              <a:latin typeface="+mn-lt"/>
            </a:endParaRPr>
          </a:p>
          <a:p>
            <a:r>
              <a:rPr lang="ru-RU" sz="2000" b="1" dirty="0">
                <a:latin typeface="+mn-lt"/>
              </a:rPr>
              <a:t>«На росстанях» </a:t>
            </a:r>
            <a:endParaRPr lang="ru-RU" sz="2000" b="1" dirty="0" smtClean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  </a:t>
            </a:r>
            <a:r>
              <a:rPr lang="ru-RU" sz="2000" b="1" dirty="0">
                <a:latin typeface="+mn-lt"/>
              </a:rPr>
              <a:t>повесть «В </a:t>
            </a:r>
            <a:r>
              <a:rPr lang="ru-RU" sz="2000" b="1" dirty="0" smtClean="0">
                <a:latin typeface="+mn-lt"/>
              </a:rPr>
              <a:t>глуби Полесья»  </a:t>
            </a:r>
          </a:p>
          <a:p>
            <a:r>
              <a:rPr lang="ru-RU" sz="2000" b="1" dirty="0" smtClean="0">
                <a:latin typeface="+mn-lt"/>
              </a:rPr>
              <a:t> повесть  «</a:t>
            </a:r>
            <a:r>
              <a:rPr lang="ru-RU" sz="2000" b="1" dirty="0">
                <a:latin typeface="+mn-lt"/>
              </a:rPr>
              <a:t>Трясина»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708920"/>
            <a:ext cx="1832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+mn-lt"/>
              </a:rPr>
              <a:t>Янка Купала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6933" y="3390091"/>
            <a:ext cx="51315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</a:rPr>
              <a:t>«Жалейка» </a:t>
            </a:r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«</a:t>
            </a:r>
            <a:r>
              <a:rPr lang="ru-RU" b="1" dirty="0">
                <a:latin typeface="+mn-lt"/>
              </a:rPr>
              <a:t>Гусляр</a:t>
            </a:r>
            <a:r>
              <a:rPr lang="ru-RU" b="1" dirty="0" smtClean="0">
                <a:latin typeface="+mn-lt"/>
              </a:rPr>
              <a:t>»</a:t>
            </a:r>
          </a:p>
          <a:p>
            <a:r>
              <a:rPr lang="ru-RU" b="1" dirty="0">
                <a:latin typeface="+mn-lt"/>
              </a:rPr>
              <a:t>комедия «</a:t>
            </a:r>
            <a:r>
              <a:rPr lang="ru-RU" b="1" dirty="0" err="1">
                <a:latin typeface="+mn-lt"/>
              </a:rPr>
              <a:t>Павлинка</a:t>
            </a:r>
            <a:r>
              <a:rPr lang="ru-RU" b="1" dirty="0" smtClean="0">
                <a:latin typeface="+mn-lt"/>
              </a:rPr>
              <a:t>»</a:t>
            </a:r>
          </a:p>
          <a:p>
            <a:r>
              <a:rPr lang="ru-RU" b="1" dirty="0">
                <a:latin typeface="+mn-lt"/>
              </a:rPr>
              <a:t>сборник стихотворений «Дорогой жизни</a:t>
            </a:r>
            <a:r>
              <a:rPr lang="ru-RU" b="1" dirty="0" smtClean="0">
                <a:latin typeface="+mn-lt"/>
              </a:rPr>
              <a:t>»</a:t>
            </a:r>
          </a:p>
          <a:p>
            <a:r>
              <a:rPr lang="ru-RU" b="1" dirty="0">
                <a:latin typeface="+mn-lt"/>
              </a:rPr>
              <a:t>поэмы Янки Купалы «Курган»</a:t>
            </a:r>
          </a:p>
        </p:txBody>
      </p:sp>
    </p:spTree>
    <p:extLst>
      <p:ext uri="{BB962C8B-B14F-4D97-AF65-F5344CB8AC3E}">
        <p14:creationId xmlns:p14="http://schemas.microsoft.com/office/powerpoint/2010/main" val="27780529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14313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5"/>
            <a:ext cx="2479139" cy="323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501008"/>
            <a:ext cx="3345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Аркадий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Александрович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Кулешов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16523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«Бывай, </a:t>
            </a:r>
            <a:r>
              <a:rPr lang="ru-RU" sz="2400" b="1" dirty="0" err="1">
                <a:solidFill>
                  <a:srgbClr val="002060"/>
                </a:solidFill>
              </a:rPr>
              <a:t>абуджаная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сэрцам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дарагая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err="1">
                <a:solidFill>
                  <a:srgbClr val="002060"/>
                </a:solidFill>
              </a:rPr>
              <a:t>Росквіт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зямлі</a:t>
            </a:r>
            <a:r>
              <a:rPr lang="ru-RU" sz="2400" b="1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err="1">
                <a:solidFill>
                  <a:srgbClr val="002060"/>
                </a:solidFill>
              </a:rPr>
              <a:t>Крыўда</a:t>
            </a:r>
            <a:r>
              <a:rPr lang="ru-RU" sz="2400" b="1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Балада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аб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чатырох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заложніках</a:t>
            </a:r>
            <a:r>
              <a:rPr lang="ru-RU" sz="2400" b="1" dirty="0">
                <a:solidFill>
                  <a:srgbClr val="00206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0631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Михась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Чарот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(1896—1937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err="1"/>
              <a:t>Зазвані</a:t>
            </a:r>
            <a:r>
              <a:rPr lang="ru-RU" b="1" i="1" dirty="0"/>
              <a:t> </a:t>
            </a:r>
            <a:r>
              <a:rPr lang="ru-RU" b="1" i="1" dirty="0" err="1"/>
              <a:t>моцна</a:t>
            </a:r>
            <a:r>
              <a:rPr lang="ru-RU" b="1" i="1" dirty="0"/>
              <a:t>, звон, </a:t>
            </a:r>
            <a:r>
              <a:rPr lang="ru-RU" b="1" i="1" dirty="0" err="1"/>
              <a:t>загудзі</a:t>
            </a:r>
            <a:r>
              <a:rPr lang="ru-RU" b="1" i="1" dirty="0"/>
              <a:t>,</a:t>
            </a:r>
          </a:p>
          <a:p>
            <a:pPr marL="0" indent="0">
              <a:buNone/>
            </a:pPr>
            <a:r>
              <a:rPr lang="ru-RU" b="1" i="1" dirty="0" err="1"/>
              <a:t>Каб</a:t>
            </a:r>
            <a:r>
              <a:rPr lang="ru-RU" b="1" i="1" dirty="0"/>
              <a:t> </a:t>
            </a:r>
            <a:r>
              <a:rPr lang="ru-RU" b="1" i="1" dirty="0" err="1"/>
              <a:t>пачулі</a:t>
            </a:r>
            <a:r>
              <a:rPr lang="ru-RU" b="1" i="1" dirty="0"/>
              <a:t> </a:t>
            </a:r>
            <a:r>
              <a:rPr lang="ru-RU" b="1" i="1" dirty="0" err="1"/>
              <a:t>цябе</a:t>
            </a:r>
            <a:r>
              <a:rPr lang="ru-RU" b="1" i="1" dirty="0"/>
              <a:t> на </a:t>
            </a:r>
            <a:r>
              <a:rPr lang="ru-RU" b="1" i="1" dirty="0" err="1"/>
              <a:t>ўвесь</a:t>
            </a:r>
            <a:r>
              <a:rPr lang="ru-RU" b="1" i="1" dirty="0"/>
              <a:t> край,</a:t>
            </a:r>
          </a:p>
          <a:p>
            <a:pPr marL="0" indent="0">
              <a:buNone/>
            </a:pPr>
            <a:r>
              <a:rPr lang="ru-RU" b="1" i="1" dirty="0" err="1"/>
              <a:t>Беларуса</a:t>
            </a:r>
            <a:r>
              <a:rPr lang="ru-RU" b="1" i="1" dirty="0"/>
              <a:t> </a:t>
            </a:r>
            <a:r>
              <a:rPr lang="ru-RU" b="1" i="1" dirty="0" err="1"/>
              <a:t>хутчэй</a:t>
            </a:r>
            <a:r>
              <a:rPr lang="ru-RU" b="1" i="1" dirty="0"/>
              <a:t> </a:t>
            </a:r>
            <a:r>
              <a:rPr lang="ru-RU" b="1" i="1" dirty="0" err="1"/>
              <a:t>разбудзі</a:t>
            </a:r>
            <a:r>
              <a:rPr lang="ru-RU" b="1" i="1" dirty="0"/>
              <a:t>,</a:t>
            </a:r>
          </a:p>
          <a:p>
            <a:pPr marL="0" indent="0">
              <a:buNone/>
            </a:pPr>
            <a:r>
              <a:rPr lang="ru-RU" b="1" i="1" dirty="0" err="1"/>
              <a:t>Хоць</a:t>
            </a:r>
            <a:r>
              <a:rPr lang="ru-RU" b="1" i="1" dirty="0"/>
              <a:t> </a:t>
            </a:r>
            <a:r>
              <a:rPr lang="ru-RU" b="1" i="1" dirty="0" err="1"/>
              <a:t>цяпер</a:t>
            </a:r>
            <a:r>
              <a:rPr lang="ru-RU" b="1" i="1" dirty="0"/>
              <a:t> яму </a:t>
            </a:r>
            <a:r>
              <a:rPr lang="ru-RU" b="1" i="1" dirty="0" err="1"/>
              <a:t>спаць</a:t>
            </a:r>
            <a:r>
              <a:rPr lang="ru-RU" b="1" i="1" dirty="0"/>
              <a:t> ты не дай!</a:t>
            </a:r>
          </a:p>
          <a:p>
            <a:pPr marL="0" indent="0">
              <a:buNone/>
            </a:pPr>
            <a:r>
              <a:rPr lang="ru-RU" b="1" i="1" dirty="0" err="1"/>
              <a:t>Прыйшоў</a:t>
            </a:r>
            <a:r>
              <a:rPr lang="ru-RU" b="1" i="1" dirty="0"/>
              <a:t> час, </a:t>
            </a:r>
            <a:r>
              <a:rPr lang="ru-RU" b="1" i="1" dirty="0" err="1"/>
              <a:t>калі</a:t>
            </a:r>
            <a:r>
              <a:rPr lang="ru-RU" b="1" i="1" dirty="0"/>
              <a:t> </a:t>
            </a:r>
            <a:r>
              <a:rPr lang="ru-RU" b="1" i="1" dirty="0" err="1"/>
              <a:t>сорамна</a:t>
            </a:r>
            <a:r>
              <a:rPr lang="ru-RU" b="1" i="1" dirty="0"/>
              <a:t> </a:t>
            </a:r>
            <a:r>
              <a:rPr lang="ru-RU" b="1" i="1" dirty="0" err="1"/>
              <a:t>спаць</a:t>
            </a:r>
            <a:r>
              <a:rPr lang="ru-RU" b="1" i="1" dirty="0"/>
              <a:t>:</a:t>
            </a:r>
          </a:p>
          <a:p>
            <a:pPr marL="0" indent="0">
              <a:buNone/>
            </a:pPr>
            <a:r>
              <a:rPr lang="ru-RU" b="1" i="1" dirty="0" err="1"/>
              <a:t>Ўсе</a:t>
            </a:r>
            <a:r>
              <a:rPr lang="ru-RU" b="1" i="1" dirty="0"/>
              <a:t> так </a:t>
            </a:r>
            <a:r>
              <a:rPr lang="ru-RU" b="1" i="1" dirty="0" err="1"/>
              <a:t>шчыра</a:t>
            </a:r>
            <a:r>
              <a:rPr lang="ru-RU" b="1" i="1" dirty="0"/>
              <a:t> за </a:t>
            </a:r>
            <a:r>
              <a:rPr lang="ru-RU" b="1" i="1" dirty="0" err="1"/>
              <a:t>працу</a:t>
            </a:r>
            <a:r>
              <a:rPr lang="ru-RU" b="1" i="1" dirty="0"/>
              <a:t> </a:t>
            </a:r>
            <a:r>
              <a:rPr lang="ru-RU" b="1" i="1" dirty="0" err="1"/>
              <a:t>ўзялісь</a:t>
            </a:r>
            <a:r>
              <a:rPr lang="ru-RU" b="1" i="1" dirty="0"/>
              <a:t>,</a:t>
            </a:r>
          </a:p>
          <a:p>
            <a:pPr marL="0" indent="0">
              <a:buNone/>
            </a:pPr>
            <a:r>
              <a:rPr lang="ru-RU" b="1" i="1" dirty="0" err="1"/>
              <a:t>Ўсе</a:t>
            </a:r>
            <a:r>
              <a:rPr lang="ru-RU" b="1" i="1" dirty="0"/>
              <a:t> </a:t>
            </a:r>
            <a:r>
              <a:rPr lang="ru-RU" b="1" i="1" dirty="0" err="1"/>
              <a:t>жыццё</a:t>
            </a:r>
            <a:r>
              <a:rPr lang="ru-RU" b="1" i="1" dirty="0"/>
              <a:t> </a:t>
            </a:r>
            <a:r>
              <a:rPr lang="ru-RU" b="1" i="1" dirty="0" err="1"/>
              <a:t>пачалі</a:t>
            </a:r>
            <a:r>
              <a:rPr lang="ru-RU" b="1" i="1" dirty="0"/>
              <a:t> </a:t>
            </a:r>
            <a:r>
              <a:rPr lang="ru-RU" b="1" i="1" dirty="0" err="1"/>
              <a:t>будаваць</a:t>
            </a:r>
            <a:r>
              <a:rPr lang="ru-RU" b="1" i="1" dirty="0"/>
              <a:t>,</a:t>
            </a:r>
          </a:p>
          <a:p>
            <a:pPr marL="0" indent="0">
              <a:buNone/>
            </a:pPr>
            <a:r>
              <a:rPr lang="ru-RU" b="1" i="1" dirty="0"/>
              <a:t>А ты </a:t>
            </a:r>
            <a:r>
              <a:rPr lang="ru-RU" b="1" i="1" dirty="0" err="1"/>
              <a:t>спіш</a:t>
            </a:r>
            <a:r>
              <a:rPr lang="ru-RU" b="1" i="1" dirty="0"/>
              <a:t>… </a:t>
            </a:r>
            <a:r>
              <a:rPr lang="ru-RU" b="1" i="1" dirty="0" err="1"/>
              <a:t>Хоць</a:t>
            </a:r>
            <a:r>
              <a:rPr lang="ru-RU" b="1" i="1" dirty="0"/>
              <a:t> ад звону </a:t>
            </a:r>
            <a:r>
              <a:rPr lang="ru-RU" b="1" i="1" dirty="0" err="1"/>
              <a:t>праснісь</a:t>
            </a:r>
            <a:r>
              <a:rPr lang="ru-RU" b="1" i="1" dirty="0"/>
              <a:t>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72" y="548680"/>
            <a:ext cx="1829172" cy="262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3568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58045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Я не </a:t>
            </a:r>
            <a:r>
              <a:rPr lang="ru-RU" sz="2400" b="1" dirty="0" err="1"/>
              <a:t>чакаў</a:t>
            </a:r>
            <a:endParaRPr lang="ru-RU" sz="2400" b="1" dirty="0"/>
          </a:p>
          <a:p>
            <a:pPr marL="0" indent="0" algn="ctr">
              <a:buNone/>
            </a:pPr>
            <a:r>
              <a:rPr lang="ru-RU" sz="2400" b="1" dirty="0"/>
              <a:t>І не </a:t>
            </a:r>
            <a:r>
              <a:rPr lang="ru-RU" sz="2400" b="1" dirty="0" err="1"/>
              <a:t>гадаў</a:t>
            </a:r>
            <a:r>
              <a:rPr lang="ru-RU" sz="2400" b="1" dirty="0"/>
              <a:t>,</a:t>
            </a:r>
          </a:p>
          <a:p>
            <a:pPr marL="0" indent="0" algn="ctr">
              <a:buNone/>
            </a:pPr>
            <a:r>
              <a:rPr lang="ru-RU" sz="2400" b="1" dirty="0" err="1"/>
              <a:t>Бо</a:t>
            </a:r>
            <a:r>
              <a:rPr lang="ru-RU" sz="2400" b="1" dirty="0"/>
              <a:t> </a:t>
            </a:r>
            <a:r>
              <a:rPr lang="ru-RU" sz="2400" b="1" dirty="0" err="1"/>
              <a:t>жыў</a:t>
            </a:r>
            <a:r>
              <a:rPr lang="ru-RU" sz="2400" b="1" dirty="0"/>
              <a:t> з </a:t>
            </a:r>
            <a:r>
              <a:rPr lang="ru-RU" sz="2400" b="1" dirty="0" err="1"/>
              <a:t>адкрытаю</a:t>
            </a:r>
            <a:r>
              <a:rPr lang="ru-RU" sz="2400" b="1" dirty="0"/>
              <a:t> душою,</a:t>
            </a:r>
          </a:p>
          <a:p>
            <a:pPr marL="0" indent="0" algn="ctr">
              <a:buNone/>
            </a:pPr>
            <a:r>
              <a:rPr lang="ru-RU" sz="2400" b="1" dirty="0" err="1"/>
              <a:t>Што</a:t>
            </a:r>
            <a:r>
              <a:rPr lang="ru-RU" sz="2400" b="1" dirty="0"/>
              <a:t> </a:t>
            </a:r>
            <a:r>
              <a:rPr lang="ru-RU" sz="2400" b="1" dirty="0" err="1"/>
              <a:t>стрэне</a:t>
            </a:r>
            <a:r>
              <a:rPr lang="ru-RU" sz="2400" b="1" dirty="0"/>
              <a:t> лютая </a:t>
            </a:r>
            <a:r>
              <a:rPr lang="ru-RU" sz="2400" b="1" dirty="0" err="1"/>
              <a:t>бяда</a:t>
            </a:r>
            <a:r>
              <a:rPr lang="ru-RU" sz="2400" b="1" dirty="0"/>
              <a:t>,</a:t>
            </a:r>
          </a:p>
          <a:p>
            <a:pPr marL="0" indent="0" algn="ctr">
              <a:buNone/>
            </a:pPr>
            <a:r>
              <a:rPr lang="ru-RU" sz="2400" b="1" dirty="0" err="1"/>
              <a:t>Падружыць</a:t>
            </a:r>
            <a:r>
              <a:rPr lang="ru-RU" sz="2400" b="1" dirty="0"/>
              <a:t> з </a:t>
            </a:r>
            <a:r>
              <a:rPr lang="ru-RU" sz="2400" b="1" dirty="0" err="1"/>
              <a:t>допытам</a:t>
            </a:r>
            <a:r>
              <a:rPr lang="ru-RU" sz="2400" b="1" dirty="0"/>
              <a:t>,</a:t>
            </a:r>
          </a:p>
          <a:p>
            <a:pPr marL="0" indent="0" algn="ctr">
              <a:buNone/>
            </a:pPr>
            <a:r>
              <a:rPr lang="ru-RU" sz="2400" b="1" dirty="0"/>
              <a:t>З </a:t>
            </a:r>
            <a:r>
              <a:rPr lang="ru-RU" sz="2400" b="1" dirty="0" err="1"/>
              <a:t>турмою</a:t>
            </a:r>
            <a:r>
              <a:rPr lang="ru-RU" sz="2400" b="1" dirty="0"/>
              <a:t>.</a:t>
            </a:r>
          </a:p>
          <a:p>
            <a:pPr marL="0" indent="0" algn="ctr">
              <a:buNone/>
            </a:pPr>
            <a:r>
              <a:rPr lang="ru-RU" sz="2400" b="1" dirty="0" err="1"/>
              <a:t>Прадажных</a:t>
            </a:r>
            <a:r>
              <a:rPr lang="ru-RU" sz="2400" b="1" dirty="0"/>
              <a:t> </a:t>
            </a:r>
            <a:r>
              <a:rPr lang="ru-RU" sz="2400" b="1" dirty="0" err="1"/>
              <a:t>здрайцаў</a:t>
            </a:r>
            <a:r>
              <a:rPr lang="ru-RU" sz="2400" b="1" dirty="0"/>
              <a:t> </a:t>
            </a:r>
            <a:r>
              <a:rPr lang="ru-RU" sz="2400" b="1" dirty="0" err="1"/>
              <a:t>ліхвяры</a:t>
            </a:r>
            <a:endParaRPr lang="ru-RU" sz="2400" b="1" dirty="0"/>
          </a:p>
          <a:p>
            <a:pPr marL="0" indent="0" algn="ctr">
              <a:buNone/>
            </a:pPr>
            <a:r>
              <a:rPr lang="ru-RU" sz="2400" b="1" dirty="0" err="1"/>
              <a:t>Мяне</a:t>
            </a:r>
            <a:r>
              <a:rPr lang="ru-RU" sz="2400" b="1" dirty="0"/>
              <a:t> </a:t>
            </a:r>
            <a:r>
              <a:rPr lang="ru-RU" sz="2400" b="1" dirty="0" err="1"/>
              <a:t>заціснулі</a:t>
            </a:r>
            <a:r>
              <a:rPr lang="ru-RU" sz="2400" b="1" dirty="0"/>
              <a:t> за </a:t>
            </a:r>
            <a:r>
              <a:rPr lang="ru-RU" sz="2400" b="1" dirty="0" err="1"/>
              <a:t>краты</a:t>
            </a:r>
            <a:r>
              <a:rPr lang="ru-RU" sz="2400" b="1" dirty="0"/>
              <a:t>.</a:t>
            </a:r>
          </a:p>
          <a:p>
            <a:pPr marL="0" indent="0" algn="ctr">
              <a:buNone/>
            </a:pPr>
            <a:r>
              <a:rPr lang="ru-RU" sz="2400" b="1" dirty="0"/>
              <a:t>Я </a:t>
            </a:r>
            <a:r>
              <a:rPr lang="ru-RU" sz="2400" b="1" dirty="0" err="1"/>
              <a:t>прысягаю</a:t>
            </a:r>
            <a:r>
              <a:rPr lang="ru-RU" sz="2400" b="1" dirty="0"/>
              <a:t> вам, </a:t>
            </a:r>
            <a:r>
              <a:rPr lang="ru-RU" sz="2400" b="1" dirty="0" err="1"/>
              <a:t>сябры</a:t>
            </a:r>
            <a:r>
              <a:rPr lang="ru-RU" sz="2400" b="1" dirty="0"/>
              <a:t>,</a:t>
            </a:r>
          </a:p>
          <a:p>
            <a:pPr marL="0" indent="0" algn="ctr">
              <a:buNone/>
            </a:pPr>
            <a:r>
              <a:rPr lang="ru-RU" sz="2400" b="1" dirty="0"/>
              <a:t>Мае </a:t>
            </a:r>
            <a:r>
              <a:rPr lang="ru-RU" sz="2400" b="1" dirty="0" err="1"/>
              <a:t>палі</a:t>
            </a:r>
            <a:r>
              <a:rPr lang="ru-RU" sz="2400" b="1" dirty="0"/>
              <a:t>,</a:t>
            </a:r>
          </a:p>
          <a:p>
            <a:pPr marL="0" indent="0" algn="ctr">
              <a:buNone/>
            </a:pPr>
            <a:r>
              <a:rPr lang="ru-RU" sz="2400" b="1" dirty="0"/>
              <a:t>Мае бары, —</a:t>
            </a:r>
          </a:p>
          <a:p>
            <a:pPr marL="0" indent="0" algn="ctr">
              <a:buNone/>
            </a:pPr>
            <a:r>
              <a:rPr lang="ru-RU" sz="2400" b="1" dirty="0"/>
              <a:t>Кажу вам — я не </a:t>
            </a:r>
            <a:r>
              <a:rPr lang="ru-RU" sz="2400" b="1" dirty="0" err="1"/>
              <a:t>вінаваты</a:t>
            </a:r>
            <a:r>
              <a:rPr lang="ru-RU" sz="2400" b="1" dirty="0"/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8789" y="6309320"/>
            <a:ext cx="232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Михась</a:t>
            </a:r>
            <a:r>
              <a:rPr lang="ru-RU" sz="2400" b="1" dirty="0"/>
              <a:t> Чарот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663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Определите, какими чувствами и мотивами руководствовался М. Чарот,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создавая эти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стихотворения</a:t>
            </a:r>
          </a:p>
        </p:txBody>
      </p:sp>
    </p:spTree>
    <p:extLst>
      <p:ext uri="{BB962C8B-B14F-4D97-AF65-F5344CB8AC3E}">
        <p14:creationId xmlns:p14="http://schemas.microsoft.com/office/powerpoint/2010/main" val="19934875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Становление белорусского советского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искусства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7723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+mn-lt"/>
              </a:rPr>
              <a:t>1926 г. — БГТ‑1, теперь Национальный академический театр им. Я. Купалы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529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+mn-lt"/>
              </a:rPr>
              <a:t>На </a:t>
            </a:r>
            <a:r>
              <a:rPr lang="ru-RU" sz="2000" b="1" dirty="0" smtClean="0">
                <a:latin typeface="+mn-lt"/>
              </a:rPr>
              <a:t>сцене </a:t>
            </a:r>
            <a:r>
              <a:rPr lang="ru-RU" sz="2000" b="1" dirty="0">
                <a:latin typeface="+mn-lt"/>
              </a:rPr>
              <a:t>театра состоялась премьера пьесы «</a:t>
            </a:r>
            <a:r>
              <a:rPr lang="ru-RU" sz="2000" b="1" dirty="0" err="1">
                <a:latin typeface="+mn-lt"/>
              </a:rPr>
              <a:t>Кастусь</a:t>
            </a:r>
            <a:r>
              <a:rPr lang="ru-RU" sz="2000" b="1" dirty="0">
                <a:latin typeface="+mn-lt"/>
              </a:rPr>
              <a:t> Калиновский», поставленной </a:t>
            </a:r>
            <a:r>
              <a:rPr lang="ru-RU" sz="2000" b="1" dirty="0" smtClean="0">
                <a:latin typeface="+mn-lt"/>
              </a:rPr>
              <a:t>белорусским </a:t>
            </a:r>
            <a:r>
              <a:rPr lang="ru-RU" sz="2000" b="1" dirty="0">
                <a:latin typeface="+mn-lt"/>
              </a:rPr>
              <a:t>режиссером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Евстигнеем Мировичем — первым заслуженным артистом БССР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32" y="1268760"/>
            <a:ext cx="372972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12803"/>
            <a:ext cx="3672408" cy="219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335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В 1926 г. был создан первый белорусский художественный фильм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«Лесная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быль» режиссера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Юрия </a:t>
            </a:r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Тарича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. </a:t>
            </a:r>
            <a:endParaRPr lang="ru-RU" sz="20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Это </a:t>
            </a:r>
            <a:r>
              <a:rPr lang="ru-RU" sz="2000" b="1" dirty="0">
                <a:latin typeface="+mn-lt"/>
              </a:rPr>
              <a:t>героико-романтическая картина о Гражданской войне</a:t>
            </a:r>
          </a:p>
          <a:p>
            <a:r>
              <a:rPr lang="ru-RU" sz="2000" b="1" dirty="0">
                <a:latin typeface="+mn-lt"/>
              </a:rPr>
              <a:t>по повести М. Чарота «Свинопас».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16" y="980728"/>
            <a:ext cx="33147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863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75" y="601880"/>
            <a:ext cx="1978685" cy="278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7448"/>
            <a:ext cx="4713089" cy="317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+mn-lt"/>
              </a:rPr>
              <a:t>Дом Правительства</a:t>
            </a:r>
          </a:p>
          <a:p>
            <a:pPr algn="ctr"/>
            <a:r>
              <a:rPr lang="ru-RU" b="1" dirty="0">
                <a:latin typeface="+mn-lt"/>
              </a:rPr>
              <a:t>в Минске.</a:t>
            </a:r>
          </a:p>
          <a:p>
            <a:pPr algn="ctr"/>
            <a:r>
              <a:rPr lang="ru-RU" b="1" dirty="0">
                <a:latin typeface="+mn-lt"/>
              </a:rPr>
              <a:t>Фотография 1938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6968" y="3890665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n-lt"/>
              </a:rPr>
              <a:t>Одним из основателей белорусской советской архитектуры стал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Иосиф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Лангбард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</a:t>
            </a:r>
          </a:p>
          <a:p>
            <a:r>
              <a:rPr lang="ru-RU" b="1" dirty="0">
                <a:latin typeface="+mn-lt"/>
              </a:rPr>
              <a:t>По его проектам в Минске были построены Дом Правительства, Дом Красной </a:t>
            </a:r>
            <a:r>
              <a:rPr lang="ru-RU" b="1" dirty="0" smtClean="0">
                <a:latin typeface="+mn-lt"/>
              </a:rPr>
              <a:t>Армии, главный </a:t>
            </a:r>
            <a:r>
              <a:rPr lang="ru-RU" b="1" dirty="0">
                <a:latin typeface="+mn-lt"/>
              </a:rPr>
              <a:t>корпус Академии наук БССР, Белорусский государственный театр </a:t>
            </a:r>
            <a:r>
              <a:rPr lang="ru-RU" b="1" dirty="0" smtClean="0">
                <a:latin typeface="+mn-lt"/>
              </a:rPr>
              <a:t>оперы и </a:t>
            </a:r>
            <a:r>
              <a:rPr lang="ru-RU" b="1" dirty="0">
                <a:latin typeface="+mn-lt"/>
              </a:rPr>
              <a:t>балета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1266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7704" y="1628800"/>
            <a:ext cx="58326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д/з §8, № 4, 6</a:t>
            </a:r>
          </a:p>
          <a:p>
            <a:r>
              <a:rPr lang="ru-RU" sz="2800" b="1" dirty="0" smtClean="0">
                <a:latin typeface="+mn-lt"/>
              </a:rPr>
              <a:t> ( на выбор)  </a:t>
            </a:r>
            <a:endParaRPr lang="ru-RU" sz="28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Сообщение о деятельности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+mn-lt"/>
              </a:rPr>
              <a:t>О.Ю. Шмидта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+mn-lt"/>
              </a:rPr>
              <a:t>А. Чижевского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00506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 сообщения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Где и когда родился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Основные достижения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Интересные факты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31621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b="1" spc="150" dirty="0" smtClean="0">
                <a:ln w="11430"/>
                <a:solidFill>
                  <a:srgbClr val="C00000"/>
                </a:solidFill>
              </a:rPr>
              <a:t>Знать</a:t>
            </a:r>
            <a:endParaRPr lang="en-US" b="1" spc="150" dirty="0">
              <a:ln w="11430"/>
              <a:solidFill>
                <a:srgbClr val="C00000"/>
              </a:solidFill>
            </a:endParaRPr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935106" y="1325721"/>
            <a:ext cx="7929618" cy="714375"/>
            <a:chOff x="1296" y="1884"/>
            <a:chExt cx="2976" cy="450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4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84"/>
              <a:ext cx="295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18" y="1934"/>
              <a:ext cx="26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be-BY" sz="2400" b="1" dirty="0" smtClean="0"/>
                <a:t>Белорусизация   </a:t>
              </a:r>
              <a:endParaRPr lang="en-US" sz="2400" b="1" dirty="0"/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68" y="1974"/>
              <a:ext cx="13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1</a:t>
              </a:r>
            </a:p>
          </p:txBody>
        </p:sp>
      </p:grp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824190" y="2279849"/>
            <a:ext cx="7929618" cy="733425"/>
            <a:chOff x="1296" y="1899"/>
            <a:chExt cx="2976" cy="462"/>
          </a:xfrm>
        </p:grpSpPr>
        <p:sp>
          <p:nvSpPr>
            <p:cNvPr id="19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4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20" name="AutoShape 43"/>
            <p:cNvSpPr>
              <a:spLocks noChangeArrowheads="1"/>
            </p:cNvSpPr>
            <p:nvPr/>
          </p:nvSpPr>
          <p:spPr bwMode="gray">
            <a:xfrm>
              <a:off x="1296" y="1929"/>
              <a:ext cx="295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gray">
            <a:xfrm>
              <a:off x="1618" y="2000"/>
              <a:ext cx="26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be-BY" b="1" dirty="0" smtClean="0">
                  <a:solidFill>
                    <a:schemeClr val="bg1"/>
                  </a:solidFill>
                </a:rPr>
                <a:t> </a:t>
              </a:r>
              <a:r>
                <a:rPr lang="be-BY" sz="2400" b="1" dirty="0" smtClean="0"/>
                <a:t>Инбелкульт</a:t>
              </a:r>
              <a:endParaRPr lang="en-US" sz="2400" b="1" dirty="0"/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gray">
            <a:xfrm>
              <a:off x="1376" y="2019"/>
              <a:ext cx="13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be-BY" sz="2400" dirty="0" smtClean="0">
                  <a:solidFill>
                    <a:schemeClr val="bg1"/>
                  </a:solidFill>
                </a:rPr>
                <a:t>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935106" y="3172420"/>
            <a:ext cx="7929618" cy="714375"/>
            <a:chOff x="1296" y="1884"/>
            <a:chExt cx="2976" cy="450"/>
          </a:xfrm>
        </p:grpSpPr>
        <p:sp>
          <p:nvSpPr>
            <p:cNvPr id="14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4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15" name="AutoShape 43"/>
            <p:cNvSpPr>
              <a:spLocks noChangeArrowheads="1"/>
            </p:cNvSpPr>
            <p:nvPr/>
          </p:nvSpPr>
          <p:spPr bwMode="gray">
            <a:xfrm>
              <a:off x="1296" y="1884"/>
              <a:ext cx="295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16" name="Text Box 44"/>
            <p:cNvSpPr txBox="1">
              <a:spLocks noChangeArrowheads="1"/>
            </p:cNvSpPr>
            <p:nvPr/>
          </p:nvSpPr>
          <p:spPr bwMode="gray">
            <a:xfrm>
              <a:off x="1618" y="1934"/>
              <a:ext cx="26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be-BY" sz="2400" b="1" dirty="0" smtClean="0">
                  <a:solidFill>
                    <a:schemeClr val="tx2"/>
                  </a:solidFill>
                </a:rPr>
                <a:t> 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gray">
            <a:xfrm>
              <a:off x="1351" y="1974"/>
              <a:ext cx="16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 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950284" y="4063137"/>
            <a:ext cx="7929618" cy="714375"/>
            <a:chOff x="1296" y="1884"/>
            <a:chExt cx="2976" cy="450"/>
          </a:xfrm>
        </p:grpSpPr>
        <p:sp>
          <p:nvSpPr>
            <p:cNvPr id="24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4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25" name="AutoShape 43"/>
            <p:cNvSpPr>
              <a:spLocks noChangeArrowheads="1"/>
            </p:cNvSpPr>
            <p:nvPr/>
          </p:nvSpPr>
          <p:spPr bwMode="gray">
            <a:xfrm>
              <a:off x="1296" y="1884"/>
              <a:ext cx="295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gray">
            <a:xfrm>
              <a:off x="1618" y="1934"/>
              <a:ext cx="26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be-BY" sz="2400" b="1" dirty="0" smtClean="0">
                  <a:solidFill>
                    <a:schemeClr val="tx2"/>
                  </a:solidFill>
                </a:rPr>
                <a:t> </a:t>
              </a:r>
              <a:r>
                <a:rPr lang="be-BY" sz="2400" b="1" dirty="0" smtClean="0"/>
                <a:t>Я . Купала, Я. Колас. , М. Чарот, А. Кулешов</a:t>
              </a:r>
              <a:endParaRPr lang="en-US" sz="2400" b="1" dirty="0"/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gray">
            <a:xfrm>
              <a:off x="1351" y="1974"/>
              <a:ext cx="16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</a:rPr>
                <a:t> 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7782" y="3196828"/>
            <a:ext cx="674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В. </a:t>
            </a:r>
            <a:r>
              <a:rPr lang="ru-RU" sz="2000" b="1" dirty="0" err="1" smtClean="0"/>
              <a:t>Игнатовский</a:t>
            </a:r>
            <a:r>
              <a:rPr lang="ru-RU" sz="2000" b="1" dirty="0" smtClean="0"/>
              <a:t>, В. </a:t>
            </a:r>
            <a:r>
              <a:rPr lang="ru-RU" sz="2000" b="1" dirty="0" err="1" smtClean="0"/>
              <a:t>Ластовский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В.Пичета</a:t>
            </a:r>
            <a:r>
              <a:rPr lang="ru-RU" sz="2000" b="1" dirty="0" smtClean="0"/>
              <a:t>, Ю. </a:t>
            </a:r>
            <a:r>
              <a:rPr lang="ru-RU" sz="2000" b="1" dirty="0" err="1" smtClean="0"/>
              <a:t>Тарич</a:t>
            </a:r>
            <a:r>
              <a:rPr lang="ru-RU" sz="2000" b="1" dirty="0" smtClean="0"/>
              <a:t>, И. </a:t>
            </a:r>
            <a:r>
              <a:rPr lang="ru-RU" sz="2000" b="1" dirty="0" err="1" smtClean="0"/>
              <a:t>Лангбард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8134381" cy="70641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Белорусизация</a:t>
            </a:r>
            <a:r>
              <a:rPr lang="ru-RU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составная часть </a:t>
            </a:r>
            <a:r>
              <a:rPr lang="ru-RU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советской </a:t>
            </a:r>
            <a:r>
              <a:rPr lang="ru-RU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национальной политики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5373216"/>
            <a:ext cx="7920880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80975" algn="ctr">
              <a:lnSpc>
                <a:spcPct val="80000"/>
              </a:lnSpc>
              <a:buNone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Политика, проводившаяся в БССР с июля 1924 г., получила название политики </a:t>
            </a:r>
            <a:r>
              <a:rPr lang="ru-RU" sz="2400" b="1" dirty="0" err="1" smtClean="0">
                <a:solidFill>
                  <a:schemeClr val="tx1"/>
                </a:solidFill>
              </a:rPr>
              <a:t>белорусизации</a:t>
            </a:r>
            <a:r>
              <a:rPr lang="ru-RU" sz="2400" b="1" dirty="0" smtClean="0">
                <a:solidFill>
                  <a:schemeClr val="tx1"/>
                </a:solidFill>
              </a:rPr>
              <a:t>. Её можно рассматривать в качестве составной части советской национальной политики.</a:t>
            </a:r>
          </a:p>
          <a:p>
            <a:pPr marL="0" indent="180975" algn="ctr">
              <a:lnSpc>
                <a:spcPct val="80000"/>
              </a:lnSpc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853" y="4581128"/>
            <a:ext cx="4549900" cy="646331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Вокзал станции Минск-Пассажирский.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Первая половина 1920-х гг.</a:t>
            </a:r>
            <a:endParaRPr lang="be-BY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5176894" cy="331236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27584" y="1124743"/>
            <a:ext cx="2592288" cy="21602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kern="0" dirty="0" err="1" smtClean="0">
                <a:solidFill>
                  <a:srgbClr val="FF0000"/>
                </a:solidFill>
              </a:rPr>
              <a:t>Белорусизация</a:t>
            </a:r>
            <a:r>
              <a:rPr lang="ru-RU" sz="1800" kern="0" dirty="0" smtClean="0">
                <a:solidFill>
                  <a:srgbClr val="FF0000"/>
                </a:solidFill>
              </a:rPr>
              <a:t> –</a:t>
            </a:r>
            <a:r>
              <a:rPr lang="ru-RU" sz="1800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kern="0" dirty="0" smtClean="0">
                <a:solidFill>
                  <a:schemeClr val="tx1"/>
                </a:solidFill>
              </a:rPr>
              <a:t>политика </a:t>
            </a:r>
            <a:r>
              <a:rPr lang="ru-RU" sz="1800" kern="0" dirty="0" err="1" smtClean="0">
                <a:solidFill>
                  <a:schemeClr val="tx1"/>
                </a:solidFill>
              </a:rPr>
              <a:t>националь</a:t>
            </a:r>
            <a:r>
              <a:rPr lang="ru-RU" sz="1800" kern="0" dirty="0" smtClean="0">
                <a:solidFill>
                  <a:schemeClr val="tx1"/>
                </a:solidFill>
              </a:rPr>
              <a:t>-но-государственного и национально-куль-</a:t>
            </a:r>
            <a:r>
              <a:rPr lang="ru-RU" sz="1800" kern="0" dirty="0" err="1" smtClean="0">
                <a:solidFill>
                  <a:schemeClr val="tx1"/>
                </a:solidFill>
              </a:rPr>
              <a:t>турного</a:t>
            </a:r>
            <a:r>
              <a:rPr lang="ru-RU" sz="1800" kern="0" dirty="0" smtClean="0">
                <a:solidFill>
                  <a:schemeClr val="tx1"/>
                </a:solidFill>
              </a:rPr>
              <a:t> строительства в БССР в 1920-е гг.</a:t>
            </a:r>
          </a:p>
          <a:p>
            <a:pPr marL="0" indent="180975" algn="ctr">
              <a:lnSpc>
                <a:spcPct val="80000"/>
              </a:lnSpc>
              <a:buFont typeface="Wingdings" pitchFamily="2" charset="2"/>
              <a:buNone/>
            </a:pPr>
            <a:endParaRPr lang="en-US" sz="18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83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914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Основные мероприятия политики </a:t>
            </a:r>
            <a:r>
              <a:rPr lang="ru-RU" sz="2800" dirty="0" err="1">
                <a:solidFill>
                  <a:srgbClr val="FF0000"/>
                </a:solidFill>
              </a:rPr>
              <a:t>белорусизации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503756"/>
              </p:ext>
            </p:extLst>
          </p:nvPr>
        </p:nvGraphicFramePr>
        <p:xfrm>
          <a:off x="35495" y="908720"/>
          <a:ext cx="9001000" cy="562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00"/>
                <a:gridCol w="4500500"/>
              </a:tblGrid>
              <a:tr h="3342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Итоги осуществления</a:t>
                      </a:r>
                    </a:p>
                  </a:txBody>
                  <a:tcPr/>
                </a:tc>
              </a:tr>
              <a:tr h="1427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Перевод обучения в школах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преиму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щественно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на белорусский язык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 1928 г. около 80 %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общеобразова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тельных школ было переведено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 белорусский язык обучения</a:t>
                      </a:r>
                    </a:p>
                  </a:txBody>
                  <a:tcPr/>
                </a:tc>
              </a:tr>
              <a:tr h="10038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Перевод государственного аппарата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 белорусский язык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 1927 г. около 80 % служащих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 центральных учреждениях власти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владели белорусским языком</a:t>
                      </a:r>
                    </a:p>
                  </a:txBody>
                  <a:tcPr/>
                </a:tc>
              </a:tr>
              <a:tr h="10038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Переход Красной Армии на белорус-</a:t>
                      </a:r>
                    </a:p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ский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язык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 войсках, которые размещались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 Беларуси, было введено изучение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белорусского языка</a:t>
                      </a:r>
                    </a:p>
                  </a:txBody>
                  <a:tcPr/>
                </a:tc>
              </a:tr>
              <a:tr h="10038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Выдвижение представителей бело-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русской национальности (коренных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жителей) на руководящие должности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коренизация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 1927 г. доля представителей бело-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русской национальности (коренных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жителей) среди районного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началь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ства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увеличилась на 48 %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3475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27441463"/>
              </p:ext>
            </p:extLst>
          </p:nvPr>
        </p:nvGraphicFramePr>
        <p:xfrm>
          <a:off x="899592" y="332656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2854" y="4941168"/>
            <a:ext cx="7992888" cy="1783465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ctr">
              <a:lnSpc>
                <a:spcPct val="80000"/>
              </a:lnSpc>
              <a:buNone/>
            </a:pPr>
            <a:r>
              <a:rPr lang="ru-RU" kern="0" dirty="0">
                <a:solidFill>
                  <a:srgbClr val="002060"/>
                </a:solidFill>
              </a:rPr>
              <a:t>В годы </a:t>
            </a:r>
            <a:r>
              <a:rPr lang="ru-RU" kern="0" dirty="0" err="1">
                <a:solidFill>
                  <a:srgbClr val="002060"/>
                </a:solidFill>
              </a:rPr>
              <a:t>белорусизации</a:t>
            </a:r>
            <a:r>
              <a:rPr lang="ru-RU" kern="0" dirty="0">
                <a:solidFill>
                  <a:srgbClr val="002060"/>
                </a:solidFill>
              </a:rPr>
              <a:t> государственными были объявлены сразу четыре языка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5150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300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Становление и развитие системы образования и науки в БССР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5301208"/>
            <a:ext cx="7920880" cy="14401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80975" algn="ctr">
              <a:lnSpc>
                <a:spcPct val="80000"/>
              </a:lnSpc>
              <a:buNone/>
            </a:pPr>
            <a:endParaRPr lang="ru-RU" sz="1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180975" algn="ctr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Усилиями 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деятелей национального возрождения – </a:t>
            </a:r>
            <a:r>
              <a:rPr lang="ru-RU" sz="1800" b="1" dirty="0" err="1" smtClean="0">
                <a:solidFill>
                  <a:schemeClr val="tx1"/>
                </a:solidFill>
                <a:latin typeface="Cambria" pitchFamily="18" charset="0"/>
              </a:rPr>
              <a:t>А.Червякова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Cambria" pitchFamily="18" charset="0"/>
              </a:rPr>
              <a:t>З.Жилуновича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Cambria" pitchFamily="18" charset="0"/>
              </a:rPr>
              <a:t>В.Игнатовского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 и других – в 1920-1924 гг. закладывались 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основы 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советской национальной политики в Беларуси. 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623" y="4869160"/>
            <a:ext cx="1323056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А.Червяков</a:t>
            </a:r>
            <a:endParaRPr lang="be-BY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396" r="1999" b="1735"/>
          <a:stretch/>
        </p:blipFill>
        <p:spPr bwMode="auto">
          <a:xfrm>
            <a:off x="971600" y="919763"/>
            <a:ext cx="2479103" cy="379508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13233"/>
            <a:ext cx="2470023" cy="379508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6534" y="4869160"/>
            <a:ext cx="1508746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З.Жилунович</a:t>
            </a:r>
            <a:endParaRPr lang="be-BY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r="9505"/>
          <a:stretch/>
        </p:blipFill>
        <p:spPr bwMode="auto">
          <a:xfrm>
            <a:off x="6372200" y="913232"/>
            <a:ext cx="2636196" cy="379508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9335" y="4869160"/>
            <a:ext cx="1661930" cy="338554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В.Игнатовский</a:t>
            </a:r>
            <a:endParaRPr lang="be-BY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57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85194"/>
            <a:ext cx="4464496" cy="63841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0975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 инициативе наркома просвещения </a:t>
            </a:r>
            <a:r>
              <a:rPr lang="ru-RU" sz="1800" b="1" dirty="0" err="1" smtClean="0">
                <a:solidFill>
                  <a:srgbClr val="C00000"/>
                </a:solidFill>
              </a:rPr>
              <a:t>В.Игнатовского</a:t>
            </a:r>
            <a:r>
              <a:rPr lang="ru-RU" sz="1800" b="1" dirty="0" smtClean="0">
                <a:solidFill>
                  <a:srgbClr val="002060"/>
                </a:solidFill>
              </a:rPr>
              <a:t> при </a:t>
            </a:r>
            <a:r>
              <a:rPr lang="ru-RU" sz="1800" b="1" dirty="0" err="1" smtClean="0">
                <a:solidFill>
                  <a:srgbClr val="002060"/>
                </a:solidFill>
              </a:rPr>
              <a:t>Наркомпросе</a:t>
            </a:r>
            <a:r>
              <a:rPr lang="ru-RU" sz="1800" b="1" dirty="0" smtClean="0">
                <a:solidFill>
                  <a:srgbClr val="002060"/>
                </a:solidFill>
              </a:rPr>
              <a:t> БССР 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</a:rPr>
              <a:t>1922</a:t>
            </a:r>
            <a:r>
              <a:rPr lang="ru-RU" sz="1800" b="1" dirty="0" smtClean="0">
                <a:solidFill>
                  <a:srgbClr val="002060"/>
                </a:solidFill>
              </a:rPr>
              <a:t> г. был организован </a:t>
            </a:r>
            <a:r>
              <a:rPr lang="ru-RU" sz="1800" b="1" dirty="0" smtClean="0">
                <a:solidFill>
                  <a:srgbClr val="C00000"/>
                </a:solidFill>
              </a:rPr>
              <a:t>Институт белорусской </a:t>
            </a:r>
            <a:r>
              <a:rPr lang="ru-RU" sz="1800" b="1" dirty="0" smtClean="0">
                <a:solidFill>
                  <a:srgbClr val="002060"/>
                </a:solidFill>
              </a:rPr>
              <a:t>культуры (</a:t>
            </a:r>
            <a:r>
              <a:rPr lang="ru-RU" sz="1800" b="1" dirty="0" err="1" smtClean="0">
                <a:solidFill>
                  <a:srgbClr val="002060"/>
                </a:solidFill>
              </a:rPr>
              <a:t>Инбелкульт</a:t>
            </a:r>
            <a:r>
              <a:rPr lang="ru-RU" sz="1800" b="1" dirty="0" smtClean="0">
                <a:solidFill>
                  <a:srgbClr val="002060"/>
                </a:solidFill>
              </a:rPr>
              <a:t>).    </a:t>
            </a:r>
          </a:p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  В 1920 г. было создано издательство «Беларусь», </a:t>
            </a:r>
          </a:p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 в 1922 г. – кооперативное издательство «</a:t>
            </a:r>
            <a:r>
              <a:rPr lang="ru-RU" sz="1800" b="1" dirty="0" err="1" smtClean="0">
                <a:solidFill>
                  <a:srgbClr val="002060"/>
                </a:solidFill>
              </a:rPr>
              <a:t>Белтрест</a:t>
            </a:r>
            <a:r>
              <a:rPr lang="ru-RU" sz="1800" b="1" dirty="0" smtClean="0">
                <a:solidFill>
                  <a:srgbClr val="002060"/>
                </a:solidFill>
              </a:rPr>
              <a:t>-печать». Появилась возможность издания книг на белорусском языке.</a:t>
            </a:r>
          </a:p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 организациях и учреждениях работали курсы по изучению белорусского языка. </a:t>
            </a:r>
          </a:p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делопроизводство переводилось на белорусский язык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9522" y="5445224"/>
            <a:ext cx="2398991" cy="461665"/>
          </a:xfrm>
          <a:prstGeom prst="rect">
            <a:avLst/>
          </a:prstGeom>
          <a:solidFill>
            <a:schemeClr val="tx1">
              <a:lumMod val="75000"/>
              <a:alpha val="1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mbria" pitchFamily="18" charset="0"/>
              </a:rPr>
              <a:t>В.Игнатовский</a:t>
            </a:r>
            <a:endParaRPr lang="be-BY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1642" r="2311" b="1751"/>
          <a:stretch/>
        </p:blipFill>
        <p:spPr bwMode="auto">
          <a:xfrm>
            <a:off x="5652120" y="620688"/>
            <a:ext cx="3243713" cy="45912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46606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+mn-lt"/>
              </a:rPr>
              <a:t>в </a:t>
            </a:r>
            <a:r>
              <a:rPr lang="ru-RU" b="1" dirty="0">
                <a:latin typeface="+mn-lt"/>
              </a:rPr>
              <a:t>1928 г. </a:t>
            </a:r>
            <a:r>
              <a:rPr lang="ru-RU" b="1" dirty="0" err="1" smtClean="0">
                <a:latin typeface="+mn-lt"/>
              </a:rPr>
              <a:t>Инбелкульт</a:t>
            </a:r>
            <a:r>
              <a:rPr lang="ru-RU" b="1" dirty="0" smtClean="0">
                <a:latin typeface="+mn-lt"/>
              </a:rPr>
              <a:t>  </a:t>
            </a:r>
            <a:r>
              <a:rPr lang="ru-RU" b="1" dirty="0" smtClean="0">
                <a:latin typeface="+mn-lt"/>
              </a:rPr>
              <a:t>был реорганизован  </a:t>
            </a:r>
            <a:r>
              <a:rPr lang="ru-RU" b="1" dirty="0">
                <a:latin typeface="+mn-lt"/>
              </a:rPr>
              <a:t>в Белорусскую академию наук</a:t>
            </a:r>
            <a:r>
              <a:rPr lang="ru-RU" b="1" dirty="0" smtClean="0">
                <a:latin typeface="+mn-lt"/>
              </a:rPr>
              <a:t>.</a:t>
            </a:r>
          </a:p>
          <a:p>
            <a:r>
              <a:rPr lang="ru-RU" b="1" dirty="0" smtClean="0">
                <a:latin typeface="+mn-lt"/>
              </a:rPr>
              <a:t> </a:t>
            </a:r>
            <a:r>
              <a:rPr lang="ru-RU" b="1" dirty="0">
                <a:latin typeface="+mn-lt"/>
              </a:rPr>
              <a:t>Первым ее президентом</a:t>
            </a:r>
          </a:p>
          <a:p>
            <a:r>
              <a:rPr lang="ru-RU" b="1" dirty="0">
                <a:latin typeface="+mn-lt"/>
              </a:rPr>
              <a:t>был В. М. </a:t>
            </a:r>
            <a:r>
              <a:rPr lang="ru-RU" b="1" dirty="0" err="1">
                <a:latin typeface="+mn-lt"/>
              </a:rPr>
              <a:t>Игнатовский</a:t>
            </a:r>
            <a:r>
              <a:rPr lang="ru-RU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4685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33952" y="1196752"/>
            <a:ext cx="46085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1921 </a:t>
            </a:r>
            <a:r>
              <a:rPr lang="ru-RU" sz="2000" b="1" dirty="0">
                <a:latin typeface="+mn-lt"/>
              </a:rPr>
              <a:t>г</a:t>
            </a:r>
            <a:r>
              <a:rPr lang="ru-RU" sz="2000" b="1" dirty="0" smtClean="0">
                <a:latin typeface="+mn-lt"/>
              </a:rPr>
              <a:t>. создан  </a:t>
            </a:r>
            <a:r>
              <a:rPr lang="ru-RU" sz="2000" b="1" dirty="0">
                <a:latin typeface="+mn-lt"/>
              </a:rPr>
              <a:t>Белорусский государственный университет.</a:t>
            </a:r>
          </a:p>
          <a:p>
            <a:r>
              <a:rPr lang="ru-RU" sz="2000" b="1" dirty="0">
                <a:latin typeface="+mn-lt"/>
              </a:rPr>
              <a:t>По инициативе первого ректора БГУ Владимира Ивановича Пичеты было </a:t>
            </a:r>
            <a:r>
              <a:rPr lang="ru-RU" sz="2000" b="1" dirty="0" smtClean="0">
                <a:latin typeface="+mn-lt"/>
              </a:rPr>
              <a:t>решено ввести </a:t>
            </a:r>
            <a:r>
              <a:rPr lang="ru-RU" sz="2000" b="1" dirty="0">
                <a:latin typeface="+mn-lt"/>
              </a:rPr>
              <a:t>преподавание истории Беларуси в качестве обязательного предмета на </a:t>
            </a:r>
            <a:r>
              <a:rPr lang="ru-RU" sz="2000" b="1" dirty="0" smtClean="0">
                <a:latin typeface="+mn-lt"/>
              </a:rPr>
              <a:t>всех факультетах </a:t>
            </a:r>
            <a:r>
              <a:rPr lang="ru-RU" sz="2000" b="1" dirty="0">
                <a:latin typeface="+mn-lt"/>
              </a:rPr>
              <a:t>БГУ. </a:t>
            </a:r>
            <a:endParaRPr lang="ru-RU" sz="2000" b="1" dirty="0" smtClean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Сам </a:t>
            </a:r>
            <a:r>
              <a:rPr lang="ru-RU" sz="2000" b="1" dirty="0">
                <a:latin typeface="+mn-lt"/>
              </a:rPr>
              <a:t>ректор читал лекции по-белорусски. </a:t>
            </a:r>
            <a:endParaRPr lang="ru-RU" sz="2000" b="1" dirty="0" smtClean="0">
              <a:latin typeface="+mn-lt"/>
            </a:endParaRPr>
          </a:p>
          <a:p>
            <a:r>
              <a:rPr lang="ru-RU" sz="2000" b="1" dirty="0" smtClean="0">
                <a:latin typeface="+mn-lt"/>
              </a:rPr>
              <a:t>В </a:t>
            </a:r>
            <a:r>
              <a:rPr lang="ru-RU" sz="2000" b="1" dirty="0">
                <a:latin typeface="+mn-lt"/>
              </a:rPr>
              <a:t>учебные планы </a:t>
            </a:r>
            <a:r>
              <a:rPr lang="ru-RU" sz="2000" b="1" dirty="0" smtClean="0">
                <a:latin typeface="+mn-lt"/>
              </a:rPr>
              <a:t>всех факультетов </a:t>
            </a:r>
            <a:r>
              <a:rPr lang="ru-RU" sz="2000" b="1" dirty="0">
                <a:latin typeface="+mn-lt"/>
              </a:rPr>
              <a:t>вводился белорусский язык.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08" y="620688"/>
            <a:ext cx="2337048" cy="333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4086364"/>
            <a:ext cx="344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Владимир Иванович Пичета</a:t>
            </a:r>
          </a:p>
        </p:txBody>
      </p:sp>
    </p:spTree>
    <p:extLst>
      <p:ext uri="{BB962C8B-B14F-4D97-AF65-F5344CB8AC3E}">
        <p14:creationId xmlns:p14="http://schemas.microsoft.com/office/powerpoint/2010/main" val="29289290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56206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9489" y="4672776"/>
            <a:ext cx="206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В. У. </a:t>
            </a:r>
            <a:r>
              <a:rPr lang="ru-RU" b="1" dirty="0" err="1">
                <a:solidFill>
                  <a:srgbClr val="C00000"/>
                </a:solidFill>
                <a:latin typeface="+mn-lt"/>
              </a:rPr>
              <a:t>Ластовский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60648"/>
            <a:ext cx="48749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В 1917 г. выступил за полную </a:t>
            </a:r>
            <a:r>
              <a:rPr lang="ru-RU" sz="2000" b="1" dirty="0" err="1">
                <a:latin typeface="+mn-lt"/>
              </a:rPr>
              <a:t>го</a:t>
            </a:r>
            <a:r>
              <a:rPr lang="ru-RU" sz="2000" b="1" dirty="0">
                <a:latin typeface="+mn-lt"/>
              </a:rPr>
              <a:t>-</a:t>
            </a:r>
          </a:p>
          <a:p>
            <a:r>
              <a:rPr lang="ru-RU" sz="2000" b="1" dirty="0" err="1">
                <a:latin typeface="+mn-lt"/>
              </a:rPr>
              <a:t>сударственную</a:t>
            </a:r>
            <a:r>
              <a:rPr lang="ru-RU" sz="2000" b="1" dirty="0">
                <a:latin typeface="+mn-lt"/>
              </a:rPr>
              <a:t> независимость и территориальную целостность </a:t>
            </a:r>
            <a:r>
              <a:rPr lang="ru-RU" sz="2000" b="1" dirty="0" smtClean="0">
                <a:latin typeface="+mn-lt"/>
              </a:rPr>
              <a:t>Беларуси </a:t>
            </a:r>
            <a:r>
              <a:rPr lang="ru-RU" sz="2000" b="1" dirty="0">
                <a:latin typeface="+mn-lt"/>
              </a:rPr>
              <a:t>в ее этнографических границах. Участвовал в провозглашении</a:t>
            </a:r>
          </a:p>
          <a:p>
            <a:r>
              <a:rPr lang="ru-RU" sz="2000" b="1" dirty="0">
                <a:latin typeface="+mn-lt"/>
              </a:rPr>
              <a:t>независимости БНР 25 марта 1918 г. Его перу принадлежит «История</a:t>
            </a:r>
          </a:p>
          <a:p>
            <a:r>
              <a:rPr lang="ru-RU" sz="2000" b="1" dirty="0">
                <a:latin typeface="+mn-lt"/>
              </a:rPr>
              <a:t>белорусской (</a:t>
            </a:r>
            <a:r>
              <a:rPr lang="ru-RU" sz="2000" b="1" dirty="0" err="1">
                <a:latin typeface="+mn-lt"/>
              </a:rPr>
              <a:t>кривской</a:t>
            </a:r>
            <a:r>
              <a:rPr lang="ru-RU" sz="2000" b="1" dirty="0">
                <a:latin typeface="+mn-lt"/>
              </a:rPr>
              <a:t>) книги</a:t>
            </a:r>
            <a:r>
              <a:rPr lang="ru-RU" sz="2000" b="1" dirty="0" smtClean="0">
                <a:latin typeface="+mn-lt"/>
              </a:rPr>
              <a:t>».</a:t>
            </a:r>
          </a:p>
          <a:p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В 1928 г. </a:t>
            </a:r>
            <a:r>
              <a:rPr lang="ru-RU" sz="2000" b="1" dirty="0" err="1">
                <a:latin typeface="+mn-lt"/>
              </a:rPr>
              <a:t>Ластовский</a:t>
            </a:r>
            <a:r>
              <a:rPr lang="ru-RU" sz="2000" b="1" dirty="0">
                <a:latin typeface="+mn-lt"/>
              </a:rPr>
              <a:t>, будучи </a:t>
            </a:r>
            <a:r>
              <a:rPr lang="ru-RU" sz="2000" b="1" dirty="0" err="1">
                <a:latin typeface="+mn-lt"/>
              </a:rPr>
              <a:t>дирек</a:t>
            </a:r>
            <a:r>
              <a:rPr lang="ru-RU" sz="2000" b="1" dirty="0">
                <a:latin typeface="+mn-lt"/>
              </a:rPr>
              <a:t>-</a:t>
            </a:r>
          </a:p>
          <a:p>
            <a:r>
              <a:rPr lang="ru-RU" sz="2000" b="1" dirty="0">
                <a:latin typeface="+mn-lt"/>
              </a:rPr>
              <a:t>тором Белорусского государственного музея, выезжал со </a:t>
            </a:r>
            <a:r>
              <a:rPr lang="ru-RU" sz="2000" b="1" dirty="0" smtClean="0">
                <a:latin typeface="+mn-lt"/>
              </a:rPr>
              <a:t>специальной экспедицией </a:t>
            </a:r>
            <a:r>
              <a:rPr lang="ru-RU" sz="2000" b="1" dirty="0">
                <a:latin typeface="+mn-lt"/>
              </a:rPr>
              <a:t>в Полоцк с целью поиска креста Евфросинии Полоцкой.</a:t>
            </a:r>
          </a:p>
          <a:p>
            <a:r>
              <a:rPr lang="ru-RU" sz="2000" b="1" dirty="0">
                <a:latin typeface="+mn-lt"/>
              </a:rPr>
              <a:t>Крест был найден и перевезен в Минск, потом хранился в Могилеве.</a:t>
            </a:r>
          </a:p>
        </p:txBody>
      </p:sp>
    </p:spTree>
    <p:extLst>
      <p:ext uri="{BB962C8B-B14F-4D97-AF65-F5344CB8AC3E}">
        <p14:creationId xmlns:p14="http://schemas.microsoft.com/office/powerpoint/2010/main" val="4095621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5dc5c186e5728931ca3d4aebd90a16ce6ef39"/>
</p:tagLst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ИБ 9 Попытки государственного самоопределения Беларуси</Template>
  <TotalTime>2405</TotalTime>
  <Words>1127</Words>
  <Application>Microsoft Office PowerPoint</Application>
  <PresentationFormat>Экран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 </vt:lpstr>
      <vt:lpstr>Знать</vt:lpstr>
      <vt:lpstr>Белорусизация – составная часть советской национальной политики</vt:lpstr>
      <vt:lpstr>Основные мероприятия политики белорусизации </vt:lpstr>
      <vt:lpstr>Презентация PowerPoint</vt:lpstr>
      <vt:lpstr>Становление и развитие системы образования и науки в БССР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Михась Чарот  (1896—1937)</vt:lpstr>
      <vt:lpstr>Презентация PowerPoint</vt:lpstr>
      <vt:lpstr>Становление белорусского советского искусства </vt:lpstr>
      <vt:lpstr>Презентация PowerPoint</vt:lpstr>
      <vt:lpstr>Презентация PowerPoint</vt:lpstr>
      <vt:lpstr>Презентация PowerPoint</vt:lpstr>
    </vt:vector>
  </TitlesOfParts>
  <Company>Лицей Ивацевичского района.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Белорусизация - составная часть советской национальной политики</dc:title>
  <dc:subject>Белорусизация - составная часть советской национальной политики</dc:subject>
  <dc:creator>Алланик</dc:creator>
  <dc:description>Презентация.</dc:description>
  <cp:lastModifiedBy>Ала</cp:lastModifiedBy>
  <cp:revision>214</cp:revision>
  <dcterms:created xsi:type="dcterms:W3CDTF">2009-01-18T11:28:08Z</dcterms:created>
  <dcterms:modified xsi:type="dcterms:W3CDTF">2022-10-23T11:45:19Z</dcterms:modified>
  <cp:category>История Белпаруси (профильное обучение). 10 класс.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09.02.2015</vt:lpwstr>
  </property>
</Properties>
</file>