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541"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pPr/>
              <a:t>02.04.2025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pPr/>
              <a:t>02.04.2025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pPr/>
              <a:t>02.04.2025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pPr/>
              <a:t>02.04.2025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02.04.2025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pPr/>
              <a:t>02.04.2025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pPr/>
              <a:t>02.04.2025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pPr/>
              <a:t>02.04.2025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02.04.2025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02.04.2025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02.04.2025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02.04.2025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181943"/>
            <a:ext cx="7704856" cy="461665"/>
          </a:xfrm>
          <a:prstGeom prst="rect">
            <a:avLst/>
          </a:prstGeom>
          <a:noFill/>
        </p:spPr>
        <p:txBody>
          <a:bodyPr wrap="square" rtlCol="0">
            <a:spAutoFit/>
          </a:bodyPr>
          <a:lstStyle/>
          <a:p>
            <a:pPr algn="ctr"/>
            <a:r>
              <a:rPr lang="ru-RU" sz="2400" b="1" dirty="0">
                <a:solidFill>
                  <a:srgbClr val="C00000"/>
                </a:solidFill>
                <a:latin typeface="Times New Roman" panose="02020603050405020304" pitchFamily="18" charset="0"/>
                <a:ea typeface="MS Gothic" panose="020B0609070205080204" pitchFamily="49" charset="-128"/>
                <a:cs typeface="Times New Roman" panose="02020603050405020304" pitchFamily="18" charset="0"/>
              </a:rPr>
              <a:t>Прием «Развивающий канон»</a:t>
            </a:r>
          </a:p>
        </p:txBody>
      </p:sp>
      <p:sp>
        <p:nvSpPr>
          <p:cNvPr id="4" name="Прямоугольник 3"/>
          <p:cNvSpPr/>
          <p:nvPr/>
        </p:nvSpPr>
        <p:spPr>
          <a:xfrm>
            <a:off x="323528" y="1647684"/>
            <a:ext cx="8496944" cy="4949668"/>
          </a:xfrm>
          <a:prstGeom prst="rect">
            <a:avLst/>
          </a:prstGeom>
          <a:solidFill>
            <a:schemeClr val="accent5">
              <a:lumMod val="60000"/>
              <a:lumOff val="40000"/>
              <a:alpha val="93000"/>
            </a:schemeClr>
          </a:solidFill>
          <a:ln>
            <a:solidFill>
              <a:srgbClr val="00B0F0"/>
            </a:solidFill>
          </a:ln>
          <a:effectLst>
            <a:outerShdw blurRad="40000" dist="20000" dir="5400000" rotWithShape="0">
              <a:srgbClr val="000000">
                <a:alpha val="38000"/>
              </a:srgbClr>
            </a:outerShdw>
            <a:softEdge rad="127000"/>
          </a:effectLst>
        </p:spPr>
        <p:style>
          <a:lnRef idx="3">
            <a:schemeClr val="lt1"/>
          </a:lnRef>
          <a:fillRef idx="1">
            <a:schemeClr val="accent5"/>
          </a:fillRef>
          <a:effectRef idx="1">
            <a:schemeClr val="accent5"/>
          </a:effectRef>
          <a:fontRef idx="minor">
            <a:schemeClr val="lt1"/>
          </a:fontRef>
        </p:style>
        <p:txBody>
          <a:bodyPr rtlCol="0" anchor="t" anchorCtr="0"/>
          <a:lstStyle/>
          <a:p>
            <a:pPr lvl="0" indent="450000" algn="just"/>
            <a:r>
              <a:rPr lang="ru-RU" dirty="0">
                <a:solidFill>
                  <a:schemeClr val="tx1"/>
                </a:solidFill>
                <a:latin typeface="Times New Roman" panose="02020603050405020304" pitchFamily="18" charset="0"/>
                <a:cs typeface="Times New Roman" panose="02020603050405020304" pitchFamily="18" charset="0"/>
              </a:rPr>
              <a:t>Данный прием направлен на развитие логического мышления через использование упражнений, элементов интеллектуальной игры или задач, состоящих из шести пространственно организованных элементов, связанных между собой некоторыми логическими, ассоциативными или иными связями. То есть элементы задания могут быть связаны не только логикой, но также аналогиями и ассоциациями.</a:t>
            </a:r>
          </a:p>
          <a:p>
            <a:pPr lvl="0" indent="450000" algn="just"/>
            <a:r>
              <a:rPr lang="ru-RU" dirty="0">
                <a:solidFill>
                  <a:schemeClr val="tx1"/>
                </a:solidFill>
                <a:latin typeface="Times New Roman" panose="02020603050405020304" pitchFamily="18" charset="0"/>
                <a:cs typeface="Times New Roman" panose="02020603050405020304" pitchFamily="18" charset="0"/>
              </a:rPr>
              <a:t>Канон может включать 1-3 неизвестных элемента, причем  между вариантами ответов  существует система предпочтений, которую также нужно выявить.</a:t>
            </a:r>
          </a:p>
          <a:p>
            <a:pPr lvl="0" indent="450000" algn="just"/>
            <a:r>
              <a:rPr lang="ru-RU" dirty="0">
                <a:solidFill>
                  <a:schemeClr val="tx1"/>
                </a:solidFill>
                <a:latin typeface="Times New Roman" panose="02020603050405020304" pitchFamily="18" charset="0"/>
                <a:cs typeface="Times New Roman" panose="02020603050405020304" pitchFamily="18" charset="0"/>
              </a:rPr>
              <a:t>Поэтому важно, разобрать все варианты ответов. Это должен быть </a:t>
            </a:r>
            <a:r>
              <a:rPr lang="ru-RU" b="1" dirty="0">
                <a:solidFill>
                  <a:schemeClr val="tx1"/>
                </a:solidFill>
                <a:latin typeface="Times New Roman" panose="02020603050405020304" pitchFamily="18" charset="0"/>
                <a:cs typeface="Times New Roman" panose="02020603050405020304" pitchFamily="18" charset="0"/>
              </a:rPr>
              <a:t>анализ</a:t>
            </a:r>
            <a:r>
              <a:rPr lang="ru-RU" dirty="0">
                <a:solidFill>
                  <a:schemeClr val="tx1"/>
                </a:solidFill>
                <a:latin typeface="Times New Roman" panose="02020603050405020304" pitchFamily="18" charset="0"/>
                <a:cs typeface="Times New Roman" panose="02020603050405020304" pitchFamily="18" charset="0"/>
              </a:rPr>
              <a:t>, </a:t>
            </a:r>
            <a:r>
              <a:rPr lang="ru-RU" b="1" dirty="0">
                <a:solidFill>
                  <a:schemeClr val="tx1"/>
                </a:solidFill>
                <a:latin typeface="Times New Roman" panose="02020603050405020304" pitchFamily="18" charset="0"/>
                <a:cs typeface="Times New Roman" panose="02020603050405020304" pitchFamily="18" charset="0"/>
              </a:rPr>
              <a:t>исследование</a:t>
            </a:r>
            <a:r>
              <a:rPr lang="ru-RU" dirty="0">
                <a:solidFill>
                  <a:schemeClr val="tx1"/>
                </a:solidFill>
                <a:latin typeface="Times New Roman" panose="02020603050405020304" pitchFamily="18" charset="0"/>
                <a:cs typeface="Times New Roman" panose="02020603050405020304" pitchFamily="18" charset="0"/>
              </a:rPr>
              <a:t>, а </a:t>
            </a:r>
            <a:r>
              <a:rPr lang="ru-RU" b="1" dirty="0">
                <a:solidFill>
                  <a:schemeClr val="tx1"/>
                </a:solidFill>
                <a:latin typeface="Times New Roman" panose="02020603050405020304" pitchFamily="18" charset="0"/>
                <a:cs typeface="Times New Roman" panose="02020603050405020304" pitchFamily="18" charset="0"/>
              </a:rPr>
              <a:t>НЕ</a:t>
            </a:r>
            <a:r>
              <a:rPr lang="ru-RU" dirty="0">
                <a:solidFill>
                  <a:schemeClr val="tx1"/>
                </a:solidFill>
                <a:latin typeface="Times New Roman" panose="02020603050405020304" pitchFamily="18" charset="0"/>
                <a:cs typeface="Times New Roman" panose="02020603050405020304" pitchFamily="18" charset="0"/>
              </a:rPr>
              <a:t> традиционная оценка результатов в баллах.</a:t>
            </a:r>
          </a:p>
          <a:p>
            <a:pPr lvl="0" indent="450000" algn="just"/>
            <a:r>
              <a:rPr lang="ru-RU" dirty="0">
                <a:solidFill>
                  <a:schemeClr val="tx1"/>
                </a:solidFill>
                <a:latin typeface="Times New Roman" panose="02020603050405020304" pitchFamily="18" charset="0"/>
                <a:cs typeface="Times New Roman" panose="02020603050405020304" pitchFamily="18" charset="0"/>
              </a:rPr>
              <a:t>Разбор различных решений канона и способов их нахождения позволяет не только накапливать и закреплять знания, но и вводить обучаемых в атмосферу творческого поиска.</a:t>
            </a:r>
          </a:p>
          <a:p>
            <a:pPr lvl="0" indent="450000" algn="just"/>
            <a:endParaRPr lang="ru-RU" dirty="0">
              <a:solidFill>
                <a:schemeClr val="tx1"/>
              </a:solidFill>
              <a:latin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 xmlns:a16="http://schemas.microsoft.com/office/drawing/2014/main" id="{B44FF40D-DB6C-46F2-908F-494D53A6E476}"/>
              </a:ext>
            </a:extLst>
          </p:cNvPr>
          <p:cNvPicPr>
            <a:picLocks noChangeAspect="1"/>
          </p:cNvPicPr>
          <p:nvPr/>
        </p:nvPicPr>
        <p:blipFill rotWithShape="1">
          <a:blip r:embed="rId2" cstate="print"/>
          <a:srcRect l="15738" t="15271" r="36612" b="15350"/>
          <a:stretch/>
        </p:blipFill>
        <p:spPr>
          <a:xfrm>
            <a:off x="539552" y="5210316"/>
            <a:ext cx="1620688" cy="1326723"/>
          </a:xfrm>
          <a:prstGeom prst="rect">
            <a:avLst/>
          </a:prstGeom>
          <a:ln>
            <a:noFill/>
          </a:ln>
          <a:effectLst>
            <a:softEdge rad="112500"/>
          </a:effectLst>
        </p:spPr>
      </p:pic>
      <p:pic>
        <p:nvPicPr>
          <p:cNvPr id="9" name="Рисунок 8">
            <a:extLst>
              <a:ext uri="{FF2B5EF4-FFF2-40B4-BE49-F238E27FC236}">
                <a16:creationId xmlns="" xmlns:a16="http://schemas.microsoft.com/office/drawing/2014/main" id="{297B9EFF-76A8-43CD-832E-ABC0346E7679}"/>
              </a:ext>
            </a:extLst>
          </p:cNvPr>
          <p:cNvPicPr>
            <a:picLocks noChangeAspect="1"/>
          </p:cNvPicPr>
          <p:nvPr/>
        </p:nvPicPr>
        <p:blipFill rotWithShape="1">
          <a:blip r:embed="rId3" cstate="print"/>
          <a:srcRect l="12201" t="15271" r="32675" b="13582"/>
          <a:stretch/>
        </p:blipFill>
        <p:spPr>
          <a:xfrm>
            <a:off x="6548308" y="5013176"/>
            <a:ext cx="2100044" cy="1523863"/>
          </a:xfrm>
          <a:prstGeom prst="rect">
            <a:avLst/>
          </a:prstGeom>
          <a:ln>
            <a:noFill/>
          </a:ln>
          <a:effectLst>
            <a:softEdge rad="112500"/>
          </a:effectLst>
        </p:spPr>
      </p:pic>
    </p:spTree>
    <p:extLst>
      <p:ext uri="{BB962C8B-B14F-4D97-AF65-F5344CB8AC3E}">
        <p14:creationId xmlns="" xmlns:p14="http://schemas.microsoft.com/office/powerpoint/2010/main" val="1480145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1340768"/>
            <a:ext cx="7920880" cy="1846659"/>
          </a:xfrm>
          <a:prstGeom prst="rect">
            <a:avLst/>
          </a:prstGeom>
          <a:noFill/>
        </p:spPr>
        <p:txBody>
          <a:bodyPr wrap="square" rtlCol="0">
            <a:spAutoFit/>
          </a:bodyPr>
          <a:lstStyle/>
          <a:p>
            <a:r>
              <a:rPr lang="ru-RU" sz="2400" b="1" dirty="0">
                <a:solidFill>
                  <a:srgbClr val="C00000"/>
                </a:solidFill>
                <a:latin typeface="Times New Roman" panose="02020603050405020304" pitchFamily="18" charset="0"/>
                <a:cs typeface="Times New Roman" panose="02020603050405020304" pitchFamily="18" charset="0"/>
              </a:rPr>
              <a:t>Учащиеся</a:t>
            </a:r>
          </a:p>
          <a:p>
            <a:pPr marL="285750" indent="-285750">
              <a:buFont typeface="Wingdings" panose="05000000000000000000" pitchFamily="2" charset="2"/>
              <a:buChar char="ü"/>
            </a:pPr>
            <a:r>
              <a:rPr lang="ru-RU" b="1" dirty="0">
                <a:latin typeface="Times New Roman" panose="02020603050405020304" pitchFamily="18" charset="0"/>
                <a:cs typeface="Times New Roman" panose="02020603050405020304" pitchFamily="18" charset="0"/>
              </a:rPr>
              <a:t>расширяют кругозор;</a:t>
            </a:r>
          </a:p>
          <a:p>
            <a:pPr marL="285750" indent="-285750" algn="just">
              <a:buFont typeface="Wingdings" panose="05000000000000000000" pitchFamily="2" charset="2"/>
              <a:buChar char="ü"/>
            </a:pPr>
            <a:r>
              <a:rPr lang="ru-RU" b="1" dirty="0">
                <a:latin typeface="Times New Roman" panose="02020603050405020304" pitchFamily="18" charset="0"/>
                <a:cs typeface="Times New Roman" panose="02020603050405020304" pitchFamily="18" charset="0"/>
              </a:rPr>
              <a:t>активизируют творческое воображение;</a:t>
            </a:r>
          </a:p>
          <a:p>
            <a:pPr marL="285750" indent="-285750" algn="just">
              <a:buFont typeface="Wingdings" panose="05000000000000000000" pitchFamily="2" charset="2"/>
              <a:buChar char="ü"/>
            </a:pPr>
            <a:r>
              <a:rPr lang="ru-RU" b="1" dirty="0">
                <a:latin typeface="Times New Roman" panose="02020603050405020304" pitchFamily="18" charset="0"/>
                <a:cs typeface="Times New Roman" panose="02020603050405020304" pitchFamily="18" charset="0"/>
              </a:rPr>
              <a:t>развивают критическое и логическое мышление;</a:t>
            </a:r>
          </a:p>
          <a:p>
            <a:pPr marL="285750" indent="-285750">
              <a:buFont typeface="Wingdings" panose="05000000000000000000" pitchFamily="2" charset="2"/>
              <a:buChar char="ü"/>
            </a:pPr>
            <a:r>
              <a:rPr lang="ru-RU" b="1" dirty="0">
                <a:latin typeface="Times New Roman" panose="02020603050405020304" pitchFamily="18" charset="0"/>
                <a:cs typeface="Times New Roman" panose="02020603050405020304" pitchFamily="18" charset="0"/>
              </a:rPr>
              <a:t>развивают память и аналитические способности.</a:t>
            </a:r>
          </a:p>
          <a:p>
            <a:pPr marL="285750" indent="-285750">
              <a:buFont typeface="Wingdings" panose="05000000000000000000" pitchFamily="2" charset="2"/>
              <a:buChar char="ü"/>
            </a:pPr>
            <a:endParaRPr lang="ru-RU" b="1" dirty="0">
              <a:latin typeface="Comic Sans MS" panose="030F0702030302020204" pitchFamily="66" charset="0"/>
            </a:endParaRPr>
          </a:p>
        </p:txBody>
      </p:sp>
      <p:pic>
        <p:nvPicPr>
          <p:cNvPr id="4" name="Рисунок 3">
            <a:extLst>
              <a:ext uri="{FF2B5EF4-FFF2-40B4-BE49-F238E27FC236}">
                <a16:creationId xmlns="" xmlns:a16="http://schemas.microsoft.com/office/drawing/2014/main" id="{BF20FC7D-17D6-4D92-AA2C-4466D9791162}"/>
              </a:ext>
            </a:extLst>
          </p:cNvPr>
          <p:cNvPicPr>
            <a:picLocks noChangeAspect="1"/>
          </p:cNvPicPr>
          <p:nvPr/>
        </p:nvPicPr>
        <p:blipFill rotWithShape="1">
          <a:blip r:embed="rId2" cstate="print"/>
          <a:srcRect l="38188" t="54876" r="11413" b="27482"/>
          <a:stretch/>
        </p:blipFill>
        <p:spPr>
          <a:xfrm>
            <a:off x="359532" y="4645991"/>
            <a:ext cx="8100900" cy="1681953"/>
          </a:xfrm>
          <a:prstGeom prst="rect">
            <a:avLst/>
          </a:prstGeom>
        </p:spPr>
      </p:pic>
      <p:pic>
        <p:nvPicPr>
          <p:cNvPr id="6" name="Рисунок 5">
            <a:extLst>
              <a:ext uri="{FF2B5EF4-FFF2-40B4-BE49-F238E27FC236}">
                <a16:creationId xmlns="" xmlns:a16="http://schemas.microsoft.com/office/drawing/2014/main" id="{C16D04BE-C1C3-40C6-A958-A75521090647}"/>
              </a:ext>
            </a:extLst>
          </p:cNvPr>
          <p:cNvPicPr>
            <a:picLocks noChangeAspect="1"/>
          </p:cNvPicPr>
          <p:nvPr/>
        </p:nvPicPr>
        <p:blipFill rotWithShape="1">
          <a:blip r:embed="rId3" cstate="print"/>
          <a:srcRect l="36613" t="30390" r="9838" b="45798"/>
          <a:stretch/>
        </p:blipFill>
        <p:spPr>
          <a:xfrm>
            <a:off x="359532" y="3015577"/>
            <a:ext cx="8424936" cy="1637559"/>
          </a:xfrm>
          <a:prstGeom prst="rect">
            <a:avLst/>
          </a:prstGeom>
        </p:spPr>
      </p:pic>
      <p:sp>
        <p:nvSpPr>
          <p:cNvPr id="5" name="Прямоугольник 4">
            <a:extLst>
              <a:ext uri="{FF2B5EF4-FFF2-40B4-BE49-F238E27FC236}">
                <a16:creationId xmlns="" xmlns:a16="http://schemas.microsoft.com/office/drawing/2014/main" id="{F397B7C8-2600-4944-8C79-32706AE01DCE}"/>
              </a:ext>
            </a:extLst>
          </p:cNvPr>
          <p:cNvSpPr/>
          <p:nvPr/>
        </p:nvSpPr>
        <p:spPr>
          <a:xfrm>
            <a:off x="7020272" y="5085184"/>
            <a:ext cx="1440160"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8" name="Прямоугольник 7">
            <a:extLst>
              <a:ext uri="{FF2B5EF4-FFF2-40B4-BE49-F238E27FC236}">
                <a16:creationId xmlns="" xmlns:a16="http://schemas.microsoft.com/office/drawing/2014/main" id="{D2EA9996-8523-480E-9592-CB59F99C6017}"/>
              </a:ext>
            </a:extLst>
          </p:cNvPr>
          <p:cNvSpPr/>
          <p:nvPr/>
        </p:nvSpPr>
        <p:spPr>
          <a:xfrm>
            <a:off x="4481990" y="5378954"/>
            <a:ext cx="3258362" cy="35430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9" name="Рисунок 8">
            <a:extLst>
              <a:ext uri="{FF2B5EF4-FFF2-40B4-BE49-F238E27FC236}">
                <a16:creationId xmlns="" xmlns:a16="http://schemas.microsoft.com/office/drawing/2014/main" id="{77000F86-59C4-43E6-A8D4-4E1FF3C6F049}"/>
              </a:ext>
            </a:extLst>
          </p:cNvPr>
          <p:cNvPicPr>
            <a:picLocks noChangeAspect="1"/>
          </p:cNvPicPr>
          <p:nvPr/>
        </p:nvPicPr>
        <p:blipFill rotWithShape="1">
          <a:blip r:embed="rId4" cstate="print"/>
          <a:srcRect l="29523" t="26328" r="50986" b="30391"/>
          <a:stretch/>
        </p:blipFill>
        <p:spPr>
          <a:xfrm>
            <a:off x="6897249" y="1322874"/>
            <a:ext cx="1347159" cy="1681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37965645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TotalTime>
  <Words>88</Words>
  <Application>Microsoft Office PowerPoint</Application>
  <PresentationFormat>Экран (4:3)</PresentationFormat>
  <Paragraphs>10</Paragraphs>
  <Slides>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vt:i4>
      </vt:variant>
    </vt:vector>
  </HeadingPairs>
  <TitlesOfParts>
    <vt:vector size="3" baseType="lpstr">
      <vt:lpstr>Тема Office</vt:lpstr>
      <vt:lpstr>Слайд 1</vt:lpstr>
      <vt:lpstr>Слайд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Надежда Кундина</dc:creator>
  <cp:lastModifiedBy>User</cp:lastModifiedBy>
  <cp:revision>68</cp:revision>
  <dcterms:created xsi:type="dcterms:W3CDTF">2025-03-24T18:33:58Z</dcterms:created>
  <dcterms:modified xsi:type="dcterms:W3CDTF">2025-04-01T21:10:45Z</dcterms:modified>
</cp:coreProperties>
</file>