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3729" r:id="rId2"/>
    <p:sldMasterId id="2147483741" r:id="rId3"/>
  </p:sldMasterIdLst>
  <p:notesMasterIdLst>
    <p:notesMasterId r:id="rId31"/>
  </p:notesMasterIdLst>
  <p:sldIdLst>
    <p:sldId id="258" r:id="rId4"/>
    <p:sldId id="283" r:id="rId5"/>
    <p:sldId id="259" r:id="rId6"/>
    <p:sldId id="257" r:id="rId7"/>
    <p:sldId id="282" r:id="rId8"/>
    <p:sldId id="275" r:id="rId9"/>
    <p:sldId id="276" r:id="rId10"/>
    <p:sldId id="277" r:id="rId11"/>
    <p:sldId id="274" r:id="rId12"/>
    <p:sldId id="278" r:id="rId13"/>
    <p:sldId id="27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80" r:id="rId26"/>
    <p:sldId id="271" r:id="rId27"/>
    <p:sldId id="272" r:id="rId28"/>
    <p:sldId id="273" r:id="rId29"/>
    <p:sldId id="28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974EC-A666-4BB1-8EDD-6924DE9C28A0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8D78F-6BCC-4577-BC8A-EC95932D0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433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397A8C-952D-4B4A-B6CC-65289C54E47C}" type="slidenum">
              <a:rPr lang="ru-RU"/>
              <a:pPr/>
              <a:t>12</a:t>
            </a:fld>
            <a:endParaRPr lang="ru-RU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B326BF-B83C-4029-A19A-3F6FB4F5DCBE}" type="slidenum">
              <a:rPr lang="ru-RU"/>
              <a:pPr/>
              <a:t>21</a:t>
            </a:fld>
            <a:endParaRPr lang="ru-RU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4E2526-B624-486C-AEC5-8CB9B0486C95}" type="slidenum">
              <a:rPr lang="ru-RU"/>
              <a:pPr/>
              <a:t>22</a:t>
            </a:fld>
            <a:endParaRPr lang="ru-RU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6853E2-C001-4BCB-ACF2-4ED30CAB6EDD}" type="slidenum">
              <a:rPr lang="ru-RU"/>
              <a:pPr/>
              <a:t>24</a:t>
            </a:fld>
            <a:endParaRPr lang="ru-RU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817EAE-5162-48E7-A080-608CFDA6252C}" type="slidenum">
              <a:rPr lang="ru-RU"/>
              <a:pPr/>
              <a:t>25</a:t>
            </a:fld>
            <a:endParaRPr lang="ru-RU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A780B8-AEB3-49C3-8B2B-7BF6BED59F44}" type="slidenum">
              <a:rPr lang="ru-RU"/>
              <a:pPr/>
              <a:t>26</a:t>
            </a:fld>
            <a:endParaRPr lang="ru-RU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C26232-95DB-4C6C-8EFD-7C503125AAD3}" type="slidenum">
              <a:rPr lang="ru-RU"/>
              <a:pPr/>
              <a:t>13</a:t>
            </a:fld>
            <a:endParaRPr lang="ru-RU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28C781-01C1-42D9-8CBC-4C8A4CAC92B3}" type="slidenum">
              <a:rPr lang="ru-RU"/>
              <a:pPr/>
              <a:t>14</a:t>
            </a:fld>
            <a:endParaRPr lang="ru-RU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E36041-EABC-4333-848B-53D9B5213088}" type="slidenum">
              <a:rPr lang="ru-RU"/>
              <a:pPr/>
              <a:t>15</a:t>
            </a:fld>
            <a:endParaRPr lang="ru-RU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1BBE22-96A2-488B-885A-BEB51C72CED8}" type="slidenum">
              <a:rPr lang="ru-RU"/>
              <a:pPr/>
              <a:t>16</a:t>
            </a:fld>
            <a:endParaRPr lang="ru-RU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87A702-6589-420D-96D5-01C94FB2316C}" type="slidenum">
              <a:rPr lang="ru-RU"/>
              <a:pPr/>
              <a:t>17</a:t>
            </a:fld>
            <a:endParaRPr lang="ru-RU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2FF9F9-FEDA-4969-B912-D4B237D087B4}" type="slidenum">
              <a:rPr lang="ru-RU"/>
              <a:pPr/>
              <a:t>18</a:t>
            </a:fld>
            <a:endParaRPr lang="ru-RU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DA6BE4-54BE-447C-9E3A-405863A707F4}" type="slidenum">
              <a:rPr lang="ru-RU"/>
              <a:pPr/>
              <a:t>19</a:t>
            </a:fld>
            <a:endParaRPr lang="ru-RU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9D26EA-4DFA-45B1-8DD0-290DF8E7B8EE}" type="slidenum">
              <a:rPr lang="ru-RU"/>
              <a:pPr/>
              <a:t>20</a:t>
            </a:fld>
            <a:endParaRPr lang="ru-RU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85"/>
            </a:avLst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EEAFE1-A5A0-4712-8836-EEB22B750A28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34E64AA-E466-47DF-90CC-A09E21DF87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1260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EEAFE1-A5A0-4712-8836-EEB22B750A28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E64AA-E466-47DF-90CC-A09E21DF87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7808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EEAFE1-A5A0-4712-8836-EEB22B750A28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E64AA-E466-47DF-90CC-A09E21DF87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5079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74"/>
            </a:avLst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688" y="33496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0850" y="2066925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13250" y="2066925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EEAFE1-A5A0-4712-8836-EEB22B750A28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34E64AA-E466-47DF-90CC-A09E21DF87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908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688" y="33496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0850" y="2066925"/>
            <a:ext cx="3810000" cy="4114800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картинки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13250" y="2066925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EEAFE1-A5A0-4712-8836-EEB22B750A28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E64AA-E466-47DF-90CC-A09E21DF87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497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8B880046-B702-4130-9167-E2F4553BE0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711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277C3930-A783-4817-9729-E7D9DCB06C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571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67606784-5739-48AF-B663-9245EEDC8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312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3E8C2804-2020-4C47-AB9B-E137A115C6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046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1F3E1932-1092-417C-97D0-B2D771A070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082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559C73B9-9F9A-458D-A65B-5BDD0875D3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343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056077" cy="6858000"/>
          </a:xfrm>
          <a:prstGeom prst="frame">
            <a:avLst>
              <a:gd name="adj1" fmla="val 3269"/>
            </a:avLst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EEAFE1-A5A0-4712-8836-EEB22B750A28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34E64AA-E466-47DF-90CC-A09E21DF87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7365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4CBC9105-3E99-48FB-AE53-04812504F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264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2B94C8BC-5047-4585-A76E-B5B5DFE610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65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DED21361-C0D2-4932-BD20-5416632F7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1057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BD7FCEE4-A78F-4283-8C54-B5972D9940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8088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7A38D4BD-15FC-41AF-AEC5-D9848FCC1F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866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27191F63-4D2F-4B46-A0A9-0EB38705B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5819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65C44C5C-60B4-4B8C-B3A9-C07A9DD21A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7830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7858DFA7-37A0-4504-8AF3-44955A510C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241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1E0793EE-F66F-4C09-A514-3F8C9B2CE9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0850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A5461D19-F8BE-4117-8ADF-8314AAC62F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516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EEAFE1-A5A0-4712-8836-EEB22B750A28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E64AA-E466-47DF-90CC-A09E21DF87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7403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3F8306D7-9D11-433A-846E-A513B0AB1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734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1911597C-83C8-43BC-B590-73CE5E763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4221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FC5E85EA-2CC8-4F91-8CF7-62963ECAF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4811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8B63FA9E-CBF3-4138-A967-68DA213FD1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164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825F4048-93FD-46FB-9E39-DBA120BFF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085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36A4659D-C3A9-43E9-BEE7-DF81BBE4A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201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EEAFE1-A5A0-4712-8836-EEB22B750A28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E64AA-E466-47DF-90CC-A09E21DF87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3024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87"/>
            </a:avLst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EEAFE1-A5A0-4712-8836-EEB22B750A28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34E64AA-E466-47DF-90CC-A09E21DF87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9732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EEAFE1-A5A0-4712-8836-EEB22B750A28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E64AA-E466-47DF-90CC-A09E21DF87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4947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003323" cy="6858000"/>
          </a:xfrm>
          <a:prstGeom prst="frame">
            <a:avLst>
              <a:gd name="adj1" fmla="val 1987"/>
            </a:avLst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EEAFE1-A5A0-4712-8836-EEB22B750A28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34E64AA-E466-47DF-90CC-A09E21DF87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0391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EEAFE1-A5A0-4712-8836-EEB22B750A28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E64AA-E466-47DF-90CC-A09E21DF87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4177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EEAFE1-A5A0-4712-8836-EEB22B750A28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E64AA-E466-47DF-90CC-A09E21DF87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9227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EAFE1-A5A0-4712-8836-EEB22B750A28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E64AA-E466-47DF-90CC-A09E21DF87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Рамка 1"/>
          <p:cNvSpPr/>
          <p:nvPr/>
        </p:nvSpPr>
        <p:spPr>
          <a:xfrm>
            <a:off x="0" y="0"/>
            <a:ext cx="9144000" cy="6796454"/>
          </a:xfrm>
          <a:prstGeom prst="frame">
            <a:avLst>
              <a:gd name="adj1" fmla="val 2022"/>
            </a:avLst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</p:sldLayoutIdLst>
  <p:transition spd="slow">
    <p:pull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948DE33C-84B5-4CBE-AC3C-5D7C633F07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09C83264-035A-4342-BD1C-5936348815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5" descr="меч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30119">
            <a:off x="6720618" y="2913322"/>
            <a:ext cx="233997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 descr="новый-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8805" y="3437643"/>
            <a:ext cx="86360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875202" y="950746"/>
            <a:ext cx="464101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Домашнее </a:t>
            </a:r>
          </a:p>
          <a:p>
            <a:pPr algn="ctr"/>
            <a:r>
              <a:rPr lang="ru-RU" sz="6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задание:</a:t>
            </a:r>
            <a:endParaRPr lang="ru-RU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73545" y="3206146"/>
            <a:ext cx="17748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/>
              </a:rPr>
              <a:t>§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24 </a:t>
            </a:r>
          </a:p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Рамка 1"/>
          <p:cNvSpPr/>
          <p:nvPr/>
        </p:nvSpPr>
        <p:spPr>
          <a:xfrm>
            <a:off x="0" y="-77057"/>
            <a:ext cx="9144000" cy="7029400"/>
          </a:xfrm>
          <a:prstGeom prst="frame">
            <a:avLst>
              <a:gd name="adj1" fmla="val 1167"/>
            </a:avLst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scene3d>
            <a:camera prst="orthographicFront"/>
            <a:lightRig rig="sunset" dir="t"/>
          </a:scene3d>
          <a:sp3d contourW="12700" prstMaterial="metal">
            <a:bevelT w="114300" prst="artDeco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7740352" cy="276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lang="ru-RU" sz="2800" b="1" kern="0" dirty="0">
                <a:solidFill>
                  <a:srgbClr val="002060"/>
                </a:solidFill>
                <a:latin typeface="Times New Roman"/>
              </a:rPr>
              <a:t>При Августе увеличилась территория принадлежавшая  римлянам- он полностью подчинил Испанию и Египет.</a:t>
            </a: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lang="ru-RU" sz="2800" b="1" kern="0" dirty="0">
                <a:solidFill>
                  <a:srgbClr val="002060"/>
                </a:solidFill>
                <a:latin typeface="Times New Roman"/>
              </a:rPr>
              <a:t>Со времен Августа Рим стал империей.1-й император был с огромными почестями похоронен в мавзолее.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645024"/>
            <a:ext cx="5578475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Рамка 3"/>
          <p:cNvSpPr/>
          <p:nvPr/>
        </p:nvSpPr>
        <p:spPr>
          <a:xfrm>
            <a:off x="0" y="-77057"/>
            <a:ext cx="9144000" cy="7029400"/>
          </a:xfrm>
          <a:prstGeom prst="frame">
            <a:avLst>
              <a:gd name="adj1" fmla="val 1167"/>
            </a:avLst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scene3d>
            <a:camera prst="orthographicFront"/>
            <a:lightRig rig="sunset" dir="t"/>
          </a:scene3d>
          <a:sp3d contourW="12700" prstMaterial="metal">
            <a:bevelT w="114300" prst="artDeco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9916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135" y="188640"/>
            <a:ext cx="63627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71014" y="2420888"/>
            <a:ext cx="549347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000" b="1" i="1" dirty="0">
                <a:latin typeface="Verdana"/>
              </a:rPr>
              <a:t>История сыграла с императором Тиберием злую шутку. </a:t>
            </a:r>
            <a:endParaRPr lang="ru-RU" sz="2000" b="1" dirty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000" b="1" i="1" dirty="0">
                <a:latin typeface="Verdana"/>
              </a:rPr>
              <a:t>Он был хорошим правителем: организовал </a:t>
            </a:r>
            <a:endParaRPr lang="ru-RU" sz="2000" b="1" dirty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000" b="1" i="1" dirty="0">
                <a:latin typeface="Verdana"/>
              </a:rPr>
              <a:t>ночную охрану на улицах Рима, </a:t>
            </a:r>
            <a:endParaRPr lang="ru-RU" sz="2000" b="1" dirty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000" b="1" i="1" dirty="0">
                <a:latin typeface="Verdana"/>
              </a:rPr>
              <a:t>следил за стабильностью цен, наказывал </a:t>
            </a:r>
            <a:endParaRPr lang="ru-RU" sz="2000" b="1" dirty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000" b="1" i="1" dirty="0">
                <a:latin typeface="Verdana"/>
              </a:rPr>
              <a:t>нечестивых откупщиков, разумно распоряжался </a:t>
            </a:r>
            <a:endParaRPr lang="ru-RU" sz="2000" b="1" dirty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000" b="1" i="1" dirty="0">
                <a:latin typeface="Verdana"/>
              </a:rPr>
              <a:t>доходами огромной империи. </a:t>
            </a:r>
            <a:endParaRPr lang="ru-RU" sz="2000" b="1" dirty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000" b="1" i="1" dirty="0">
                <a:latin typeface="Verdana"/>
              </a:rPr>
              <a:t>Но современники не замечали его деяний. </a:t>
            </a:r>
            <a:endParaRPr lang="ru-RU" sz="2000" b="1" dirty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000" b="1" i="1" dirty="0">
                <a:latin typeface="Verdana"/>
              </a:rPr>
              <a:t>А потомки и вовсе забыли</a:t>
            </a:r>
            <a:r>
              <a:rPr lang="ru-RU" i="1" dirty="0">
                <a:latin typeface="Verdana"/>
              </a:rPr>
              <a:t>. </a:t>
            </a:r>
            <a:endParaRPr lang="ru-RU" dirty="0">
              <a:effectLst/>
            </a:endParaRPr>
          </a:p>
        </p:txBody>
      </p:sp>
      <p:pic>
        <p:nvPicPr>
          <p:cNvPr id="4100" name="Picture 4" descr="&amp;Tcy;&amp;acy;&amp;tscy;&amp;icy;&amp;t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52936"/>
            <a:ext cx="1905000" cy="2447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5661248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Тиберий</a:t>
            </a:r>
            <a:endParaRPr lang="ru-RU" sz="2800" b="1" dirty="0"/>
          </a:p>
        </p:txBody>
      </p:sp>
      <p:sp>
        <p:nvSpPr>
          <p:cNvPr id="6" name="Рамка 5"/>
          <p:cNvSpPr/>
          <p:nvPr/>
        </p:nvSpPr>
        <p:spPr>
          <a:xfrm>
            <a:off x="0" y="-77057"/>
            <a:ext cx="9144000" cy="7029400"/>
          </a:xfrm>
          <a:prstGeom prst="frame">
            <a:avLst>
              <a:gd name="adj1" fmla="val 1167"/>
            </a:avLst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scene3d>
            <a:camera prst="orthographicFront"/>
            <a:lightRig rig="sunset" dir="t"/>
          </a:scene3d>
          <a:sp3d contourW="12700" prstMaterial="metal">
            <a:bevelT w="114300" prst="artDeco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8998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 descr="Почтовая бумага"/>
          <p:cNvSpPr>
            <a:spLocks noGrp="1" noChangeArrowheads="1"/>
          </p:cNvSpPr>
          <p:nvPr>
            <p:ph idx="1"/>
          </p:nvPr>
        </p:nvSpPr>
        <p:spPr>
          <a:xfrm>
            <a:off x="539552" y="1916832"/>
            <a:ext cx="7772400" cy="3600400"/>
          </a:xfrm>
          <a:noFill/>
          <a:ln w="76200">
            <a:noFill/>
          </a:ln>
        </p:spPr>
        <p:txBody>
          <a:bodyPr>
            <a:normAutofit fontScale="925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Font typeface="Monotype Sorts" pitchFamily="2" charset="2"/>
              <a:buNone/>
            </a:pP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>
              <a:buFont typeface="Monotype Sorts" pitchFamily="2" charset="2"/>
              <a:buNone/>
            </a:pP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ru-RU" sz="4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Как вы думаете</a:t>
            </a:r>
            <a:r>
              <a:rPr lang="ru-RU" sz="4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почему </a:t>
            </a:r>
            <a:r>
              <a:rPr lang="ru-RU" sz="4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 главе Римской империи мог оказаться такой ужасный человек</a:t>
            </a:r>
            <a:r>
              <a:rPr lang="ru-RU" sz="4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 </a:t>
            </a:r>
            <a:r>
              <a:rPr lang="ru-RU" sz="4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как Нерон   </a:t>
            </a:r>
            <a:r>
              <a:rPr lang="en-US" sz="4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ru-RU" sz="48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39402" y="0"/>
            <a:ext cx="591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-77057"/>
            <a:ext cx="9144000" cy="7029400"/>
          </a:xfrm>
          <a:prstGeom prst="frame">
            <a:avLst>
              <a:gd name="adj1" fmla="val 1167"/>
            </a:avLst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scene3d>
            <a:camera prst="orthographicFront"/>
            <a:lightRig rig="sunset" dir="t"/>
          </a:scene3d>
          <a:sp3d contourW="12700" prstMaterial="metal">
            <a:bevelT w="114300" prst="artDeco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1368152" cy="792088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 descr="Почтовая бумага"/>
          <p:cNvSpPr>
            <a:spLocks noGrp="1" noChangeArrowheads="1"/>
          </p:cNvSpPr>
          <p:nvPr>
            <p:ph type="body" sz="half" idx="2"/>
          </p:nvPr>
        </p:nvSpPr>
        <p:spPr>
          <a:xfrm>
            <a:off x="3563888" y="260648"/>
            <a:ext cx="5580112" cy="5872162"/>
          </a:xfrm>
          <a:noFill/>
          <a:ln w="76200">
            <a:noFill/>
          </a:ln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1 в.н.э. Римская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империя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достигла вершины своего могущества.</a:t>
            </a:r>
          </a:p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Это произошло при самом зловещем императоре -Нероне.</a:t>
            </a:r>
          </a:p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Он считал себя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выдающимся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актером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и заставлял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римлян посещать спектакли.</a:t>
            </a:r>
          </a:p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b="1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5" name="Picture 7" descr="Рисунок1"/>
          <p:cNvPicPr>
            <a:picLocks noChangeAspect="1" noChangeArrowheads="1"/>
          </p:cNvPicPr>
          <p:nvPr/>
        </p:nvPicPr>
        <p:blipFill>
          <a:blip r:embed="rId3" cstate="print">
            <a:lum bright="6000" contrast="24000"/>
          </a:blip>
          <a:srcRect/>
          <a:stretch>
            <a:fillRect/>
          </a:stretch>
        </p:blipFill>
        <p:spPr bwMode="auto">
          <a:xfrm>
            <a:off x="156425" y="1124744"/>
            <a:ext cx="3251039" cy="3168352"/>
          </a:xfrm>
          <a:prstGeom prst="ellipse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57583" y="4869160"/>
            <a:ext cx="3017173" cy="923330"/>
          </a:xfrm>
          <a:prstGeom prst="rect">
            <a:avLst/>
          </a:prstGeom>
          <a:solidFill>
            <a:srgbClr val="F8F8F8"/>
          </a:solidFill>
          <a:ln w="76200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>
                <a:ln w="50800"/>
                <a:solidFill>
                  <a:srgbClr val="002060"/>
                </a:solidFill>
              </a:rPr>
              <a:t>Древнеримская монета</a:t>
            </a:r>
          </a:p>
          <a:p>
            <a:pPr algn="ctr"/>
            <a:r>
              <a:rPr lang="ru-RU" b="1" dirty="0">
                <a:ln w="50800"/>
                <a:solidFill>
                  <a:srgbClr val="002060"/>
                </a:solidFill>
              </a:rPr>
              <a:t>с изображением</a:t>
            </a:r>
          </a:p>
          <a:p>
            <a:pPr algn="ctr"/>
            <a:r>
              <a:rPr lang="ru-RU" b="1" dirty="0">
                <a:ln w="50800"/>
                <a:solidFill>
                  <a:srgbClr val="002060"/>
                </a:solidFill>
              </a:rPr>
              <a:t>Нерона</a:t>
            </a:r>
          </a:p>
        </p:txBody>
      </p:sp>
      <p:sp>
        <p:nvSpPr>
          <p:cNvPr id="5" name="Рамка 4"/>
          <p:cNvSpPr/>
          <p:nvPr/>
        </p:nvSpPr>
        <p:spPr>
          <a:xfrm>
            <a:off x="0" y="-77057"/>
            <a:ext cx="9144000" cy="7029400"/>
          </a:xfrm>
          <a:prstGeom prst="frame">
            <a:avLst>
              <a:gd name="adj1" fmla="val 1167"/>
            </a:avLst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scene3d>
            <a:camera prst="orthographicFront"/>
            <a:lightRig rig="sunset" dir="t"/>
          </a:scene3d>
          <a:sp3d contourW="12700" prstMaterial="metal">
            <a:bevelT w="114300" prst="artDeco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 descr="Почтовая бумага"/>
          <p:cNvSpPr>
            <a:spLocks noGrp="1" noChangeArrowheads="1"/>
          </p:cNvSpPr>
          <p:nvPr>
            <p:ph type="body" sz="half" idx="2"/>
          </p:nvPr>
        </p:nvSpPr>
        <p:spPr>
          <a:xfrm>
            <a:off x="3995936" y="188640"/>
            <a:ext cx="5148064" cy="5873750"/>
          </a:xfrm>
          <a:noFill/>
          <a:ln w="76200">
            <a:noFill/>
          </a:ln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 dirty="0">
                <a:ln/>
                <a:solidFill>
                  <a:srgbClr val="002060"/>
                </a:solidFill>
                <a:effectLst/>
              </a:rPr>
              <a:t>Нерон играл всегда.</a:t>
            </a:r>
          </a:p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 dirty="0">
                <a:ln/>
                <a:solidFill>
                  <a:srgbClr val="002060"/>
                </a:solidFill>
                <a:effectLst/>
              </a:rPr>
              <a:t>Его самой любимой ролью вне театра была роль главаря банды.</a:t>
            </a:r>
          </a:p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 dirty="0">
                <a:ln/>
                <a:solidFill>
                  <a:srgbClr val="002060"/>
                </a:solidFill>
                <a:effectLst/>
              </a:rPr>
              <a:t>Вместе с дружками он ночами носился по Риму на колесницах, нападал на прохожих, грабил  и избивал их до смерти.</a:t>
            </a:r>
          </a:p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 dirty="0">
                <a:ln/>
                <a:solidFill>
                  <a:srgbClr val="002060"/>
                </a:solidFill>
                <a:effectLst/>
              </a:rPr>
              <a:t>Очень часто нападениям подвергались сенаторы, которых Нерон хотел таким образом запугать.</a:t>
            </a:r>
          </a:p>
        </p:txBody>
      </p:sp>
      <p:pic>
        <p:nvPicPr>
          <p:cNvPr id="6151" name="Picture 7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/>
          <a:stretch>
            <a:fillRect/>
          </a:stretch>
        </p:blipFill>
        <p:spPr bwMode="auto">
          <a:xfrm>
            <a:off x="395536" y="548680"/>
            <a:ext cx="3456384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Рамка 3"/>
          <p:cNvSpPr/>
          <p:nvPr/>
        </p:nvSpPr>
        <p:spPr>
          <a:xfrm>
            <a:off x="0" y="-77057"/>
            <a:ext cx="9144000" cy="7029400"/>
          </a:xfrm>
          <a:prstGeom prst="frame">
            <a:avLst>
              <a:gd name="adj1" fmla="val 1167"/>
            </a:avLst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scene3d>
            <a:camera prst="orthographicFront"/>
            <a:lightRig rig="sunset" dir="t"/>
          </a:scene3d>
          <a:sp3d contourW="12700" prstMaterial="metal">
            <a:bevelT w="114300" prst="artDeco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 descr="Почтовая бумага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0"/>
            <a:ext cx="9144000" cy="2905125"/>
          </a:xfrm>
          <a:noFill/>
          <a:ln w="76200">
            <a:noFill/>
          </a:ln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 dirty="0">
                <a:ln/>
                <a:solidFill>
                  <a:srgbClr val="002060"/>
                </a:solidFill>
                <a:effectLst/>
              </a:rPr>
              <a:t>В 64 г.н.э. В Риме вспыхнул </a:t>
            </a:r>
            <a:r>
              <a:rPr lang="ru-RU" sz="2800" b="1" dirty="0" err="1">
                <a:ln/>
                <a:solidFill>
                  <a:srgbClr val="002060"/>
                </a:solidFill>
                <a:effectLst/>
              </a:rPr>
              <a:t>грандиознейший</a:t>
            </a:r>
            <a:r>
              <a:rPr lang="ru-RU" sz="2800" b="1" dirty="0">
                <a:ln/>
                <a:solidFill>
                  <a:srgbClr val="002060"/>
                </a:solidFill>
                <a:effectLst/>
              </a:rPr>
              <a:t> пожар. Огонь быстро распространялся по городу, </a:t>
            </a:r>
            <a:r>
              <a:rPr lang="ru-RU" sz="2800" b="1" dirty="0" smtClean="0">
                <a:ln/>
                <a:solidFill>
                  <a:srgbClr val="002060"/>
                </a:solidFill>
                <a:effectLst/>
              </a:rPr>
              <a:t>перескакивая </a:t>
            </a:r>
            <a:r>
              <a:rPr lang="ru-RU" sz="2800" b="1" dirty="0">
                <a:ln/>
                <a:solidFill>
                  <a:srgbClr val="002060"/>
                </a:solidFill>
                <a:effectLst/>
              </a:rPr>
              <a:t>через узкие улочки от дома к дому.</a:t>
            </a:r>
          </a:p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 dirty="0">
                <a:ln/>
                <a:solidFill>
                  <a:srgbClr val="002060"/>
                </a:solidFill>
                <a:effectLst/>
              </a:rPr>
              <a:t>Многие римляне попытались тушить пожар, но ветер раздувал пламя. </a:t>
            </a:r>
            <a:endParaRPr lang="ru-RU" sz="2800" b="1" dirty="0" smtClean="0">
              <a:ln/>
              <a:solidFill>
                <a:srgbClr val="002060"/>
              </a:solidFill>
              <a:effectLst/>
            </a:endParaRPr>
          </a:p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 dirty="0" smtClean="0">
                <a:ln/>
                <a:solidFill>
                  <a:srgbClr val="002060"/>
                </a:solidFill>
                <a:effectLst/>
              </a:rPr>
              <a:t>В </a:t>
            </a:r>
            <a:r>
              <a:rPr lang="ru-RU" sz="2800" b="1" dirty="0">
                <a:ln/>
                <a:solidFill>
                  <a:srgbClr val="002060"/>
                </a:solidFill>
                <a:effectLst/>
              </a:rPr>
              <a:t>огне оказался почти весь город.</a:t>
            </a:r>
          </a:p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endParaRPr lang="ru-RU" sz="2800" b="1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8200" name="Picture 8" descr="2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972620" y="3573016"/>
            <a:ext cx="7546975" cy="2790825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" name="Рамка 3"/>
          <p:cNvSpPr/>
          <p:nvPr/>
        </p:nvSpPr>
        <p:spPr>
          <a:xfrm>
            <a:off x="0" y="-77057"/>
            <a:ext cx="9144000" cy="7029400"/>
          </a:xfrm>
          <a:prstGeom prst="frame">
            <a:avLst>
              <a:gd name="adj1" fmla="val 1167"/>
            </a:avLst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scene3d>
            <a:camera prst="orthographicFront"/>
            <a:lightRig rig="sunset" dir="t"/>
          </a:scene3d>
          <a:sp3d contourW="12700" prstMaterial="metal">
            <a:bevelT w="114300" prst="artDeco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3"/>
          <p:cNvPicPr>
            <a:picLocks noChangeAspect="1" noChangeArrowheads="1"/>
          </p:cNvPicPr>
          <p:nvPr/>
        </p:nvPicPr>
        <p:blipFill>
          <a:blip r:embed="rId3" cstate="print"/>
          <a:srcRect t="3751"/>
          <a:stretch>
            <a:fillRect/>
          </a:stretch>
        </p:blipFill>
        <p:spPr bwMode="auto">
          <a:xfrm>
            <a:off x="927353" y="3284984"/>
            <a:ext cx="7502525" cy="3144838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124" name="Rectangle 4" descr="Почтовая бумага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0"/>
            <a:ext cx="9144000" cy="2746375"/>
          </a:xfrm>
          <a:noFill/>
          <a:ln w="76200">
            <a:noFill/>
          </a:ln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 dirty="0">
                <a:ln/>
                <a:solidFill>
                  <a:srgbClr val="002060"/>
                </a:solidFill>
                <a:effectLst/>
              </a:rPr>
              <a:t>Люди ,в страхе покидавшие </a:t>
            </a:r>
            <a:r>
              <a:rPr lang="ru-RU" sz="2800" b="1" dirty="0" err="1">
                <a:ln/>
                <a:solidFill>
                  <a:srgbClr val="002060"/>
                </a:solidFill>
                <a:effectLst/>
              </a:rPr>
              <a:t>город,считали,что</a:t>
            </a:r>
            <a:r>
              <a:rPr lang="ru-RU" sz="2800" b="1" dirty="0">
                <a:ln/>
                <a:solidFill>
                  <a:srgbClr val="002060"/>
                </a:solidFill>
                <a:effectLst/>
              </a:rPr>
              <a:t> его поджег Нерон, чтобы построить новый.</a:t>
            </a:r>
          </a:p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 dirty="0">
                <a:ln/>
                <a:solidFill>
                  <a:srgbClr val="002060"/>
                </a:solidFill>
                <a:effectLst/>
              </a:rPr>
              <a:t>По Риму поползли </a:t>
            </a:r>
            <a:r>
              <a:rPr lang="ru-RU" sz="2800" b="1" dirty="0" err="1">
                <a:ln/>
                <a:solidFill>
                  <a:srgbClr val="002060"/>
                </a:solidFill>
                <a:effectLst/>
              </a:rPr>
              <a:t>слухи,что</a:t>
            </a:r>
            <a:r>
              <a:rPr lang="ru-RU" sz="2800" b="1" dirty="0">
                <a:ln/>
                <a:solidFill>
                  <a:srgbClr val="002060"/>
                </a:solidFill>
                <a:effectLst/>
              </a:rPr>
              <a:t> император стоит на крыше дворца и вдохновляясь видом бушующего пламени, пишет поэму о Трое, которая должна принести ему бессмертную славу.</a:t>
            </a:r>
          </a:p>
        </p:txBody>
      </p:sp>
      <p:sp>
        <p:nvSpPr>
          <p:cNvPr id="4" name="Рамка 3"/>
          <p:cNvSpPr/>
          <p:nvPr/>
        </p:nvSpPr>
        <p:spPr>
          <a:xfrm>
            <a:off x="0" y="-77057"/>
            <a:ext cx="9144000" cy="7029400"/>
          </a:xfrm>
          <a:prstGeom prst="frame">
            <a:avLst>
              <a:gd name="adj1" fmla="val 1167"/>
            </a:avLst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scene3d>
            <a:camera prst="orthographicFront"/>
            <a:lightRig rig="sunset" dir="t"/>
          </a:scene3d>
          <a:sp3d contourW="12700" prstMaterial="metal">
            <a:bevelT w="114300" prst="artDeco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 descr="Почтовая бумага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0"/>
            <a:ext cx="9144000" cy="3861048"/>
          </a:xfrm>
          <a:blipFill dpi="0" rotWithShape="0">
            <a:blip r:embed="rId3" cstate="print"/>
            <a:srcRect/>
            <a:tile tx="0" ty="0" sx="100000" sy="100000" flip="none" algn="tl"/>
          </a:blipFill>
          <a:ln w="76200">
            <a:solidFill>
              <a:schemeClr val="tx2"/>
            </a:solidFill>
          </a:ln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 dirty="0">
                <a:ln w="50800"/>
                <a:solidFill>
                  <a:srgbClr val="002060"/>
                </a:solidFill>
                <a:effectLst/>
              </a:rPr>
              <a:t>Нерон опасаясь восстания, приказал </a:t>
            </a:r>
            <a:r>
              <a:rPr lang="ru-RU" sz="2800" b="1" dirty="0" smtClean="0">
                <a:ln w="50800"/>
                <a:solidFill>
                  <a:srgbClr val="002060"/>
                </a:solidFill>
                <a:effectLst/>
              </a:rPr>
              <a:t>отыскать«поджигателей</a:t>
            </a:r>
            <a:r>
              <a:rPr lang="ru-RU" sz="2800" b="1" dirty="0">
                <a:ln w="50800"/>
                <a:solidFill>
                  <a:srgbClr val="002060"/>
                </a:solidFill>
                <a:effectLst/>
              </a:rPr>
              <a:t>», и вскоре объявил</a:t>
            </a:r>
            <a:r>
              <a:rPr lang="ru-RU" sz="2800" b="1" dirty="0" smtClean="0">
                <a:ln w="50800"/>
                <a:solidFill>
                  <a:srgbClr val="002060"/>
                </a:solidFill>
                <a:effectLst/>
              </a:rPr>
              <a:t>, о </a:t>
            </a:r>
            <a:r>
              <a:rPr lang="ru-RU" sz="2800" b="1" dirty="0">
                <a:ln w="50800"/>
                <a:solidFill>
                  <a:srgbClr val="002060"/>
                </a:solidFill>
                <a:effectLst/>
              </a:rPr>
              <a:t>том</a:t>
            </a:r>
            <a:r>
              <a:rPr lang="ru-RU" sz="2800" b="1" dirty="0" smtClean="0">
                <a:ln w="50800"/>
                <a:solidFill>
                  <a:srgbClr val="002060"/>
                </a:solidFill>
                <a:effectLst/>
              </a:rPr>
              <a:t>, что </a:t>
            </a:r>
            <a:r>
              <a:rPr lang="ru-RU" sz="2800" b="1" dirty="0">
                <a:ln w="50800"/>
                <a:solidFill>
                  <a:srgbClr val="002060"/>
                </a:solidFill>
                <a:effectLst/>
              </a:rPr>
              <a:t>это </a:t>
            </a:r>
            <a:r>
              <a:rPr lang="ru-RU" sz="2800" b="1" dirty="0" smtClean="0">
                <a:ln w="50800"/>
                <a:solidFill>
                  <a:srgbClr val="002060"/>
                </a:solidFill>
                <a:effectLst/>
              </a:rPr>
              <a:t>сделали христиане, верившие </a:t>
            </a:r>
            <a:r>
              <a:rPr lang="ru-RU" sz="2800" b="1" dirty="0">
                <a:ln w="50800"/>
                <a:solidFill>
                  <a:srgbClr val="002060"/>
                </a:solidFill>
                <a:effectLst/>
              </a:rPr>
              <a:t>в </a:t>
            </a:r>
            <a:r>
              <a:rPr lang="ru-RU" sz="2800" b="1" dirty="0" err="1" smtClean="0">
                <a:ln w="50800"/>
                <a:solidFill>
                  <a:srgbClr val="002060"/>
                </a:solidFill>
                <a:effectLst/>
              </a:rPr>
              <a:t>Бога-Спасителя.Он</a:t>
            </a:r>
            <a:r>
              <a:rPr lang="ru-RU" sz="2800" b="1" dirty="0" smtClean="0">
                <a:ln w="50800"/>
                <a:solidFill>
                  <a:srgbClr val="002060"/>
                </a:solidFill>
                <a:effectLst/>
              </a:rPr>
              <a:t> </a:t>
            </a:r>
            <a:r>
              <a:rPr lang="ru-RU" sz="2800" b="1" dirty="0">
                <a:ln w="50800"/>
                <a:solidFill>
                  <a:srgbClr val="002060"/>
                </a:solidFill>
                <a:effectLst/>
              </a:rPr>
              <a:t>приказал устроить </a:t>
            </a:r>
            <a:r>
              <a:rPr lang="ru-RU" sz="2800" b="1" dirty="0" smtClean="0">
                <a:ln w="50800"/>
                <a:solidFill>
                  <a:srgbClr val="002060"/>
                </a:solidFill>
                <a:effectLst/>
              </a:rPr>
              <a:t>публичную казнь. Христиан </a:t>
            </a:r>
            <a:r>
              <a:rPr lang="ru-RU" sz="2800" b="1" dirty="0">
                <a:ln w="50800"/>
                <a:solidFill>
                  <a:srgbClr val="002060"/>
                </a:solidFill>
                <a:effectLst/>
              </a:rPr>
              <a:t>распинали на крестах, натравливали на них диких </a:t>
            </a:r>
            <a:r>
              <a:rPr lang="ru-RU" sz="2800" b="1" dirty="0" err="1">
                <a:ln w="50800"/>
                <a:solidFill>
                  <a:srgbClr val="002060"/>
                </a:solidFill>
                <a:effectLst/>
              </a:rPr>
              <a:t>животных,но</a:t>
            </a:r>
            <a:r>
              <a:rPr lang="ru-RU" sz="2800" b="1" dirty="0">
                <a:ln w="50800"/>
                <a:solidFill>
                  <a:srgbClr val="002060"/>
                </a:solidFill>
                <a:effectLst/>
              </a:rPr>
              <a:t> это только вызывало  к ним жалость у простых римлян.</a:t>
            </a:r>
          </a:p>
        </p:txBody>
      </p:sp>
      <p:sp>
        <p:nvSpPr>
          <p:cNvPr id="9223" name="Rectangle 7" descr="Почтовая бумага"/>
          <p:cNvSpPr>
            <a:spLocks noChangeArrowheads="1"/>
          </p:cNvSpPr>
          <p:nvPr/>
        </p:nvSpPr>
        <p:spPr bwMode="auto">
          <a:xfrm>
            <a:off x="0" y="0"/>
            <a:ext cx="8969375" cy="4005064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762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342900" indent="-342900"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None/>
            </a:pPr>
            <a:r>
              <a:rPr lang="ru-RU" sz="3200" b="1" dirty="0">
                <a:ln w="50800"/>
                <a:solidFill>
                  <a:srgbClr val="002060"/>
                </a:solidFill>
                <a:latin typeface="Times New Roman" pitchFamily="18" charset="0"/>
              </a:rPr>
              <a:t>Массовые казни продолжались и после пожара</a:t>
            </a:r>
            <a:r>
              <a:rPr lang="ru-RU" sz="3200" b="1" dirty="0" smtClean="0">
                <a:ln w="50800"/>
                <a:solidFill>
                  <a:srgbClr val="002060"/>
                </a:solidFill>
                <a:latin typeface="Times New Roman" pitchFamily="18" charset="0"/>
              </a:rPr>
              <a:t>, они </a:t>
            </a:r>
            <a:r>
              <a:rPr lang="ru-RU" sz="3200" b="1" dirty="0">
                <a:ln w="50800"/>
                <a:solidFill>
                  <a:srgbClr val="002060"/>
                </a:solidFill>
                <a:latin typeface="Times New Roman" pitchFamily="18" charset="0"/>
              </a:rPr>
              <a:t>происходили по любому поводу.</a:t>
            </a:r>
          </a:p>
          <a:p>
            <a:pPr marL="342900" indent="-342900"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None/>
            </a:pPr>
            <a:r>
              <a:rPr lang="ru-RU" sz="3200" b="1" dirty="0">
                <a:ln w="50800"/>
                <a:solidFill>
                  <a:srgbClr val="002060"/>
                </a:solidFill>
                <a:latin typeface="Times New Roman" pitchFamily="18" charset="0"/>
              </a:rPr>
              <a:t>Однажды раб убил хозяина</a:t>
            </a:r>
            <a:r>
              <a:rPr lang="ru-RU" sz="3200" b="1" dirty="0" smtClean="0">
                <a:ln w="50800"/>
                <a:solidFill>
                  <a:srgbClr val="002060"/>
                </a:solidFill>
                <a:latin typeface="Times New Roman" pitchFamily="18" charset="0"/>
              </a:rPr>
              <a:t>. Император </a:t>
            </a:r>
            <a:r>
              <a:rPr lang="ru-RU" sz="3200" b="1" dirty="0">
                <a:ln w="50800"/>
                <a:solidFill>
                  <a:srgbClr val="002060"/>
                </a:solidFill>
                <a:latin typeface="Times New Roman" pitchFamily="18" charset="0"/>
              </a:rPr>
              <a:t>приказал казнить всех рабов этого </a:t>
            </a:r>
            <a:r>
              <a:rPr lang="ru-RU" sz="3200" b="1" dirty="0" smtClean="0">
                <a:ln w="50800"/>
                <a:solidFill>
                  <a:srgbClr val="002060"/>
                </a:solidFill>
                <a:latin typeface="Times New Roman" pitchFamily="18" charset="0"/>
              </a:rPr>
              <a:t>римлянина -</a:t>
            </a:r>
            <a:r>
              <a:rPr lang="ru-RU" sz="3200" b="1" dirty="0">
                <a:ln w="50800"/>
                <a:solidFill>
                  <a:srgbClr val="002060"/>
                </a:solidFill>
                <a:latin typeface="Times New Roman" pitchFamily="18" charset="0"/>
              </a:rPr>
              <a:t>400 </a:t>
            </a:r>
            <a:r>
              <a:rPr lang="ru-RU" sz="3200" b="1" dirty="0" smtClean="0">
                <a:ln w="50800"/>
                <a:solidFill>
                  <a:srgbClr val="002060"/>
                </a:solidFill>
                <a:latin typeface="Times New Roman" pitchFamily="18" charset="0"/>
              </a:rPr>
              <a:t>человек. Многие </a:t>
            </a:r>
            <a:r>
              <a:rPr lang="ru-RU" sz="3200" b="1" dirty="0">
                <a:ln w="50800"/>
                <a:solidFill>
                  <a:srgbClr val="002060"/>
                </a:solidFill>
                <a:latin typeface="Times New Roman" pitchFamily="18" charset="0"/>
              </a:rPr>
              <a:t>просили пощадить невинных, но император был неумолим-в город были введены легионы и казнь состоялась.</a:t>
            </a:r>
          </a:p>
        </p:txBody>
      </p:sp>
      <p:pic>
        <p:nvPicPr>
          <p:cNvPr id="9225" name="Picture 9" descr="5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2901950" y="3997325"/>
            <a:ext cx="6242050" cy="2860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74625" y="5162550"/>
            <a:ext cx="2625725" cy="533400"/>
          </a:xfrm>
          <a:prstGeom prst="rect">
            <a:avLst/>
          </a:prstGeom>
          <a:solidFill>
            <a:srgbClr val="F8F8F8"/>
          </a:solidFill>
          <a:ln w="76200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660033"/>
                </a:solidFill>
              </a:rPr>
              <a:t>Казнь христиан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 autoUpdateAnimBg="0"/>
      <p:bldP spid="9223" grpId="0" build="p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 descr="Почтовая бумага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3356992"/>
            <a:ext cx="9144000" cy="3067050"/>
          </a:xfrm>
          <a:noFill/>
          <a:ln w="76200">
            <a:noFill/>
          </a:ln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 dirty="0">
                <a:ln/>
                <a:effectLst/>
              </a:rPr>
              <a:t>В 68 г.против Нерона  вспыхнуло восстание, </a:t>
            </a:r>
            <a:r>
              <a:rPr lang="ru-RU" sz="2800" b="1" dirty="0" smtClean="0">
                <a:ln/>
                <a:effectLst/>
              </a:rPr>
              <a:t>охватившее </a:t>
            </a:r>
            <a:r>
              <a:rPr lang="ru-RU" sz="2800" b="1" dirty="0">
                <a:ln/>
                <a:effectLst/>
              </a:rPr>
              <a:t>несколько провинций.</a:t>
            </a:r>
          </a:p>
          <a:p>
            <a:pPr algn="ctr">
              <a:lnSpc>
                <a:spcPct val="90000"/>
              </a:lnSpc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 dirty="0">
                <a:ln/>
                <a:effectLst/>
              </a:rPr>
              <a:t>От императора бежали даже преторианцы.</a:t>
            </a:r>
          </a:p>
          <a:p>
            <a:pPr algn="ctr">
              <a:lnSpc>
                <a:spcPct val="90000"/>
              </a:lnSpc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 dirty="0">
                <a:ln/>
                <a:effectLst/>
              </a:rPr>
              <a:t>Он приказал своему рабу: «Убей меня!», и когда тот вонзил в грудь императора кинжал, Нерон воскликнул: «О, какой великий артист погибает во мне!» </a:t>
            </a:r>
          </a:p>
        </p:txBody>
      </p:sp>
      <p:pic>
        <p:nvPicPr>
          <p:cNvPr id="13323" name="Picture 11" descr="4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4716016" y="188640"/>
            <a:ext cx="4225925" cy="3119437"/>
          </a:xfrm>
          <a:prstGeom prst="rect">
            <a:avLst/>
          </a:prstGeom>
          <a:noFill/>
        </p:spPr>
      </p:pic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1547664" y="1340768"/>
            <a:ext cx="2989263" cy="898525"/>
          </a:xfrm>
          <a:prstGeom prst="rect">
            <a:avLst/>
          </a:prstGeom>
          <a:solidFill>
            <a:srgbClr val="F8F8F8"/>
          </a:solidFill>
          <a:ln w="76200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660033"/>
                </a:solidFill>
              </a:rPr>
              <a:t>Убийство Нерона.</a:t>
            </a:r>
          </a:p>
          <a:p>
            <a:r>
              <a:rPr lang="ru-RU" b="1" dirty="0">
                <a:solidFill>
                  <a:srgbClr val="660033"/>
                </a:solidFill>
              </a:rPr>
              <a:t>Рисунок 17 в.</a:t>
            </a:r>
          </a:p>
        </p:txBody>
      </p:sp>
      <p:sp>
        <p:nvSpPr>
          <p:cNvPr id="5" name="Рамка 4"/>
          <p:cNvSpPr/>
          <p:nvPr/>
        </p:nvSpPr>
        <p:spPr>
          <a:xfrm>
            <a:off x="0" y="-77057"/>
            <a:ext cx="9144000" cy="7029400"/>
          </a:xfrm>
          <a:prstGeom prst="frame">
            <a:avLst>
              <a:gd name="adj1" fmla="val 1167"/>
            </a:avLst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scene3d>
            <a:camera prst="orthographicFront"/>
            <a:lightRig rig="sunset" dir="t"/>
          </a:scene3d>
          <a:sp3d contourW="12700" prstMaterial="metal">
            <a:bevelT w="114300" prst="artDeco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Rectangle 8" descr="Почтовая бумага"/>
          <p:cNvSpPr>
            <a:spLocks noGrp="1" noChangeArrowheads="1"/>
          </p:cNvSpPr>
          <p:nvPr>
            <p:ph type="body" sz="half" idx="2"/>
          </p:nvPr>
        </p:nvSpPr>
        <p:spPr>
          <a:xfrm>
            <a:off x="1691680" y="0"/>
            <a:ext cx="7452320" cy="5483225"/>
          </a:xfrm>
          <a:noFill/>
          <a:ln w="76200">
            <a:noFill/>
          </a:ln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b="1" dirty="0">
                <a:ln/>
                <a:solidFill>
                  <a:srgbClr val="002060"/>
                </a:solidFill>
                <a:effectLst/>
              </a:rPr>
              <a:t>Одним из самых </a:t>
            </a:r>
            <a:r>
              <a:rPr lang="ru-RU" b="1" dirty="0" smtClean="0">
                <a:ln/>
                <a:solidFill>
                  <a:srgbClr val="002060"/>
                </a:solidFill>
                <a:effectLst/>
              </a:rPr>
              <a:t>выдающихся </a:t>
            </a:r>
            <a:r>
              <a:rPr lang="ru-RU" b="1" dirty="0">
                <a:ln/>
                <a:solidFill>
                  <a:srgbClr val="002060"/>
                </a:solidFill>
                <a:effectLst/>
              </a:rPr>
              <a:t>императоров был </a:t>
            </a:r>
            <a:endParaRPr lang="ru-RU" b="1" dirty="0" smtClean="0">
              <a:ln/>
              <a:solidFill>
                <a:srgbClr val="002060"/>
              </a:solidFill>
              <a:effectLst/>
            </a:endParaRPr>
          </a:p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b="1" dirty="0" smtClean="0">
                <a:ln/>
                <a:solidFill>
                  <a:srgbClr val="002060"/>
                </a:solidFill>
                <a:effectLst/>
              </a:rPr>
              <a:t>Траян(98-117гг</a:t>
            </a:r>
            <a:r>
              <a:rPr lang="ru-RU" b="1" dirty="0">
                <a:ln/>
                <a:solidFill>
                  <a:srgbClr val="002060"/>
                </a:solidFill>
                <a:effectLst/>
              </a:rPr>
              <a:t>.).</a:t>
            </a:r>
          </a:p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b="1" dirty="0">
                <a:ln/>
                <a:solidFill>
                  <a:srgbClr val="002060"/>
                </a:solidFill>
                <a:effectLst/>
              </a:rPr>
              <a:t>«Я хочу быть таким </a:t>
            </a:r>
            <a:r>
              <a:rPr lang="ru-RU" b="1" dirty="0" smtClean="0">
                <a:ln/>
                <a:solidFill>
                  <a:srgbClr val="002060"/>
                </a:solidFill>
                <a:effectLst/>
              </a:rPr>
              <a:t>императором</a:t>
            </a:r>
            <a:r>
              <a:rPr lang="ru-RU" b="1" dirty="0">
                <a:ln/>
                <a:solidFill>
                  <a:srgbClr val="002060"/>
                </a:solidFill>
                <a:effectLst/>
              </a:rPr>
              <a:t>, какого сам бы </a:t>
            </a:r>
            <a:r>
              <a:rPr lang="ru-RU" b="1" dirty="0" smtClean="0">
                <a:ln/>
                <a:solidFill>
                  <a:srgbClr val="002060"/>
                </a:solidFill>
                <a:effectLst/>
              </a:rPr>
              <a:t>желал </a:t>
            </a:r>
            <a:r>
              <a:rPr lang="ru-RU" b="1" dirty="0">
                <a:ln/>
                <a:solidFill>
                  <a:srgbClr val="002060"/>
                </a:solidFill>
                <a:effectLst/>
              </a:rPr>
              <a:t>себе, если бы был </a:t>
            </a:r>
            <a:r>
              <a:rPr lang="ru-RU" b="1" dirty="0" smtClean="0">
                <a:ln/>
                <a:solidFill>
                  <a:srgbClr val="002060"/>
                </a:solidFill>
                <a:effectLst/>
              </a:rPr>
              <a:t>подданным</a:t>
            </a:r>
            <a:r>
              <a:rPr lang="ru-RU" b="1" dirty="0">
                <a:ln/>
                <a:solidFill>
                  <a:srgbClr val="002060"/>
                </a:solidFill>
                <a:effectLst/>
              </a:rPr>
              <a:t>»-таким был его девиз.</a:t>
            </a:r>
          </a:p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b="1" dirty="0">
                <a:ln/>
                <a:solidFill>
                  <a:srgbClr val="002060"/>
                </a:solidFill>
                <a:effectLst/>
              </a:rPr>
              <a:t>Троян прекратил казни по </a:t>
            </a:r>
            <a:r>
              <a:rPr lang="ru-RU" b="1" dirty="0" err="1">
                <a:ln/>
                <a:solidFill>
                  <a:srgbClr val="002060"/>
                </a:solidFill>
                <a:effectLst/>
              </a:rPr>
              <a:t>доносам-доносчиков</a:t>
            </a:r>
            <a:r>
              <a:rPr lang="ru-RU" b="1" dirty="0">
                <a:ln/>
                <a:solidFill>
                  <a:srgbClr val="002060"/>
                </a:solidFill>
                <a:effectLst/>
              </a:rPr>
              <a:t> </a:t>
            </a:r>
            <a:r>
              <a:rPr lang="ru-RU" b="1" dirty="0" smtClean="0">
                <a:ln/>
                <a:solidFill>
                  <a:srgbClr val="002060"/>
                </a:solidFill>
                <a:effectLst/>
              </a:rPr>
              <a:t>посадили </a:t>
            </a:r>
            <a:r>
              <a:rPr lang="ru-RU" b="1" dirty="0">
                <a:ln/>
                <a:solidFill>
                  <a:srgbClr val="002060"/>
                </a:solidFill>
                <a:effectLst/>
              </a:rPr>
              <a:t>в корабли </a:t>
            </a:r>
            <a:r>
              <a:rPr lang="ru-RU" b="1" dirty="0" err="1">
                <a:ln/>
                <a:solidFill>
                  <a:srgbClr val="002060"/>
                </a:solidFill>
                <a:effectLst/>
              </a:rPr>
              <a:t>и,сняв</a:t>
            </a:r>
            <a:r>
              <a:rPr lang="ru-RU" b="1" dirty="0">
                <a:ln/>
                <a:solidFill>
                  <a:srgbClr val="002060"/>
                </a:solidFill>
                <a:effectLst/>
              </a:rPr>
              <a:t> </a:t>
            </a:r>
            <a:r>
              <a:rPr lang="ru-RU" b="1" dirty="0" err="1" smtClean="0">
                <a:ln/>
                <a:solidFill>
                  <a:srgbClr val="002060"/>
                </a:solidFill>
                <a:effectLst/>
              </a:rPr>
              <a:t>паруса,оставили</a:t>
            </a:r>
            <a:r>
              <a:rPr lang="ru-RU" b="1" dirty="0" smtClean="0">
                <a:ln/>
                <a:solidFill>
                  <a:srgbClr val="002060"/>
                </a:solidFill>
                <a:effectLst/>
              </a:rPr>
              <a:t> </a:t>
            </a:r>
            <a:r>
              <a:rPr lang="ru-RU" b="1" dirty="0">
                <a:ln/>
                <a:solidFill>
                  <a:srgbClr val="002060"/>
                </a:solidFill>
                <a:effectLst/>
              </a:rPr>
              <a:t>в море.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0" y="6021288"/>
            <a:ext cx="1440160" cy="646331"/>
          </a:xfrm>
          <a:prstGeom prst="rect">
            <a:avLst/>
          </a:prstGeom>
          <a:solidFill>
            <a:srgbClr val="FFFFFF"/>
          </a:solidFill>
          <a:ln w="76200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Колонна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 </a:t>
            </a:r>
            <a:r>
              <a:rPr lang="ru-RU" b="1" dirty="0">
                <a:solidFill>
                  <a:schemeClr val="bg2"/>
                </a:solidFill>
              </a:rPr>
              <a:t>Траяна</a:t>
            </a:r>
            <a:endParaRPr lang="ru-RU" dirty="0"/>
          </a:p>
        </p:txBody>
      </p:sp>
      <p:pic>
        <p:nvPicPr>
          <p:cNvPr id="10261" name="Picture 21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00808"/>
            <a:ext cx="1098550" cy="4334644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0262" name="Picture 22" descr="Рисунок3"/>
          <p:cNvPicPr>
            <a:picLocks noChangeAspect="1" noChangeArrowheads="1"/>
          </p:cNvPicPr>
          <p:nvPr/>
        </p:nvPicPr>
        <p:blipFill>
          <a:blip r:embed="rId4" cstate="print">
            <a:lum bright="6000" contrast="6000"/>
          </a:blip>
          <a:srcRect/>
          <a:stretch>
            <a:fillRect/>
          </a:stretch>
        </p:blipFill>
        <p:spPr bwMode="auto">
          <a:xfrm>
            <a:off x="323528" y="188640"/>
            <a:ext cx="1467297" cy="1427537"/>
          </a:xfrm>
          <a:prstGeom prst="ellipse">
            <a:avLst/>
          </a:prstGeom>
          <a:noFill/>
        </p:spPr>
      </p:pic>
      <p:sp>
        <p:nvSpPr>
          <p:cNvPr id="6" name="Рамка 5"/>
          <p:cNvSpPr/>
          <p:nvPr/>
        </p:nvSpPr>
        <p:spPr>
          <a:xfrm>
            <a:off x="0" y="-77057"/>
            <a:ext cx="9144000" cy="7029400"/>
          </a:xfrm>
          <a:prstGeom prst="frame">
            <a:avLst>
              <a:gd name="adj1" fmla="val 1167"/>
            </a:avLst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scene3d>
            <a:camera prst="orthographicFront"/>
            <a:lightRig rig="sunset" dir="t"/>
          </a:scene3d>
          <a:sp3d contourW="12700" prstMaterial="metal">
            <a:bevelT w="114300" prst="artDeco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Периоды римской истории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741" y="1484784"/>
            <a:ext cx="3610744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1. Царский период</a:t>
            </a:r>
          </a:p>
          <a:p>
            <a:pPr marL="0" indent="0">
              <a:buNone/>
            </a:pPr>
            <a:r>
              <a:rPr lang="ru-RU" sz="2400" b="1" dirty="0" smtClean="0"/>
              <a:t>   </a:t>
            </a:r>
          </a:p>
          <a:p>
            <a:pPr marL="0" indent="0">
              <a:buNone/>
            </a:pPr>
            <a:r>
              <a:rPr lang="ru-RU" sz="2400" b="1" dirty="0" smtClean="0"/>
              <a:t>2. Республиканский период </a:t>
            </a:r>
          </a:p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3. Императорский период  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156007" y="1484784"/>
            <a:ext cx="4546848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1. 27  г до н .- 476 г</a:t>
            </a:r>
          </a:p>
          <a:p>
            <a:endParaRPr lang="ru-RU" sz="2400" b="1" dirty="0"/>
          </a:p>
          <a:p>
            <a:r>
              <a:rPr lang="ru-RU" sz="2400" b="1" dirty="0" smtClean="0"/>
              <a:t>2. 753 г до </a:t>
            </a:r>
            <a:r>
              <a:rPr lang="ru-RU" sz="2400" b="1" dirty="0" err="1" smtClean="0"/>
              <a:t>н.э</a:t>
            </a:r>
            <a:r>
              <a:rPr lang="ru-RU" sz="2400" b="1" dirty="0" smtClean="0"/>
              <a:t> – 509 г до </a:t>
            </a:r>
            <a:r>
              <a:rPr lang="ru-RU" sz="2400" b="1" dirty="0" err="1" smtClean="0"/>
              <a:t>н.э</a:t>
            </a:r>
            <a:r>
              <a:rPr lang="ru-RU" sz="2400" b="1" dirty="0" smtClean="0"/>
              <a:t> </a:t>
            </a:r>
          </a:p>
          <a:p>
            <a:endParaRPr lang="ru-RU" sz="2400" b="1" dirty="0"/>
          </a:p>
          <a:p>
            <a:r>
              <a:rPr lang="ru-RU" sz="2400" b="1" dirty="0" smtClean="0"/>
              <a:t>3. 509 г. До </a:t>
            </a:r>
            <a:r>
              <a:rPr lang="ru-RU" sz="2400" b="1" dirty="0" err="1" smtClean="0"/>
              <a:t>н.э</a:t>
            </a:r>
            <a:r>
              <a:rPr lang="ru-RU" sz="2400" b="1" dirty="0" smtClean="0"/>
              <a:t> – 27 </a:t>
            </a:r>
            <a:r>
              <a:rPr lang="ru-RU" sz="2400" b="1" dirty="0" err="1" smtClean="0"/>
              <a:t>г.до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н.э</a:t>
            </a:r>
            <a:endParaRPr lang="ru-RU" sz="2400" b="1" dirty="0" smtClean="0"/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1782995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 descr="Почтовая бумага"/>
          <p:cNvSpPr>
            <a:spLocks noGrp="1" noChangeArrowheads="1"/>
          </p:cNvSpPr>
          <p:nvPr>
            <p:ph type="body" sz="half" idx="2"/>
          </p:nvPr>
        </p:nvSpPr>
        <p:spPr>
          <a:xfrm>
            <a:off x="1691680" y="332656"/>
            <a:ext cx="7194773" cy="5483225"/>
          </a:xfrm>
          <a:noFill/>
          <a:ln w="76200">
            <a:noFill/>
          </a:ln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b="1" dirty="0">
                <a:ln/>
                <a:solidFill>
                  <a:srgbClr val="002060"/>
                </a:solidFill>
                <a:effectLst/>
              </a:rPr>
              <a:t>Траян фактически ввел «свободу слова»,при нем перестали наказывать за неосторожные шутки и фразы.</a:t>
            </a:r>
          </a:p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b="1" dirty="0">
                <a:ln/>
                <a:solidFill>
                  <a:srgbClr val="002060"/>
                </a:solidFill>
                <a:effectLst/>
              </a:rPr>
              <a:t>При Траяне были </a:t>
            </a:r>
            <a:r>
              <a:rPr lang="ru-RU" b="1" dirty="0" smtClean="0">
                <a:ln/>
                <a:solidFill>
                  <a:srgbClr val="002060"/>
                </a:solidFill>
                <a:effectLst/>
              </a:rPr>
              <a:t>завоеваны </a:t>
            </a:r>
            <a:r>
              <a:rPr lang="ru-RU" b="1" dirty="0">
                <a:ln/>
                <a:solidFill>
                  <a:srgbClr val="002060"/>
                </a:solidFill>
                <a:effectLst/>
              </a:rPr>
              <a:t>последние </a:t>
            </a:r>
            <a:r>
              <a:rPr lang="ru-RU" b="1" dirty="0" err="1">
                <a:ln/>
                <a:solidFill>
                  <a:srgbClr val="002060"/>
                </a:solidFill>
                <a:effectLst/>
              </a:rPr>
              <a:t>провинции-Дакия</a:t>
            </a:r>
            <a:r>
              <a:rPr lang="ru-RU" b="1" dirty="0">
                <a:ln/>
                <a:solidFill>
                  <a:srgbClr val="002060"/>
                </a:solidFill>
                <a:effectLst/>
              </a:rPr>
              <a:t>, на левом берегу Дуная и Парфия.</a:t>
            </a:r>
          </a:p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b="1" dirty="0">
                <a:ln/>
                <a:solidFill>
                  <a:srgbClr val="002060"/>
                </a:solidFill>
                <a:effectLst/>
              </a:rPr>
              <a:t>Но вскоре в Парфии </a:t>
            </a:r>
            <a:r>
              <a:rPr lang="ru-RU" b="1" dirty="0" smtClean="0">
                <a:ln/>
                <a:solidFill>
                  <a:srgbClr val="002060"/>
                </a:solidFill>
                <a:effectLst/>
              </a:rPr>
              <a:t>произошло </a:t>
            </a:r>
            <a:r>
              <a:rPr lang="ru-RU" b="1" dirty="0">
                <a:ln/>
                <a:solidFill>
                  <a:srgbClr val="002060"/>
                </a:solidFill>
                <a:effectLst/>
              </a:rPr>
              <a:t>восстание  и по </a:t>
            </a:r>
            <a:r>
              <a:rPr lang="ru-RU" b="1" dirty="0" smtClean="0">
                <a:ln/>
                <a:solidFill>
                  <a:srgbClr val="002060"/>
                </a:solidFill>
                <a:effectLst/>
              </a:rPr>
              <a:t>дороге </a:t>
            </a:r>
            <a:r>
              <a:rPr lang="ru-RU" b="1" dirty="0">
                <a:ln/>
                <a:solidFill>
                  <a:srgbClr val="002060"/>
                </a:solidFill>
                <a:effectLst/>
              </a:rPr>
              <a:t>домой Траян умер.</a:t>
            </a:r>
          </a:p>
        </p:txBody>
      </p:sp>
      <p:pic>
        <p:nvPicPr>
          <p:cNvPr id="19468" name="Picture 12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8640"/>
            <a:ext cx="1098550" cy="6237312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" name="Рамка 3"/>
          <p:cNvSpPr/>
          <p:nvPr/>
        </p:nvSpPr>
        <p:spPr>
          <a:xfrm>
            <a:off x="0" y="-77057"/>
            <a:ext cx="9144000" cy="7029400"/>
          </a:xfrm>
          <a:prstGeom prst="frame">
            <a:avLst>
              <a:gd name="adj1" fmla="val 1167"/>
            </a:avLst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scene3d>
            <a:camera prst="orthographicFront"/>
            <a:lightRig rig="sunset" dir="t"/>
          </a:scene3d>
          <a:sp3d contourW="12700" prstMaterial="metal">
            <a:bevelT w="114300" prst="artDeco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 descr="Почтовая бумага"/>
          <p:cNvSpPr>
            <a:spLocks noGrp="1" noChangeArrowheads="1"/>
          </p:cNvSpPr>
          <p:nvPr>
            <p:ph type="body" sz="half" idx="2"/>
          </p:nvPr>
        </p:nvSpPr>
        <p:spPr>
          <a:xfrm>
            <a:off x="9236" y="620688"/>
            <a:ext cx="9144000" cy="2465388"/>
          </a:xfrm>
          <a:noFill/>
          <a:ln w="76200">
            <a:noFill/>
          </a:ln>
        </p:spPr>
        <p:txBody>
          <a:bodyPr>
            <a:normAutofit fontScale="85000" lnSpcReduction="2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b="1" dirty="0">
                <a:ln/>
                <a:solidFill>
                  <a:srgbClr val="002060"/>
                </a:solidFill>
                <a:effectLst/>
              </a:rPr>
              <a:t>При Траяне по всей империи шло грандиозное строительство.</a:t>
            </a:r>
          </a:p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b="1" dirty="0">
                <a:ln/>
                <a:solidFill>
                  <a:srgbClr val="002060"/>
                </a:solidFill>
                <a:effectLst/>
              </a:rPr>
              <a:t>В Риме до сих пор сохранился Форум Траяна с его знаменитой колонной</a:t>
            </a:r>
            <a:r>
              <a:rPr lang="ru-RU" b="1" dirty="0" smtClean="0">
                <a:ln/>
                <a:solidFill>
                  <a:srgbClr val="002060"/>
                </a:solidFill>
                <a:effectLst/>
              </a:rPr>
              <a:t>.</a:t>
            </a:r>
          </a:p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b="1" dirty="0" smtClean="0">
                <a:ln/>
                <a:solidFill>
                  <a:srgbClr val="002060"/>
                </a:solidFill>
                <a:effectLst/>
              </a:rPr>
              <a:t>На </a:t>
            </a:r>
            <a:r>
              <a:rPr lang="ru-RU" b="1" dirty="0">
                <a:ln/>
                <a:solidFill>
                  <a:srgbClr val="002060"/>
                </a:solidFill>
                <a:effectLst/>
              </a:rPr>
              <a:t>ней изображены </a:t>
            </a:r>
            <a:r>
              <a:rPr lang="ru-RU" b="1" dirty="0" smtClean="0">
                <a:ln/>
                <a:solidFill>
                  <a:srgbClr val="002060"/>
                </a:solidFill>
                <a:effectLst/>
              </a:rPr>
              <a:t>барельефы </a:t>
            </a:r>
            <a:r>
              <a:rPr lang="ru-RU" b="1" dirty="0">
                <a:ln/>
                <a:solidFill>
                  <a:srgbClr val="002060"/>
                </a:solidFill>
                <a:effectLst/>
              </a:rPr>
              <a:t>со сценами из </a:t>
            </a:r>
            <a:r>
              <a:rPr lang="ru-RU" b="1" dirty="0" err="1">
                <a:ln/>
                <a:solidFill>
                  <a:srgbClr val="002060"/>
                </a:solidFill>
                <a:effectLst/>
              </a:rPr>
              <a:t>дакской</a:t>
            </a:r>
            <a:r>
              <a:rPr lang="ru-RU" b="1" dirty="0">
                <a:ln/>
                <a:solidFill>
                  <a:srgbClr val="002060"/>
                </a:solidFill>
                <a:effectLst/>
              </a:rPr>
              <a:t> войны.</a:t>
            </a:r>
          </a:p>
        </p:txBody>
      </p:sp>
      <p:pic>
        <p:nvPicPr>
          <p:cNvPr id="12298" name="Picture 10" descr="Рисунок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645024"/>
            <a:ext cx="8874000" cy="3038475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" name="Рамка 3"/>
          <p:cNvSpPr/>
          <p:nvPr/>
        </p:nvSpPr>
        <p:spPr>
          <a:xfrm>
            <a:off x="0" y="-77057"/>
            <a:ext cx="9144000" cy="7029400"/>
          </a:xfrm>
          <a:prstGeom prst="frame">
            <a:avLst>
              <a:gd name="adj1" fmla="val 1167"/>
            </a:avLst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scene3d>
            <a:camera prst="orthographicFront"/>
            <a:lightRig rig="sunset" dir="t"/>
          </a:scene3d>
          <a:sp3d contourW="12700" prstMaterial="metal">
            <a:bevelT w="114300" prst="artDeco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 descr="Почтовая бумага"/>
          <p:cNvSpPr>
            <a:spLocks noGrp="1" noChangeArrowheads="1"/>
          </p:cNvSpPr>
          <p:nvPr>
            <p:ph type="body" sz="half" idx="2"/>
          </p:nvPr>
        </p:nvSpPr>
        <p:spPr>
          <a:xfrm>
            <a:off x="94387" y="3645024"/>
            <a:ext cx="9056687" cy="1966913"/>
          </a:xfrm>
          <a:noFill/>
          <a:ln w="76200">
            <a:noFill/>
          </a:ln>
        </p:spPr>
        <p:txBody>
          <a:bodyPr>
            <a:normAutofit fontScale="85000" lnSpcReduction="2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 dirty="0">
                <a:ln/>
                <a:solidFill>
                  <a:srgbClr val="002060"/>
                </a:solidFill>
                <a:effectLst/>
              </a:rPr>
              <a:t>Строительство любого здания шло с разрешения императора. Любое сооружение строилось с запасом прочности. В Риме был изобретен </a:t>
            </a:r>
            <a:r>
              <a:rPr lang="ru-RU" sz="2800" b="1" dirty="0" smtClean="0">
                <a:ln/>
                <a:solidFill>
                  <a:srgbClr val="002060"/>
                </a:solidFill>
                <a:effectLst/>
              </a:rPr>
              <a:t>бетон- песок </a:t>
            </a:r>
            <a:r>
              <a:rPr lang="ru-RU" sz="2800" b="1" dirty="0">
                <a:ln/>
                <a:solidFill>
                  <a:srgbClr val="002060"/>
                </a:solidFill>
                <a:effectLst/>
              </a:rPr>
              <a:t>и мелкие камни смешивали с </a:t>
            </a:r>
            <a:r>
              <a:rPr lang="ru-RU" sz="2800" b="1" dirty="0" smtClean="0">
                <a:ln/>
                <a:solidFill>
                  <a:srgbClr val="002060"/>
                </a:solidFill>
                <a:effectLst/>
              </a:rPr>
              <a:t>известью</a:t>
            </a:r>
            <a:r>
              <a:rPr lang="ru-RU" sz="2800" b="1" dirty="0">
                <a:ln/>
                <a:solidFill>
                  <a:srgbClr val="002060"/>
                </a:solidFill>
                <a:effectLst/>
              </a:rPr>
              <a:t>, разбавляли водой и получали раствор, соединявший каменные плиты намертво.</a:t>
            </a:r>
          </a:p>
        </p:txBody>
      </p:sp>
      <p:pic>
        <p:nvPicPr>
          <p:cNvPr id="6151" name="Picture 7" descr="1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3923928" y="188640"/>
            <a:ext cx="4752528" cy="2889202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539552" y="1052736"/>
            <a:ext cx="2549525" cy="898525"/>
          </a:xfrm>
          <a:prstGeom prst="rect">
            <a:avLst/>
          </a:prstGeom>
          <a:solidFill>
            <a:srgbClr val="FFFFFF"/>
          </a:solidFill>
          <a:ln w="76200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C0000"/>
                </a:solidFill>
              </a:rPr>
              <a:t>Амфитеатр </a:t>
            </a:r>
          </a:p>
          <a:p>
            <a:pPr algn="ctr"/>
            <a:r>
              <a:rPr lang="ru-RU" b="1" dirty="0">
                <a:solidFill>
                  <a:srgbClr val="CC0000"/>
                </a:solidFill>
              </a:rPr>
              <a:t>в </a:t>
            </a:r>
            <a:r>
              <a:rPr lang="ru-RU" b="1" dirty="0" err="1">
                <a:solidFill>
                  <a:srgbClr val="CC0000"/>
                </a:solidFill>
              </a:rPr>
              <a:t>Арле</a:t>
            </a:r>
            <a:r>
              <a:rPr lang="ru-RU" b="1" dirty="0">
                <a:solidFill>
                  <a:srgbClr val="CC0000"/>
                </a:solidFill>
              </a:rPr>
              <a:t>.</a:t>
            </a:r>
          </a:p>
        </p:txBody>
      </p:sp>
      <p:sp>
        <p:nvSpPr>
          <p:cNvPr id="5" name="Рамка 4"/>
          <p:cNvSpPr/>
          <p:nvPr/>
        </p:nvSpPr>
        <p:spPr>
          <a:xfrm>
            <a:off x="0" y="-77057"/>
            <a:ext cx="9144000" cy="7029400"/>
          </a:xfrm>
          <a:prstGeom prst="frame">
            <a:avLst>
              <a:gd name="adj1" fmla="val 1167"/>
            </a:avLst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scene3d>
            <a:camera prst="orthographicFront"/>
            <a:lightRig rig="sunset" dir="t"/>
          </a:scene3d>
          <a:sp3d contourW="12700" prstMaterial="metal">
            <a:bevelT w="114300" prst="artDeco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008" y="940763"/>
            <a:ext cx="3271999" cy="4357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28184" y="5877272"/>
            <a:ext cx="20714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Диоклетиан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50745"/>
            <a:ext cx="453650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Диоклетиан начинает собой новую эпоху в Римской империи прежде всего тем, что с его времени императорская власть становится не только </a:t>
            </a:r>
            <a:r>
              <a:rPr lang="ru-RU" sz="2400" b="1" dirty="0" err="1">
                <a:solidFill>
                  <a:srgbClr val="002060"/>
                </a:solidFill>
              </a:rPr>
              <a:t>de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facto</a:t>
            </a:r>
            <a:r>
              <a:rPr lang="ru-RU" sz="2400" b="1" dirty="0">
                <a:solidFill>
                  <a:srgbClr val="002060"/>
                </a:solidFill>
              </a:rPr>
              <a:t>, но и </a:t>
            </a:r>
            <a:r>
              <a:rPr lang="ru-RU" sz="2400" b="1" dirty="0" err="1">
                <a:solidFill>
                  <a:srgbClr val="002060"/>
                </a:solidFill>
              </a:rPr>
              <a:t>de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jure</a:t>
            </a:r>
            <a:r>
              <a:rPr lang="ru-RU" sz="2400" b="1" dirty="0">
                <a:solidFill>
                  <a:srgbClr val="002060"/>
                </a:solidFill>
              </a:rPr>
              <a:t> неограниченной, абсолютной монархической властью (доминатом). Император уже нисколько не разделяет её с сенатом; он сам — источник всякой власти, он выше всех законов; всех обитателей империи, какого бы звания они ни были.</a:t>
            </a:r>
          </a:p>
        </p:txBody>
      </p:sp>
      <p:sp>
        <p:nvSpPr>
          <p:cNvPr id="8" name="Рамка 7"/>
          <p:cNvSpPr/>
          <p:nvPr/>
        </p:nvSpPr>
        <p:spPr>
          <a:xfrm>
            <a:off x="0" y="-77057"/>
            <a:ext cx="9144000" cy="7029400"/>
          </a:xfrm>
          <a:prstGeom prst="frame">
            <a:avLst>
              <a:gd name="adj1" fmla="val 1167"/>
            </a:avLst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scene3d>
            <a:camera prst="orthographicFront"/>
            <a:lightRig rig="sunset" dir="t"/>
          </a:scene3d>
          <a:sp3d contourW="12700" prstMaterial="metal">
            <a:bevelT w="114300" prst="artDeco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1116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Picture 12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" y="836712"/>
            <a:ext cx="9048750" cy="5627687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762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/>
                <a:solidFill>
                  <a:srgbClr val="C00000"/>
                </a:solidFill>
              </a:rPr>
              <a:t>«Все дороги </a:t>
            </a:r>
            <a:r>
              <a:rPr lang="ru-RU" sz="4800" b="1" dirty="0" smtClean="0">
                <a:ln/>
                <a:solidFill>
                  <a:srgbClr val="C00000"/>
                </a:solidFill>
              </a:rPr>
              <a:t>ведут в Рим</a:t>
            </a:r>
            <a:r>
              <a:rPr lang="ru-RU" sz="4800" b="1" dirty="0">
                <a:ln/>
                <a:solidFill>
                  <a:srgbClr val="C00000"/>
                </a:solidFill>
              </a:rPr>
              <a:t>».</a:t>
            </a:r>
          </a:p>
        </p:txBody>
      </p:sp>
      <p:sp>
        <p:nvSpPr>
          <p:cNvPr id="4" name="Рамка 3"/>
          <p:cNvSpPr/>
          <p:nvPr/>
        </p:nvSpPr>
        <p:spPr>
          <a:xfrm>
            <a:off x="0" y="-77057"/>
            <a:ext cx="9144000" cy="7029400"/>
          </a:xfrm>
          <a:prstGeom prst="frame">
            <a:avLst>
              <a:gd name="adj1" fmla="val 1167"/>
            </a:avLst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scene3d>
            <a:camera prst="orthographicFront"/>
            <a:lightRig rig="sunset" dir="t"/>
          </a:scene3d>
          <a:sp3d contourW="12700" prstMaterial="metal">
            <a:bevelT w="114300" prst="artDeco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 descr="Почтовая бумага"/>
          <p:cNvSpPr>
            <a:spLocks noGrp="1" noChangeArrowheads="1"/>
          </p:cNvSpPr>
          <p:nvPr>
            <p:ph type="body" sz="half" idx="2"/>
          </p:nvPr>
        </p:nvSpPr>
        <p:spPr>
          <a:xfrm>
            <a:off x="899592" y="3861048"/>
            <a:ext cx="7416824" cy="2201862"/>
          </a:xfrm>
          <a:noFill/>
          <a:ln w="76200">
            <a:noFill/>
          </a:ln>
        </p:spPr>
        <p:txBody>
          <a:bodyPr>
            <a:normAutofit fontScale="77500" lnSpcReduction="2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Clr>
                <a:srgbClr val="CC0000"/>
              </a:buClr>
              <a:buSzPct val="95000"/>
              <a:buFont typeface="Monotype Sorts" pitchFamily="2" charset="2"/>
              <a:buNone/>
            </a:pPr>
            <a:r>
              <a:rPr lang="ru-RU" sz="2600" b="1" dirty="0">
                <a:ln/>
                <a:effectLst/>
              </a:rPr>
              <a:t>Одними из красивейших сооружений </a:t>
            </a:r>
            <a:r>
              <a:rPr lang="ru-RU" sz="2600" b="1" dirty="0" smtClean="0">
                <a:ln/>
                <a:effectLst/>
              </a:rPr>
              <a:t>Древнего</a:t>
            </a:r>
          </a:p>
          <a:p>
            <a:pPr>
              <a:buClr>
                <a:srgbClr val="CC0000"/>
              </a:buClr>
              <a:buSzPct val="95000"/>
              <a:buFont typeface="Monotype Sorts" pitchFamily="2" charset="2"/>
              <a:buNone/>
            </a:pPr>
            <a:r>
              <a:rPr lang="ru-RU" sz="2600" b="1" dirty="0" smtClean="0">
                <a:ln/>
                <a:effectLst/>
              </a:rPr>
              <a:t>Рима </a:t>
            </a:r>
            <a:r>
              <a:rPr lang="ru-RU" sz="2600" b="1" dirty="0">
                <a:ln/>
                <a:effectLst/>
              </a:rPr>
              <a:t>были </a:t>
            </a:r>
            <a:r>
              <a:rPr lang="ru-RU" sz="2600" b="1" dirty="0" smtClean="0">
                <a:ln/>
                <a:effectLst/>
              </a:rPr>
              <a:t>похожие </a:t>
            </a:r>
            <a:r>
              <a:rPr lang="ru-RU" sz="2600" b="1" dirty="0">
                <a:ln/>
                <a:effectLst/>
              </a:rPr>
              <a:t>друг на друга </a:t>
            </a:r>
            <a:r>
              <a:rPr lang="ru-RU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ВИАДУКИ</a:t>
            </a:r>
            <a:r>
              <a:rPr lang="ru-RU" sz="2600" b="1" dirty="0">
                <a:ln/>
                <a:solidFill>
                  <a:schemeClr val="tx2"/>
                </a:solidFill>
                <a:effectLst/>
              </a:rPr>
              <a:t> </a:t>
            </a:r>
            <a:r>
              <a:rPr lang="ru-RU" sz="2600" b="1" dirty="0" smtClean="0">
                <a:ln/>
                <a:effectLst/>
              </a:rPr>
              <a:t>и</a:t>
            </a:r>
          </a:p>
          <a:p>
            <a:pPr>
              <a:buClr>
                <a:srgbClr val="CC0000"/>
              </a:buClr>
              <a:buSzPct val="95000"/>
              <a:buFont typeface="Monotype Sorts" pitchFamily="2" charset="2"/>
              <a:buNone/>
            </a:pPr>
            <a:r>
              <a:rPr lang="ru-RU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АКВЕДУКИ</a:t>
            </a:r>
            <a:r>
              <a:rPr lang="ru-RU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>
              <a:buClr>
                <a:srgbClr val="CC0000"/>
              </a:buClr>
              <a:buSzPct val="95000"/>
              <a:buFont typeface="Monotype Sorts" pitchFamily="2" charset="2"/>
              <a:buNone/>
            </a:pPr>
            <a:r>
              <a:rPr lang="ru-RU" sz="2600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ВИАДУК</a:t>
            </a:r>
            <a:r>
              <a:rPr lang="ru-RU" sz="2600" b="1" u="sng" dirty="0" err="1">
                <a:ln/>
                <a:effectLst/>
              </a:rPr>
              <a:t>-</a:t>
            </a:r>
            <a:r>
              <a:rPr lang="ru-RU" sz="2600" b="1" dirty="0" err="1">
                <a:ln/>
                <a:effectLst/>
              </a:rPr>
              <a:t>арочный</a:t>
            </a:r>
            <a:r>
              <a:rPr lang="ru-RU" sz="2600" b="1" dirty="0">
                <a:ln/>
                <a:effectLst/>
              </a:rPr>
              <a:t> мост через реку</a:t>
            </a:r>
            <a:r>
              <a:rPr lang="ru-RU" sz="2600" b="1" dirty="0" smtClean="0">
                <a:ln/>
                <a:effectLst/>
              </a:rPr>
              <a:t>, или </a:t>
            </a:r>
            <a:r>
              <a:rPr lang="ru-RU" sz="2600" b="1" dirty="0">
                <a:ln/>
                <a:effectLst/>
              </a:rPr>
              <a:t>ущелье.</a:t>
            </a:r>
          </a:p>
          <a:p>
            <a:pPr>
              <a:buClr>
                <a:srgbClr val="CC0000"/>
              </a:buClr>
              <a:buSzPct val="95000"/>
              <a:buFont typeface="Monotype Sorts" pitchFamily="2" charset="2"/>
              <a:buNone/>
            </a:pPr>
            <a:r>
              <a:rPr lang="ru-RU" sz="2600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АКВЕДУК</a:t>
            </a:r>
            <a:r>
              <a:rPr lang="ru-RU" sz="2600" b="1" dirty="0" err="1">
                <a:ln/>
                <a:effectLst/>
              </a:rPr>
              <a:t>-каменная</a:t>
            </a:r>
            <a:r>
              <a:rPr lang="ru-RU" sz="2600" b="1" dirty="0">
                <a:ln/>
                <a:effectLst/>
              </a:rPr>
              <a:t> труба, или кладка для </a:t>
            </a:r>
            <a:r>
              <a:rPr lang="ru-RU" sz="2600" b="1" dirty="0" smtClean="0">
                <a:ln/>
                <a:effectLst/>
              </a:rPr>
              <a:t>подачи</a:t>
            </a:r>
          </a:p>
          <a:p>
            <a:pPr>
              <a:buClr>
                <a:srgbClr val="CC0000"/>
              </a:buClr>
              <a:buSzPct val="95000"/>
              <a:buFont typeface="Monotype Sorts" pitchFamily="2" charset="2"/>
              <a:buNone/>
            </a:pPr>
            <a:r>
              <a:rPr lang="ru-RU" sz="2600" b="1" dirty="0" smtClean="0">
                <a:ln/>
                <a:effectLst/>
              </a:rPr>
              <a:t>воды</a:t>
            </a:r>
            <a:r>
              <a:rPr lang="ru-RU" sz="2600" b="1" dirty="0">
                <a:ln/>
                <a:effectLst/>
              </a:rPr>
              <a:t>. </a:t>
            </a:r>
            <a:r>
              <a:rPr lang="ru-RU" sz="2600" b="1" dirty="0" smtClean="0">
                <a:ln/>
                <a:effectLst/>
              </a:rPr>
              <a:t>Чтобы </a:t>
            </a:r>
            <a:r>
              <a:rPr lang="ru-RU" sz="2600" b="1" dirty="0">
                <a:ln/>
                <a:effectLst/>
              </a:rPr>
              <a:t>вода текла самотеком </a:t>
            </a:r>
            <a:r>
              <a:rPr lang="ru-RU" sz="2600" b="1" dirty="0" smtClean="0">
                <a:ln/>
                <a:effectLst/>
              </a:rPr>
              <a:t>строились</a:t>
            </a:r>
          </a:p>
          <a:p>
            <a:pPr>
              <a:buClr>
                <a:srgbClr val="CC0000"/>
              </a:buClr>
              <a:buSzPct val="95000"/>
              <a:buFont typeface="Monotype Sorts" pitchFamily="2" charset="2"/>
              <a:buNone/>
            </a:pPr>
            <a:r>
              <a:rPr lang="ru-RU" sz="2600" b="1" dirty="0" smtClean="0">
                <a:ln/>
                <a:effectLst/>
              </a:rPr>
              <a:t>арочные </a:t>
            </a:r>
            <a:r>
              <a:rPr lang="ru-RU" sz="2600" b="1" dirty="0">
                <a:ln/>
                <a:effectLst/>
              </a:rPr>
              <a:t>опоры.</a:t>
            </a:r>
          </a:p>
        </p:txBody>
      </p:sp>
      <p:pic>
        <p:nvPicPr>
          <p:cNvPr id="7176" name="Picture 8" descr="3"/>
          <p:cNvPicPr>
            <a:picLocks noChangeAspect="1" noChangeArrowheads="1"/>
          </p:cNvPicPr>
          <p:nvPr/>
        </p:nvPicPr>
        <p:blipFill>
          <a:blip r:embed="rId3" cstate="print">
            <a:lum bright="12000" contrast="24000"/>
          </a:blip>
          <a:srcRect/>
          <a:stretch>
            <a:fillRect/>
          </a:stretch>
        </p:blipFill>
        <p:spPr bwMode="auto">
          <a:xfrm>
            <a:off x="4355976" y="188641"/>
            <a:ext cx="4536505" cy="2880319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899592" y="908720"/>
            <a:ext cx="2549525" cy="1628775"/>
          </a:xfrm>
          <a:prstGeom prst="rect">
            <a:avLst/>
          </a:prstGeom>
          <a:solidFill>
            <a:srgbClr val="FFFFFF"/>
          </a:solidFill>
          <a:ln w="76200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C0000"/>
                </a:solidFill>
              </a:rPr>
              <a:t>Пон-дю-Гар.</a:t>
            </a:r>
          </a:p>
          <a:p>
            <a:pPr algn="ctr"/>
            <a:r>
              <a:rPr lang="ru-RU" b="1">
                <a:solidFill>
                  <a:srgbClr val="CC0000"/>
                </a:solidFill>
              </a:rPr>
              <a:t>Акведук в Южной</a:t>
            </a:r>
          </a:p>
          <a:p>
            <a:pPr algn="ctr"/>
            <a:r>
              <a:rPr lang="ru-RU" b="1">
                <a:solidFill>
                  <a:srgbClr val="CC0000"/>
                </a:solidFill>
              </a:rPr>
              <a:t>Франции.</a:t>
            </a:r>
          </a:p>
        </p:txBody>
      </p:sp>
      <p:sp>
        <p:nvSpPr>
          <p:cNvPr id="5" name="Рамка 4"/>
          <p:cNvSpPr/>
          <p:nvPr/>
        </p:nvSpPr>
        <p:spPr>
          <a:xfrm>
            <a:off x="0" y="-77057"/>
            <a:ext cx="9144000" cy="7029400"/>
          </a:xfrm>
          <a:prstGeom prst="frame">
            <a:avLst>
              <a:gd name="adj1" fmla="val 1167"/>
            </a:avLst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scene3d>
            <a:camera prst="orthographicFront"/>
            <a:lightRig rig="sunset" dir="t"/>
          </a:scene3d>
          <a:sp3d contourW="12700" prstMaterial="metal">
            <a:bevelT w="114300" prst="artDeco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 descr="Почтовая бумага"/>
          <p:cNvSpPr>
            <a:spLocks noGrp="1" noChangeArrowheads="1"/>
          </p:cNvSpPr>
          <p:nvPr>
            <p:ph type="body" sz="half" idx="2"/>
          </p:nvPr>
        </p:nvSpPr>
        <p:spPr>
          <a:xfrm>
            <a:off x="3757478" y="1076013"/>
            <a:ext cx="5436096" cy="4217988"/>
          </a:xfrm>
          <a:noFill/>
          <a:ln w="76200">
            <a:noFill/>
          </a:ln>
        </p:spPr>
        <p:txBody>
          <a:bodyPr>
            <a:normAutofit fontScale="92500" lnSpcReduction="2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b="1" dirty="0">
                <a:ln/>
                <a:solidFill>
                  <a:srgbClr val="002060"/>
                </a:solidFill>
                <a:effectLst/>
              </a:rPr>
              <a:t>Рим превратился в самый крупный город во всем Средиземноморье.</a:t>
            </a:r>
          </a:p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b="1" dirty="0">
                <a:ln/>
                <a:solidFill>
                  <a:srgbClr val="002060"/>
                </a:solidFill>
                <a:effectLst/>
              </a:rPr>
              <a:t>В нем проживало около 80 тысяч человек.</a:t>
            </a:r>
          </a:p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b="1" dirty="0">
                <a:ln/>
                <a:solidFill>
                  <a:srgbClr val="002060"/>
                </a:solidFill>
                <a:effectLst/>
              </a:rPr>
              <a:t>Город, раскинувшийся на обоих берегах Тибра, поражал всех</a:t>
            </a:r>
            <a:r>
              <a:rPr lang="ru-RU" b="1" dirty="0" smtClean="0">
                <a:ln/>
                <a:solidFill>
                  <a:srgbClr val="002060"/>
                </a:solidFill>
                <a:effectLst/>
              </a:rPr>
              <a:t>, кто впервые </a:t>
            </a:r>
            <a:r>
              <a:rPr lang="ru-RU" b="1" dirty="0">
                <a:ln/>
                <a:solidFill>
                  <a:srgbClr val="002060"/>
                </a:solidFill>
                <a:effectLst/>
              </a:rPr>
              <a:t>приезжал в него</a:t>
            </a:r>
            <a:r>
              <a:rPr lang="ru-RU" b="1" dirty="0">
                <a:ln/>
                <a:solidFill>
                  <a:schemeClr val="accent3"/>
                </a:solidFill>
                <a:effectLst/>
              </a:rPr>
              <a:t>.</a:t>
            </a:r>
          </a:p>
        </p:txBody>
      </p:sp>
      <p:pic>
        <p:nvPicPr>
          <p:cNvPr id="8203" name="Picture 11" descr="Рисунок2"/>
          <p:cNvPicPr>
            <a:picLocks noChangeAspect="1" noChangeArrowheads="1"/>
          </p:cNvPicPr>
          <p:nvPr/>
        </p:nvPicPr>
        <p:blipFill>
          <a:blip r:embed="rId3" cstate="print">
            <a:lum bright="12000" contrast="24000"/>
          </a:blip>
          <a:srcRect/>
          <a:stretch>
            <a:fillRect/>
          </a:stretch>
        </p:blipFill>
        <p:spPr bwMode="auto">
          <a:xfrm>
            <a:off x="307901" y="607754"/>
            <a:ext cx="3300855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683567" y="5301208"/>
            <a:ext cx="2549525" cy="898525"/>
          </a:xfrm>
          <a:prstGeom prst="rect">
            <a:avLst/>
          </a:prstGeom>
          <a:solidFill>
            <a:srgbClr val="FFFFFF"/>
          </a:solidFill>
          <a:ln w="76200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C0000"/>
                </a:solidFill>
              </a:rPr>
              <a:t>План Рима в </a:t>
            </a:r>
          </a:p>
          <a:p>
            <a:pPr algn="ctr"/>
            <a:r>
              <a:rPr lang="ru-RU" b="1" dirty="0">
                <a:solidFill>
                  <a:srgbClr val="CC0000"/>
                </a:solidFill>
              </a:rPr>
              <a:t>1 веке н.е.</a:t>
            </a:r>
          </a:p>
        </p:txBody>
      </p:sp>
      <p:sp>
        <p:nvSpPr>
          <p:cNvPr id="5" name="Рамка 4"/>
          <p:cNvSpPr/>
          <p:nvPr/>
        </p:nvSpPr>
        <p:spPr>
          <a:xfrm>
            <a:off x="0" y="-77057"/>
            <a:ext cx="9144000" cy="7029400"/>
          </a:xfrm>
          <a:prstGeom prst="frame">
            <a:avLst>
              <a:gd name="adj1" fmla="val 1167"/>
            </a:avLst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scene3d>
            <a:camera prst="orthographicFront"/>
            <a:lightRig rig="sunset" dir="t"/>
          </a:scene3d>
          <a:sp3d contourW="12700" prstMaterial="metal">
            <a:bevelT w="114300" prst="artDeco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815826"/>
              </p:ext>
            </p:extLst>
          </p:nvPr>
        </p:nvGraphicFramePr>
        <p:xfrm>
          <a:off x="395536" y="260648"/>
          <a:ext cx="8568952" cy="6441491"/>
        </p:xfrm>
        <a:graphic>
          <a:graphicData uri="http://schemas.openxmlformats.org/drawingml/2006/table">
            <a:tbl>
              <a:tblPr firstRow="1" bandRow="1"/>
              <a:tblGrid>
                <a:gridCol w="2524781">
                  <a:extLst>
                    <a:ext uri="{9D8B030D-6E8A-4147-A177-3AD203B41FA5}">
                      <a16:colId xmlns:a16="http://schemas.microsoft.com/office/drawing/2014/main" val="1190644178"/>
                    </a:ext>
                  </a:extLst>
                </a:gridCol>
                <a:gridCol w="6044171">
                  <a:extLst>
                    <a:ext uri="{9D8B030D-6E8A-4147-A177-3AD203B41FA5}">
                      <a16:colId xmlns:a16="http://schemas.microsoft.com/office/drawing/2014/main" val="3667557079"/>
                    </a:ext>
                  </a:extLst>
                </a:gridCol>
              </a:tblGrid>
              <a:tr h="11224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3600" dirty="0" smtClean="0">
                          <a:solidFill>
                            <a:srgbClr val="002060"/>
                          </a:solidFill>
                        </a:rPr>
                        <a:t>Имя </a:t>
                      </a:r>
                      <a:endParaRPr lang="ru-RU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3600" dirty="0" smtClean="0">
                          <a:solidFill>
                            <a:srgbClr val="002060"/>
                          </a:solidFill>
                        </a:rPr>
                        <a:t>Чем знаменит</a:t>
                      </a:r>
                      <a:endParaRPr lang="ru-RU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103405"/>
                  </a:ext>
                </a:extLst>
              </a:tr>
              <a:tr h="11224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ru-RU" b="1" dirty="0" err="1" smtClean="0"/>
                        <a:t>Октавиан</a:t>
                      </a:r>
                      <a:r>
                        <a:rPr lang="ru-RU" b="1" dirty="0" smtClean="0"/>
                        <a:t> Август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ru-RU" dirty="0" smtClean="0"/>
                        <a:t>Первый император. Сократил армию.</a:t>
                      </a:r>
                    </a:p>
                    <a:p>
                      <a:r>
                        <a:rPr lang="ru-RU" dirty="0" smtClean="0"/>
                        <a:t>Создал преторианцев- телохранителей. Власть священна. Правил</a:t>
                      </a:r>
                      <a:r>
                        <a:rPr lang="ru-RU" baseline="0" dirty="0" smtClean="0"/>
                        <a:t> единолично.</a:t>
                      </a:r>
                    </a:p>
                    <a:p>
                      <a:r>
                        <a:rPr lang="ru-RU" baseline="0" dirty="0" smtClean="0"/>
                        <a:t>Закончились войны. Велось строительство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214888"/>
                  </a:ext>
                </a:extLst>
              </a:tr>
              <a:tr h="11224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ru-RU" b="1" dirty="0" smtClean="0"/>
                        <a:t>Тиберий</a:t>
                      </a:r>
                    </a:p>
                    <a:p>
                      <a:endParaRPr lang="ru-RU" b="1" dirty="0" smtClean="0"/>
                    </a:p>
                    <a:p>
                      <a:endParaRPr lang="ru-RU" b="1" dirty="0" smtClean="0"/>
                    </a:p>
                    <a:p>
                      <a:r>
                        <a:rPr lang="ru-RU" b="1" dirty="0" err="1" smtClean="0"/>
                        <a:t>Весписиан</a:t>
                      </a:r>
                      <a:r>
                        <a:rPr lang="ru-RU" b="1" dirty="0" smtClean="0"/>
                        <a:t>, Тит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ru-RU" dirty="0" smtClean="0"/>
                        <a:t>организовал ночную охрану на улицах Рима, 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следил за стабильностью цен,  </a:t>
                      </a:r>
                    </a:p>
                    <a:p>
                      <a:r>
                        <a:rPr lang="ru-RU" dirty="0" smtClean="0"/>
                        <a:t>Построили Колизей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182398"/>
                  </a:ext>
                </a:extLst>
              </a:tr>
              <a:tr h="7485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ru-RU" b="1" dirty="0" smtClean="0"/>
                        <a:t>Нерон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ru-RU" dirty="0" smtClean="0"/>
                        <a:t>«Наихудший император» .Жестокость, наказание христиан.</a:t>
                      </a:r>
                    </a:p>
                    <a:p>
                      <a:r>
                        <a:rPr lang="ru-RU" dirty="0" smtClean="0"/>
                        <a:t>Золотой дом. Артист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350188"/>
                  </a:ext>
                </a:extLst>
              </a:tr>
              <a:tr h="7923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ru-RU" b="1" dirty="0" smtClean="0"/>
                        <a:t>Траян</a:t>
                      </a:r>
                    </a:p>
                    <a:p>
                      <a:endParaRPr lang="ru-RU" b="1" dirty="0" smtClean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ru-RU" dirty="0" smtClean="0"/>
                        <a:t>«Наилучший император». «Я хочу быть таким императором, какого бы я сам себе</a:t>
                      </a:r>
                    </a:p>
                    <a:p>
                      <a:r>
                        <a:rPr lang="ru-RU" dirty="0" smtClean="0"/>
                        <a:t>желал, если бы был подданным».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994750"/>
                  </a:ext>
                </a:extLst>
              </a:tr>
              <a:tr h="8384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Century Gothic" panose="020B0502020202020204" pitchFamily="34" charset="0"/>
                        </a:rPr>
                        <a:t>Диоклетиан</a:t>
                      </a:r>
                    </a:p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entury Gothic" panose="020B0502020202020204" pitchFamily="34" charset="0"/>
                        </a:rPr>
                        <a:t>Он сам — источник всякой власти, он выше всех законов. 20</a:t>
                      </a:r>
                      <a:r>
                        <a:rPr lang="ru-RU" baseline="0" dirty="0" smtClean="0">
                          <a:latin typeface="Century Gothic" panose="020B0502020202020204" pitchFamily="34" charset="0"/>
                        </a:rPr>
                        <a:t> лет правил. Сажал капусту</a:t>
                      </a:r>
                      <a:endParaRPr lang="ru-RU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602622"/>
                  </a:ext>
                </a:extLst>
              </a:tr>
            </a:tbl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>
            <a:off x="467544" y="3140968"/>
            <a:ext cx="842493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98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2996952"/>
            <a:ext cx="5998757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Власть</a:t>
            </a:r>
          </a:p>
          <a:p>
            <a:pPr algn="ctr"/>
            <a:r>
              <a:rPr lang="ru-RU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r>
              <a:rPr lang="ru-RU" sz="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имских</a:t>
            </a:r>
          </a:p>
          <a:p>
            <a:pPr algn="ctr"/>
            <a:r>
              <a:rPr lang="ru-RU" sz="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императоров</a:t>
            </a:r>
            <a:endParaRPr lang="ru-RU" sz="6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7" descr="Рисунок1"/>
          <p:cNvPicPr>
            <a:picLocks noChangeAspect="1" noChangeArrowheads="1"/>
          </p:cNvPicPr>
          <p:nvPr/>
        </p:nvPicPr>
        <p:blipFill>
          <a:blip r:embed="rId2" cstate="print">
            <a:lum bright="6000" contrast="24000"/>
          </a:blip>
          <a:srcRect/>
          <a:stretch>
            <a:fillRect/>
          </a:stretch>
        </p:blipFill>
        <p:spPr bwMode="auto">
          <a:xfrm>
            <a:off x="539552" y="220079"/>
            <a:ext cx="2711177" cy="2642220"/>
          </a:xfrm>
          <a:prstGeom prst="ellipse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6" name="Picture 18" descr="Рисунок3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</a:blip>
          <a:srcRect l="3203" t="6585" r="3905" b="7814"/>
          <a:stretch>
            <a:fillRect/>
          </a:stretch>
        </p:blipFill>
        <p:spPr bwMode="auto">
          <a:xfrm>
            <a:off x="6156176" y="332656"/>
            <a:ext cx="2459271" cy="2204864"/>
          </a:xfrm>
          <a:prstGeom prst="ellipse">
            <a:avLst/>
          </a:prstGeom>
          <a:noFill/>
          <a:ln>
            <a:noFill/>
          </a:ln>
        </p:spPr>
      </p:pic>
      <p:sp>
        <p:nvSpPr>
          <p:cNvPr id="5" name="Рамка 4"/>
          <p:cNvSpPr/>
          <p:nvPr/>
        </p:nvSpPr>
        <p:spPr>
          <a:xfrm>
            <a:off x="0" y="-77057"/>
            <a:ext cx="9144000" cy="7029400"/>
          </a:xfrm>
          <a:prstGeom prst="frame">
            <a:avLst>
              <a:gd name="adj1" fmla="val 1167"/>
            </a:avLst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scene3d>
            <a:camera prst="orthographicFront"/>
            <a:lightRig rig="sunset" dir="t"/>
          </a:scene3d>
          <a:sp3d contourW="12700" prstMaterial="metal">
            <a:bevelT w="114300" prst="artDeco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5" descr="меч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30119">
            <a:off x="7214979" y="-192717"/>
            <a:ext cx="233997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 descr="новый-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692696"/>
            <a:ext cx="86360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Управляющая кнопка: назад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854950" y="6357938"/>
            <a:ext cx="360363" cy="360362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rgbClr val="F6E9D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3" name="Управляющая кнопка: домой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283575" y="6357938"/>
            <a:ext cx="360363" cy="360362"/>
          </a:xfrm>
          <a:prstGeom prst="actionButtonHome">
            <a:avLst/>
          </a:prstGeom>
          <a:solidFill>
            <a:schemeClr val="accent1"/>
          </a:solidFill>
          <a:ln w="9525">
            <a:solidFill>
              <a:srgbClr val="F6E9D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4" name="Управляющая кнопка: далее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12200" y="6357938"/>
            <a:ext cx="360363" cy="360362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rgbClr val="F6E9D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1032718"/>
            <a:ext cx="28438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</a:rPr>
              <a:t>Знать</a:t>
            </a:r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2492896"/>
            <a:ext cx="8594019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ln/>
              </a:rPr>
              <a:t> Знать, что такое империя, </a:t>
            </a:r>
            <a:r>
              <a:rPr lang="ru-RU" sz="3200" b="1" dirty="0" smtClean="0">
                <a:ln/>
              </a:rPr>
              <a:t>император;</a:t>
            </a:r>
          </a:p>
          <a:p>
            <a:pPr>
              <a:buFont typeface="Wingdings" pitchFamily="2" charset="2"/>
              <a:buChar char="§"/>
            </a:pPr>
            <a:r>
              <a:rPr lang="ru-RU" sz="3200" b="1" dirty="0" err="1" smtClean="0">
                <a:ln/>
              </a:rPr>
              <a:t>лимес</a:t>
            </a:r>
            <a:endParaRPr lang="ru-RU" sz="3200" b="1" dirty="0">
              <a:ln/>
            </a:endParaRPr>
          </a:p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ln/>
              </a:rPr>
              <a:t>Знать имена римских императоров;</a:t>
            </a:r>
          </a:p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ln/>
              </a:rPr>
              <a:t> Чем прославились римские </a:t>
            </a:r>
          </a:p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ln/>
              </a:rPr>
              <a:t>императоры</a:t>
            </a:r>
          </a:p>
          <a:p>
            <a:pPr>
              <a:buFont typeface="Wingdings" pitchFamily="2" charset="2"/>
              <a:buChar char="§"/>
            </a:pPr>
            <a:endParaRPr lang="ru-RU" sz="3200" b="1" dirty="0">
              <a:ln/>
            </a:endParaRPr>
          </a:p>
        </p:txBody>
      </p:sp>
      <p:sp>
        <p:nvSpPr>
          <p:cNvPr id="13" name="Рамка 12"/>
          <p:cNvSpPr/>
          <p:nvPr/>
        </p:nvSpPr>
        <p:spPr>
          <a:xfrm>
            <a:off x="0" y="-77057"/>
            <a:ext cx="9144000" cy="7029400"/>
          </a:xfrm>
          <a:prstGeom prst="frame">
            <a:avLst>
              <a:gd name="adj1" fmla="val 1167"/>
            </a:avLst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scene3d>
            <a:camera prst="orthographicFront"/>
            <a:lightRig rig="sunset" dir="t"/>
          </a:scene3d>
          <a:sp3d contourW="12700" prstMaterial="metal">
            <a:bevelT w="114300" prst="artDeco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Римские императоры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092142"/>
              </p:ext>
            </p:extLst>
          </p:nvPr>
        </p:nvGraphicFramePr>
        <p:xfrm>
          <a:off x="827584" y="1417638"/>
          <a:ext cx="7008440" cy="42642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04220">
                  <a:extLst>
                    <a:ext uri="{9D8B030D-6E8A-4147-A177-3AD203B41FA5}">
                      <a16:colId xmlns:a16="http://schemas.microsoft.com/office/drawing/2014/main" val="1190644178"/>
                    </a:ext>
                  </a:extLst>
                </a:gridCol>
                <a:gridCol w="3504220">
                  <a:extLst>
                    <a:ext uri="{9D8B030D-6E8A-4147-A177-3AD203B41FA5}">
                      <a16:colId xmlns:a16="http://schemas.microsoft.com/office/drawing/2014/main" val="3667557079"/>
                    </a:ext>
                  </a:extLst>
                </a:gridCol>
              </a:tblGrid>
              <a:tr h="852850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</a:rPr>
                        <a:t>Имя </a:t>
                      </a:r>
                      <a:endParaRPr lang="ru-RU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</a:rPr>
                        <a:t>Чем знаменит</a:t>
                      </a:r>
                      <a:endParaRPr lang="ru-RU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3103405"/>
                  </a:ext>
                </a:extLst>
              </a:tr>
              <a:tr h="852850"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8214888"/>
                  </a:ext>
                </a:extLst>
              </a:tr>
              <a:tr h="852850"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9182398"/>
                  </a:ext>
                </a:extLst>
              </a:tr>
              <a:tr h="852850"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8350188"/>
                  </a:ext>
                </a:extLst>
              </a:tr>
              <a:tr h="852850"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3994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50730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</a:rPr>
              <a:t>Правление </a:t>
            </a:r>
            <a:r>
              <a:rPr kumimoji="0" lang="ru-RU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</a:rPr>
              <a:t>Октавиана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</a:rPr>
              <a:t> Августа.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2895600" cy="368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80345" y="1052736"/>
            <a:ext cx="5468119" cy="44381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</a:rPr>
              <a:t>В 30 г до н.э.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/>
              </a:rPr>
              <a:t>?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</a:rPr>
              <a:t>  объявил об окончании гражданских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</a:rPr>
              <a:t>войн.в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</a:rPr>
              <a:t>В 27 г до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</a:rPr>
              <a:t>н.э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</a:rPr>
              <a:t> Сенат присвоил ему почетное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</a:rPr>
              <a:t>прозвище-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/>
              </a:rPr>
              <a:t>?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</a:rPr>
              <a:t>(священный).Также вскоре стали называть один из месяцев римского календаря.</a:t>
            </a:r>
          </a:p>
          <a:p>
            <a:pPr marL="342900" marR="0" lvl="0" indent="-34290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</a:rPr>
              <a:t>?  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</a:rPr>
              <a:t>Вспомните, какой месяц связан с еще одним римским политиком 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-77057"/>
            <a:ext cx="9144000" cy="7029400"/>
          </a:xfrm>
          <a:prstGeom prst="frame">
            <a:avLst>
              <a:gd name="adj1" fmla="val 1167"/>
            </a:avLst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scene3d>
            <a:camera prst="orthographicFront"/>
            <a:lightRig rig="sunset" dir="t"/>
          </a:scene3d>
          <a:sp3d contourW="12700" prstMaterial="metal">
            <a:bevelT w="114300" prst="artDeco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3109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620688"/>
            <a:ext cx="4572000" cy="534915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lang="ru-RU" sz="2800" b="1" kern="0" dirty="0" err="1">
                <a:solidFill>
                  <a:srgbClr val="002060"/>
                </a:solidFill>
                <a:latin typeface="Times New Roman"/>
              </a:rPr>
              <a:t>Октавиан</a:t>
            </a:r>
            <a:r>
              <a:rPr lang="ru-RU" sz="2800" b="1" kern="0" dirty="0">
                <a:solidFill>
                  <a:srgbClr val="002060"/>
                </a:solidFill>
                <a:latin typeface="Times New Roman"/>
              </a:rPr>
              <a:t> не захотел стать диктатором, но </a:t>
            </a:r>
            <a:r>
              <a:rPr lang="ru-RU" sz="2800" b="1" kern="0" dirty="0" err="1">
                <a:solidFill>
                  <a:srgbClr val="002060"/>
                </a:solidFill>
                <a:latin typeface="Times New Roman"/>
              </a:rPr>
              <a:t>постоян</a:t>
            </a:r>
            <a:r>
              <a:rPr lang="ru-RU" sz="2800" b="1" kern="0" dirty="0">
                <a:solidFill>
                  <a:srgbClr val="002060"/>
                </a:solidFill>
                <a:latin typeface="Times New Roman"/>
              </a:rPr>
              <a:t>-но носил титул </a:t>
            </a:r>
            <a:r>
              <a:rPr lang="ru-RU" sz="2800" b="1" kern="0" dirty="0" err="1">
                <a:solidFill>
                  <a:srgbClr val="002060"/>
                </a:solidFill>
                <a:latin typeface="Times New Roman"/>
              </a:rPr>
              <a:t>импера-тора.Он</a:t>
            </a:r>
            <a:r>
              <a:rPr lang="ru-RU" sz="2800" b="1" kern="0" dirty="0">
                <a:solidFill>
                  <a:srgbClr val="002060"/>
                </a:solidFill>
                <a:latin typeface="Times New Roman"/>
              </a:rPr>
              <a:t> сосредоточил в руках безграничную власть.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lang="ru-RU" sz="2800" b="1" kern="0" dirty="0">
                <a:solidFill>
                  <a:srgbClr val="002060"/>
                </a:solidFill>
                <a:latin typeface="Times New Roman"/>
              </a:rPr>
              <a:t>Помня о судьбе Цезаря, он создал личную охрану - преторианскую </a:t>
            </a:r>
            <a:r>
              <a:rPr lang="ru-RU" sz="2800" b="1" kern="0" dirty="0" err="1">
                <a:solidFill>
                  <a:srgbClr val="002060"/>
                </a:solidFill>
                <a:latin typeface="Times New Roman"/>
              </a:rPr>
              <a:t>гвар-дию</a:t>
            </a:r>
            <a:r>
              <a:rPr lang="ru-RU" sz="2800" b="1" kern="0" dirty="0">
                <a:solidFill>
                  <a:srgbClr val="002060"/>
                </a:solidFill>
                <a:latin typeface="Times New Roman"/>
              </a:rPr>
              <a:t>, которая размести-</a:t>
            </a:r>
            <a:r>
              <a:rPr lang="ru-RU" sz="2800" b="1" kern="0" dirty="0" err="1">
                <a:solidFill>
                  <a:srgbClr val="002060"/>
                </a:solidFill>
                <a:latin typeface="Times New Roman"/>
              </a:rPr>
              <a:t>лась</a:t>
            </a:r>
            <a:r>
              <a:rPr lang="ru-RU" sz="2800" b="1" kern="0" dirty="0">
                <a:solidFill>
                  <a:srgbClr val="002060"/>
                </a:solidFill>
                <a:latin typeface="Times New Roman"/>
              </a:rPr>
              <a:t> и в Риме и по всей Италии.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06" y="764704"/>
            <a:ext cx="3182937" cy="470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5661248"/>
            <a:ext cx="35478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 Cyr" charset="-52"/>
              </a:rPr>
              <a:t>Преторианская гвардия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-77057"/>
            <a:ext cx="9144000" cy="7029400"/>
          </a:xfrm>
          <a:prstGeom prst="frame">
            <a:avLst>
              <a:gd name="adj1" fmla="val 1167"/>
            </a:avLst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scene3d>
            <a:camera prst="orthographicFront"/>
            <a:lightRig rig="sunset" dir="t"/>
          </a:scene3d>
          <a:sp3d contourW="12700" prstMaterial="metal">
            <a:bevelT w="114300" prst="artDeco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4292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2204864"/>
            <a:ext cx="4572000" cy="36256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</a:rPr>
              <a:t>Октавиан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</a:rPr>
              <a:t>  сократил </a:t>
            </a:r>
            <a:r>
              <a:rPr kumimoji="0" lang="ru-RU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</a:rPr>
              <a:t>чис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</a:rPr>
              <a:t>- </a:t>
            </a:r>
            <a:r>
              <a:rPr kumimoji="0" lang="ru-RU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</a:rPr>
              <a:t>ленность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</a:rPr>
              <a:t> армии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</a:rPr>
              <a:t>. Отстав- </a:t>
            </a:r>
            <a:r>
              <a:rPr kumimoji="0" lang="ru-RU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</a:rPr>
              <a:t>ные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</a:rPr>
              <a:t> воины были </a:t>
            </a:r>
            <a:r>
              <a:rPr kumimoji="0" lang="ru-RU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</a:rPr>
              <a:t>посе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</a:rPr>
              <a:t>-лены в провинциях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</a:rPr>
              <a:t>, а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</a:rPr>
              <a:t>пособия им платили из сокровищ египетских царей.</a:t>
            </a:r>
          </a:p>
          <a:p>
            <a:pPr marL="342900" marR="0" lvl="0" indent="-34290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</a:rPr>
              <a:t>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3" name="Picture 13" descr="6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15" y="836712"/>
            <a:ext cx="3615721" cy="4248472"/>
          </a:xfrm>
          <a:prstGeom prst="rect">
            <a:avLst/>
          </a:prstGeom>
          <a:noFill/>
          <a:ln w="7620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Рамка 3"/>
          <p:cNvSpPr/>
          <p:nvPr/>
        </p:nvSpPr>
        <p:spPr>
          <a:xfrm>
            <a:off x="0" y="-77057"/>
            <a:ext cx="9144000" cy="7029400"/>
          </a:xfrm>
          <a:prstGeom prst="frame">
            <a:avLst>
              <a:gd name="adj1" fmla="val 1167"/>
            </a:avLst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scene3d>
            <a:camera prst="orthographicFront"/>
            <a:lightRig rig="sunset" dir="t"/>
          </a:scene3d>
          <a:sp3d contourW="12700" prstMaterial="metal">
            <a:bevelT w="114300" prst="artDeco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5374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0"/>
            <a:ext cx="79271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200" b="1" cap="none" spc="0" dirty="0" smtClean="0">
                <a:ln/>
                <a:solidFill>
                  <a:srgbClr val="FF0000"/>
                </a:solidFill>
                <a:effectLst/>
              </a:rPr>
              <a:t>Народное собрание, сенат, консулы</a:t>
            </a:r>
            <a:endParaRPr lang="ru-RU" sz="32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427984" y="584775"/>
            <a:ext cx="484632" cy="864096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1124744"/>
            <a:ext cx="40959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FF0000"/>
                </a:solidFill>
                <a:effectLst/>
              </a:rPr>
              <a:t>император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276872"/>
            <a:ext cx="2949846" cy="10772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200" b="1" cap="none" spc="0" dirty="0" smtClean="0">
                <a:ln/>
                <a:solidFill>
                  <a:srgbClr val="002060"/>
                </a:solidFill>
                <a:effectLst/>
              </a:rPr>
              <a:t>Командовал </a:t>
            </a:r>
          </a:p>
          <a:p>
            <a:r>
              <a:rPr lang="ru-RU" sz="3200" b="1" cap="none" spc="0" dirty="0" smtClean="0">
                <a:ln/>
                <a:solidFill>
                  <a:srgbClr val="002060"/>
                </a:solidFill>
                <a:effectLst/>
              </a:rPr>
              <a:t>войском</a:t>
            </a:r>
            <a:endParaRPr lang="ru-RU" sz="3200" b="1" cap="none" spc="0" dirty="0">
              <a:ln/>
              <a:solidFill>
                <a:srgbClr val="002060"/>
              </a:solidFill>
              <a:effectLst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1331640" y="1844824"/>
            <a:ext cx="1944216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275856" y="2636912"/>
            <a:ext cx="3552576" cy="10772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rgbClr val="002060"/>
                </a:solidFill>
                <a:effectLst/>
              </a:rPr>
              <a:t>Решал вопросы</a:t>
            </a:r>
          </a:p>
          <a:p>
            <a:pPr algn="ctr"/>
            <a:r>
              <a:rPr lang="ru-RU" sz="3200" b="1" dirty="0" smtClean="0">
                <a:ln/>
                <a:solidFill>
                  <a:srgbClr val="002060"/>
                </a:solidFill>
              </a:rPr>
              <a:t>Войны и мира</a:t>
            </a:r>
            <a:endParaRPr lang="ru-RU" sz="3200" b="1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76256" y="2132856"/>
            <a:ext cx="2113078" cy="10772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rgbClr val="002060"/>
                </a:solidFill>
                <a:effectLst/>
              </a:rPr>
              <a:t>Издавал </a:t>
            </a:r>
          </a:p>
          <a:p>
            <a:pPr algn="ctr"/>
            <a:r>
              <a:rPr lang="ru-RU" sz="3200" b="1" cap="none" spc="0" dirty="0" smtClean="0">
                <a:ln/>
                <a:solidFill>
                  <a:srgbClr val="002060"/>
                </a:solidFill>
                <a:effectLst/>
              </a:rPr>
              <a:t>законы</a:t>
            </a:r>
            <a:endParaRPr lang="ru-RU" sz="3200" b="1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365104"/>
            <a:ext cx="2180405" cy="10772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rgbClr val="002060"/>
                </a:solidFill>
                <a:effectLst/>
              </a:rPr>
              <a:t>Главный </a:t>
            </a:r>
          </a:p>
          <a:p>
            <a:pPr algn="ctr"/>
            <a:r>
              <a:rPr lang="ru-RU" sz="3200" b="1" dirty="0" smtClean="0">
                <a:ln/>
                <a:solidFill>
                  <a:srgbClr val="002060"/>
                </a:solidFill>
              </a:rPr>
              <a:t>судья</a:t>
            </a:r>
            <a:endParaRPr lang="ru-RU" sz="3200" b="1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29216" y="4725144"/>
            <a:ext cx="2964273" cy="10772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rgbClr val="002060"/>
                </a:solidFill>
                <a:effectLst/>
              </a:rPr>
              <a:t>Назначал </a:t>
            </a:r>
          </a:p>
          <a:p>
            <a:pPr algn="ctr"/>
            <a:r>
              <a:rPr lang="ru-RU" sz="3200" b="1" dirty="0" smtClean="0">
                <a:ln/>
                <a:solidFill>
                  <a:srgbClr val="002060"/>
                </a:solidFill>
              </a:rPr>
              <a:t>наместников</a:t>
            </a:r>
            <a:endParaRPr lang="ru-RU" sz="3200" b="1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96136" y="4509120"/>
            <a:ext cx="3193503" cy="10772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rgbClr val="002060"/>
                </a:solidFill>
                <a:effectLst/>
              </a:rPr>
              <a:t>Устанавливал</a:t>
            </a:r>
          </a:p>
          <a:p>
            <a:pPr algn="ctr"/>
            <a:r>
              <a:rPr lang="ru-RU" sz="3200" b="1" dirty="0" smtClean="0">
                <a:ln/>
                <a:solidFill>
                  <a:srgbClr val="002060"/>
                </a:solidFill>
              </a:rPr>
              <a:t>налоги</a:t>
            </a:r>
            <a:endParaRPr lang="ru-RU" sz="3200" b="1" cap="none" spc="0" dirty="0">
              <a:ln/>
              <a:solidFill>
                <a:srgbClr val="002060"/>
              </a:solidFill>
              <a:effectLst/>
            </a:endParaRPr>
          </a:p>
        </p:txBody>
      </p:sp>
      <p:cxnSp>
        <p:nvCxnSpPr>
          <p:cNvPr id="14" name="Прямая со стрелкой 13"/>
          <p:cNvCxnSpPr>
            <a:stCxn id="4" idx="2"/>
          </p:cNvCxnSpPr>
          <p:nvPr/>
        </p:nvCxnSpPr>
        <p:spPr>
          <a:xfrm rot="16200000" flipH="1">
            <a:off x="4473486" y="2322376"/>
            <a:ext cx="588840" cy="402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4" idx="3"/>
            <a:endCxn id="9" idx="0"/>
          </p:cNvCxnSpPr>
          <p:nvPr/>
        </p:nvCxnSpPr>
        <p:spPr>
          <a:xfrm>
            <a:off x="6795786" y="1586409"/>
            <a:ext cx="1137009" cy="5464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10" idx="0"/>
          </p:cNvCxnSpPr>
          <p:nvPr/>
        </p:nvCxnSpPr>
        <p:spPr>
          <a:xfrm rot="5400000">
            <a:off x="850882" y="4100370"/>
            <a:ext cx="504056" cy="254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0" idx="0"/>
          </p:cNvCxnSpPr>
          <p:nvPr/>
        </p:nvCxnSpPr>
        <p:spPr>
          <a:xfrm rot="5400000">
            <a:off x="634858" y="3812338"/>
            <a:ext cx="1008112" cy="974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3779912" y="3861048"/>
            <a:ext cx="1008112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9" idx="2"/>
          </p:cNvCxnSpPr>
          <p:nvPr/>
        </p:nvCxnSpPr>
        <p:spPr>
          <a:xfrm rot="5400000">
            <a:off x="7079039" y="3583356"/>
            <a:ext cx="1227038" cy="4804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Рамка 17"/>
          <p:cNvSpPr/>
          <p:nvPr/>
        </p:nvSpPr>
        <p:spPr>
          <a:xfrm>
            <a:off x="0" y="-77057"/>
            <a:ext cx="9144000" cy="7029400"/>
          </a:xfrm>
          <a:prstGeom prst="frame">
            <a:avLst>
              <a:gd name="adj1" fmla="val 1167"/>
            </a:avLst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scene3d>
            <a:camera prst="orthographicFront"/>
            <a:lightRig rig="sunset" dir="t"/>
          </a:scene3d>
          <a:sp3d contourW="12700" prstMaterial="metal">
            <a:bevelT w="114300" prst="artDeco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чало Рим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Начало Рима</Template>
  <TotalTime>219</TotalTime>
  <Words>1051</Words>
  <Application>Microsoft Office PowerPoint</Application>
  <PresentationFormat>Экран (4:3)</PresentationFormat>
  <Paragraphs>156</Paragraphs>
  <Slides>27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27</vt:i4>
      </vt:variant>
    </vt:vector>
  </HeadingPairs>
  <TitlesOfParts>
    <vt:vector size="39" baseType="lpstr">
      <vt:lpstr>Arial</vt:lpstr>
      <vt:lpstr>Book Antiqua</vt:lpstr>
      <vt:lpstr>Calibri</vt:lpstr>
      <vt:lpstr>Century Gothic</vt:lpstr>
      <vt:lpstr>Monotype Sorts</vt:lpstr>
      <vt:lpstr>Times New Roman</vt:lpstr>
      <vt:lpstr>Times New Roman Cyr</vt:lpstr>
      <vt:lpstr>Verdana</vt:lpstr>
      <vt:lpstr>Wingdings</vt:lpstr>
      <vt:lpstr>Начало Рима</vt:lpstr>
      <vt:lpstr>Оформление по умолчанию</vt:lpstr>
      <vt:lpstr>1_Оформление по умолчанию</vt:lpstr>
      <vt:lpstr>Презентация PowerPoint</vt:lpstr>
      <vt:lpstr>Периоды римской истории</vt:lpstr>
      <vt:lpstr>Презентация PowerPoint</vt:lpstr>
      <vt:lpstr>Презентация PowerPoint</vt:lpstr>
      <vt:lpstr>Римские императоры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гимназия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Ларчик Л.А.</dc:creator>
  <cp:lastModifiedBy>Пользователь</cp:lastModifiedBy>
  <cp:revision>23</cp:revision>
  <dcterms:created xsi:type="dcterms:W3CDTF">2011-04-20T10:31:55Z</dcterms:created>
  <dcterms:modified xsi:type="dcterms:W3CDTF">2026-04-22T14:01:30Z</dcterms:modified>
</cp:coreProperties>
</file>