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71" r:id="rId6"/>
    <p:sldId id="268" r:id="rId7"/>
    <p:sldId id="269" r:id="rId8"/>
    <p:sldId id="270" r:id="rId9"/>
    <p:sldId id="267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DA3"/>
    <a:srgbClr val="E7D8C5"/>
    <a:srgbClr val="0388CE"/>
    <a:srgbClr val="058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4" autoAdjust="0"/>
    <p:restoredTop sz="94660"/>
  </p:normalViewPr>
  <p:slideViewPr>
    <p:cSldViewPr snapToGrid="0">
      <p:cViewPr>
        <p:scale>
          <a:sx n="76" d="100"/>
          <a:sy n="76" d="100"/>
        </p:scale>
        <p:origin x="-10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34606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749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0383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3439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7265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00697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28330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0574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451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4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0097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E4AE-9DC4-4187-A735-9FBC96124FB7}" type="datetimeFigureOut">
              <a:rPr lang="ru-RU" smtClean="0"/>
              <a:pPr/>
              <a:t>25.07.2023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7038-1B70-452D-9B1E-B17BA70EAC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4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6.xml"/><Relationship Id="rId3" Type="http://schemas.microsoft.com/office/2007/relationships/hdphoto" Target="../media/hdphoto1.wdp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7.xml"/><Relationship Id="rId4" Type="http://schemas.openxmlformats.org/officeDocument/2006/relationships/image" Target="../media/image2.jpeg"/><Relationship Id="rId9" Type="http://schemas.openxmlformats.org/officeDocument/2006/relationships/slide" Target="slide10.xml"/><Relationship Id="rId1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gif"/><Relationship Id="rId7" Type="http://schemas.openxmlformats.org/officeDocument/2006/relationships/slide" Target="slid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jpeg"/><Relationship Id="rId7" Type="http://schemas.openxmlformats.org/officeDocument/2006/relationships/slide" Target="slid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slide" Target="slid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Бобруйская крепость — Энциклопедия Бобруйс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09" y="1399142"/>
            <a:ext cx="2469941" cy="4902122"/>
          </a:xfrm>
          <a:prstGeom prst="rect">
            <a:avLst/>
          </a:prstGeom>
          <a:noFill/>
          <a:effectLst>
            <a:outerShdw sx="105000" sy="105000" algn="ctr" rotWithShape="0">
              <a:srgbClr val="EACDA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8001" y="321277"/>
            <a:ext cx="5115464" cy="630194"/>
          </a:xfrm>
          <a:prstGeom prst="rect">
            <a:avLst/>
          </a:prstGeom>
          <a:solidFill>
            <a:schemeClr val="bg1"/>
          </a:solidFill>
          <a:ln>
            <a:solidFill>
              <a:srgbClr val="EACDA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50324" y="-432486"/>
            <a:ext cx="10303475" cy="2140516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dirty="0" smtClean="0">
                <a:ln w="3175">
                  <a:solidFill>
                    <a:schemeClr val="bg1"/>
                  </a:solidFill>
                </a:ln>
                <a:solidFill>
                  <a:srgbClr val="EACDA3"/>
                </a:solidFill>
                <a:latin typeface="Airport" panose="02000506020000020004" pitchFamily="2" charset="0"/>
              </a:rPr>
              <a:t>Интерактивная карта</a:t>
            </a:r>
            <a:endParaRPr lang="ru-RU" dirty="0">
              <a:ln w="3175">
                <a:solidFill>
                  <a:schemeClr val="bg1"/>
                </a:solidFill>
              </a:ln>
              <a:solidFill>
                <a:srgbClr val="EACDA3"/>
              </a:solidFill>
              <a:latin typeface="Airport" panose="02000506020000020004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r="15915" b="18401"/>
          <a:stretch/>
        </p:blipFill>
        <p:spPr>
          <a:xfrm>
            <a:off x="6286500" y="-29089"/>
            <a:ext cx="5915025" cy="68905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34225" y="466725"/>
            <a:ext cx="40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5" action="ppaction://hlinksldjump"/>
              </a:rPr>
              <a:t>1</a:t>
            </a:r>
            <a:endParaRPr lang="ru-RU" dirty="0"/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6791325" y="5931932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3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9620829" y="2203670"/>
            <a:ext cx="43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2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661234" y="2113436"/>
            <a:ext cx="43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5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9141444" y="1955850"/>
            <a:ext cx="50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4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88805" y="1173123"/>
            <a:ext cx="585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388CE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18501" y="5308814"/>
            <a:ext cx="1776411" cy="238125"/>
          </a:xfrm>
          <a:prstGeom prst="rect">
            <a:avLst/>
          </a:prstGeom>
          <a:solidFill>
            <a:srgbClr val="EACD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Garamond" panose="02020404030301010803" pitchFamily="18" charset="0"/>
                <a:hlinkClick r:id="rId10" action="ppaction://hlinksldjump"/>
              </a:rPr>
              <a:t>Коменданты</a:t>
            </a:r>
            <a:r>
              <a:rPr lang="ru-RU" sz="1400" dirty="0" smtClean="0">
                <a:latin typeface="Garamond" panose="02020404030301010803" pitchFamily="18" charset="0"/>
              </a:rPr>
              <a:t> </a:t>
            </a:r>
            <a:endParaRPr lang="ru-RU" sz="1400" dirty="0">
              <a:latin typeface="Garamond" panose="02020404030301010803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25647" y="3215200"/>
            <a:ext cx="1790699" cy="448995"/>
          </a:xfrm>
          <a:prstGeom prst="rect">
            <a:avLst/>
          </a:prstGeom>
          <a:solidFill>
            <a:srgbClr val="EACD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aramond" panose="02020404030301010803" pitchFamily="18" charset="0"/>
                <a:hlinkClick r:id="rId11" action="ppaction://hlinksldjump"/>
              </a:rPr>
              <a:t>Карл Опперман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352675" y="6139339"/>
            <a:ext cx="274164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25645" y="5633279"/>
            <a:ext cx="1762125" cy="553105"/>
          </a:xfrm>
          <a:prstGeom prst="rect">
            <a:avLst/>
          </a:prstGeom>
          <a:solidFill>
            <a:srgbClr val="EACD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aramond" panose="02020404030301010803" pitchFamily="18" charset="0"/>
                <a:hlinkClick r:id="rId12" action="ppaction://hlinksldjump"/>
              </a:rPr>
              <a:t>Тайные общества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5647" y="3727147"/>
            <a:ext cx="1790699" cy="395567"/>
          </a:xfrm>
          <a:prstGeom prst="rect">
            <a:avLst/>
          </a:prstGeom>
          <a:solidFill>
            <a:srgbClr val="EACD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aramond" panose="02020404030301010803" pitchFamily="18" charset="0"/>
                <a:hlinkClick r:id="rId13" action="ppaction://hlinksldjump"/>
              </a:rPr>
              <a:t>Теодор Нарбут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0159" y="1262098"/>
            <a:ext cx="1787614" cy="715624"/>
          </a:xfrm>
          <a:prstGeom prst="rect">
            <a:avLst/>
          </a:prstGeom>
          <a:solidFill>
            <a:srgbClr val="EACD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aramond" panose="02020404030301010803" pitchFamily="18" charset="0"/>
                <a:hlinkClick r:id="rId5" action="ppaction://hlinksldjump"/>
              </a:rPr>
              <a:t>Укрепления </a:t>
            </a:r>
            <a:r>
              <a:rPr lang="ru-RU" sz="1400" dirty="0" err="1" smtClean="0">
                <a:latin typeface="Garamond" panose="02020404030301010803" pitchFamily="18" charset="0"/>
                <a:hlinkClick r:id="rId5" action="ppaction://hlinksldjump"/>
              </a:rPr>
              <a:t>Бобруйской</a:t>
            </a:r>
            <a:r>
              <a:rPr lang="ru-RU" sz="1400" dirty="0" smtClean="0">
                <a:latin typeface="Garamond" panose="02020404030301010803" pitchFamily="18" charset="0"/>
                <a:hlinkClick r:id="rId5" action="ppaction://hlinksldjump"/>
              </a:rPr>
              <a:t> крепости</a:t>
            </a:r>
            <a:endParaRPr lang="ru-RU" sz="1400" dirty="0">
              <a:latin typeface="Garamond" panose="02020404030301010803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25648" y="2852416"/>
            <a:ext cx="1762125" cy="299832"/>
          </a:xfrm>
          <a:prstGeom prst="rect">
            <a:avLst/>
          </a:prstGeom>
          <a:solidFill>
            <a:srgbClr val="EACDA3"/>
          </a:solidFill>
          <a:ln>
            <a:solidFill>
              <a:srgbClr val="EACD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6" action="ppaction://hlinksldjump"/>
              </a:rPr>
              <a:t>Башня Оппермана</a:t>
            </a:r>
            <a:endParaRPr lang="ru-RU" sz="1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25648" y="2038207"/>
            <a:ext cx="1762125" cy="718474"/>
          </a:xfrm>
          <a:prstGeom prst="rect">
            <a:avLst/>
          </a:prstGeom>
          <a:solidFill>
            <a:srgbClr val="EACDA3"/>
          </a:solidFill>
          <a:ln>
            <a:solidFill>
              <a:srgbClr val="EACD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hlinkClick r:id="rId7" action="ppaction://hlinksldjump"/>
              </a:rPr>
              <a:t>Бывший иезуитский костёл</a:t>
            </a:r>
            <a:endParaRPr lang="ru-RU" sz="16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525645" y="4854872"/>
            <a:ext cx="1762125" cy="355600"/>
          </a:xfrm>
          <a:prstGeom prst="rect">
            <a:avLst/>
          </a:prstGeom>
          <a:solidFill>
            <a:srgbClr val="EACDA3"/>
          </a:solidFill>
          <a:ln>
            <a:solidFill>
              <a:srgbClr val="EACD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hlinkClick r:id="rId8" action="ppaction://hlinksldjump"/>
              </a:rPr>
              <a:t>Дом коменданта</a:t>
            </a:r>
            <a:endParaRPr lang="ru-RU" sz="16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18501" y="4191245"/>
            <a:ext cx="1769267" cy="565285"/>
          </a:xfrm>
          <a:prstGeom prst="rect">
            <a:avLst/>
          </a:prstGeom>
          <a:solidFill>
            <a:srgbClr val="EACD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aramond" panose="02020404030301010803" pitchFamily="18" charset="0"/>
                <a:hlinkClick r:id="rId9" action="ppaction://hlinksldjump"/>
              </a:rPr>
              <a:t>Дом купца </a:t>
            </a:r>
            <a:r>
              <a:rPr lang="ru-RU" dirty="0" err="1" smtClean="0">
                <a:latin typeface="Garamond" panose="02020404030301010803" pitchFamily="18" charset="0"/>
                <a:hlinkClick r:id="rId9" action="ppaction://hlinksldjump"/>
              </a:rPr>
              <a:t>Терлецкого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8805" y="1302963"/>
            <a:ext cx="110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aramond" panose="02020404030301010803" pitchFamily="18" charset="0"/>
                <a:hlinkClick r:id="rId5" action="ppaction://hlinksldjump"/>
              </a:rPr>
              <a:t>1</a:t>
            </a:r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8805" y="2085597"/>
            <a:ext cx="45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aramond" panose="02020404030301010803" pitchFamily="18" charset="0"/>
                <a:hlinkClick r:id="rId7" action="ppaction://hlinksldjump"/>
              </a:rPr>
              <a:t>2</a:t>
            </a:r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06535" y="2765633"/>
            <a:ext cx="435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aramond" panose="02020404030301010803" pitchFamily="18" charset="0"/>
                <a:hlinkClick r:id="rId6" action="ppaction://hlinksldjump"/>
              </a:rPr>
              <a:t>3</a:t>
            </a:r>
            <a:endParaRPr lang="ru-RU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206535" y="4192544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Garamond" panose="02020404030301010803" pitchFamily="18" charset="0"/>
                <a:hlinkClick r:id="rId9" action="ppaction://hlinksldjump"/>
              </a:rPr>
              <a:t>4</a:t>
            </a:r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8697" y="4805279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Garamond" panose="02020404030301010803" pitchFamily="18" charset="0"/>
                <a:hlinkClick r:id="rId8" action="ppaction://hlinksldjump"/>
              </a:rPr>
              <a:t>5</a:t>
            </a:r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2903" y="6238046"/>
            <a:ext cx="1762125" cy="553105"/>
          </a:xfrm>
          <a:prstGeom prst="rect">
            <a:avLst/>
          </a:prstGeom>
          <a:solidFill>
            <a:srgbClr val="EACD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aramond" panose="02020404030301010803" pitchFamily="18" charset="0"/>
                <a:hlinkClick r:id="rId14" action="ppaction://hlinksldjump"/>
              </a:rPr>
              <a:t>Форт «Вильгельм»</a:t>
            </a:r>
            <a:endParaRPr lang="ru-R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8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1400" y="622300"/>
            <a:ext cx="929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20 db" panose="02000507020000020004" pitchFamily="50" charset="0"/>
              </a:rPr>
              <a:t>Дом Л.Г. </a:t>
            </a:r>
            <a:r>
              <a:rPr lang="ru-RU" sz="5400" b="1" dirty="0" err="1" smtClean="0">
                <a:latin typeface="20 db" panose="02000507020000020004" pitchFamily="50" charset="0"/>
              </a:rPr>
              <a:t>Торлецкого</a:t>
            </a:r>
            <a:endParaRPr lang="ru-RU" sz="5400" b="1" dirty="0">
              <a:latin typeface="20 db" panose="02000507020000020004" pitchFamily="50" charset="0"/>
            </a:endParaRPr>
          </a:p>
        </p:txBody>
      </p:sp>
      <p:pic>
        <p:nvPicPr>
          <p:cNvPr id="17412" name="Picture 4" descr="http://qrcoder.ru/code/?https%3A%2F%2Fwiki.bobr.by%2F%25D0%25A2%25D0%25BE%25D1%2580%25D0%25BB%25D0%25B5%25D1%2586%25D0%25BA%25D0%25B8%25D0%25B9%2C_%25D0%259B%25D0%25BE%25D0%25B3%25D0%25B8%25D0%25BD_%25D0%2593%25D1%2580%25D0%25B8%25D0%25B3%25D0%25BE%25D1%2580%25D1%258C%25D0%25B5%25D0%25B2%25D0%25B8%25D1%2587&amp;4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6223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blob:https://web.telegram.org/3688fcfe-0264-447c-88a3-d5311b06bf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blob:https://web.telegram.org/3688fcfe-0264-447c-88a3-d5311b06bf6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8" name="Picture 10" descr="Дом Торлецкого — Энциклопедия Бобруйск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8"/>
          <a:stretch/>
        </p:blipFill>
        <p:spPr bwMode="auto">
          <a:xfrm>
            <a:off x="9274175" y="622300"/>
            <a:ext cx="2750445" cy="158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Файл:Дом Торлецкого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3"/>
          <a:stretch/>
        </p:blipFill>
        <p:spPr bwMode="auto">
          <a:xfrm>
            <a:off x="9274175" y="2633801"/>
            <a:ext cx="2750445" cy="16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Дом купца Торлецкого в крепости Бобруйск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9"/>
          <a:stretch/>
        </p:blipFill>
        <p:spPr bwMode="auto">
          <a:xfrm>
            <a:off x="9274174" y="4743087"/>
            <a:ext cx="2750445" cy="16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2000" y="375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0375" y="2501900"/>
            <a:ext cx="8378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600" b="1" dirty="0" err="1">
                <a:latin typeface="Garamond" panose="02020404030301010803" pitchFamily="18" charset="0"/>
              </a:rPr>
              <a:t>Бобруйчанам</a:t>
            </a:r>
            <a:r>
              <a:rPr lang="ru-RU" sz="2600" b="1" dirty="0">
                <a:latin typeface="Garamond" panose="02020404030301010803" pitchFamily="18" charset="0"/>
              </a:rPr>
              <a:t> разрешалось селиться в </a:t>
            </a:r>
            <a:r>
              <a:rPr lang="ru-RU" sz="2600" b="1" dirty="0" err="1">
                <a:latin typeface="Garamond" panose="02020404030301010803" pitchFamily="18" charset="0"/>
              </a:rPr>
              <a:t>Бобруйской</a:t>
            </a:r>
            <a:r>
              <a:rPr lang="ru-RU" sz="2600" b="1" dirty="0">
                <a:latin typeface="Garamond" panose="02020404030301010803" pitchFamily="18" charset="0"/>
              </a:rPr>
              <a:t> крепости при одном условии: постройка обязательно должна быть каменной. Построить такое жилье оказалось под силу только Л. Г. </a:t>
            </a:r>
            <a:r>
              <a:rPr lang="ru-RU" sz="2600" b="1" dirty="0" err="1">
                <a:latin typeface="Garamond" panose="02020404030301010803" pitchFamily="18" charset="0"/>
              </a:rPr>
              <a:t>Торлецкому</a:t>
            </a:r>
            <a:r>
              <a:rPr lang="ru-RU" sz="2600" b="1" dirty="0">
                <a:latin typeface="Garamond" panose="02020404030301010803" pitchFamily="18" charset="0"/>
              </a:rPr>
              <a:t>, так что это единственный жилой дом, существовавший на территории </a:t>
            </a:r>
            <a:r>
              <a:rPr lang="ru-RU" sz="2600" b="1" dirty="0" err="1">
                <a:latin typeface="Garamond" panose="02020404030301010803" pitchFamily="18" charset="0"/>
              </a:rPr>
              <a:t>Бобруйской</a:t>
            </a:r>
            <a:r>
              <a:rPr lang="ru-RU" sz="2600" b="1" dirty="0">
                <a:latin typeface="Garamond" panose="02020404030301010803" pitchFamily="18" charset="0"/>
              </a:rPr>
              <a:t> </a:t>
            </a:r>
            <a:r>
              <a:rPr lang="ru-RU" sz="2600" b="1" dirty="0" smtClean="0">
                <a:latin typeface="Garamond" panose="02020404030301010803" pitchFamily="18" charset="0"/>
              </a:rPr>
              <a:t>крепости.</a:t>
            </a:r>
            <a:r>
              <a:rPr lang="ru-RU" sz="2600" b="1" dirty="0">
                <a:latin typeface="Garamond" panose="02020404030301010803" pitchFamily="18" charset="0"/>
              </a:rPr>
              <a:t/>
            </a:r>
            <a:br>
              <a:rPr lang="ru-RU" sz="2600" b="1" dirty="0">
                <a:latin typeface="Garamond" panose="02020404030301010803" pitchFamily="18" charset="0"/>
              </a:rPr>
            </a:br>
            <a:endParaRPr lang="ru-RU" sz="2600" b="1" dirty="0">
              <a:latin typeface="Garamond" panose="020204040303010108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9901" y="5539330"/>
            <a:ext cx="88265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000" b="1" dirty="0" smtClean="0">
                <a:latin typeface="Garamond" panose="02020404030301010803" pitchFamily="18" charset="0"/>
              </a:rPr>
              <a:t>Дом городского </a:t>
            </a:r>
            <a:r>
              <a:rPr lang="ru-RU" sz="2000" b="1" dirty="0">
                <a:latin typeface="Garamond" panose="02020404030301010803" pitchFamily="18" charset="0"/>
              </a:rPr>
              <a:t>головы, купца 1-й гильдии Логина Григорьевича </a:t>
            </a:r>
            <a:r>
              <a:rPr lang="ru-RU" sz="2000" b="1" dirty="0" err="1">
                <a:latin typeface="Garamond" panose="02020404030301010803" pitchFamily="18" charset="0"/>
              </a:rPr>
              <a:t>Торлецкого</a:t>
            </a:r>
            <a:r>
              <a:rPr lang="ru-RU" sz="2000" b="1" dirty="0">
                <a:latin typeface="Garamond" panose="02020404030301010803" pitchFamily="18" charset="0"/>
              </a:rPr>
              <a:t> (1770-1844 гг.). Здание было построено в 1817-1818 </a:t>
            </a:r>
            <a:r>
              <a:rPr lang="ru-RU" sz="2000" b="1" dirty="0" smtClean="0">
                <a:latin typeface="Garamond" panose="02020404030301010803" pitchFamily="18" charset="0"/>
              </a:rPr>
              <a:t>годах</a:t>
            </a:r>
            <a:endParaRPr lang="ru-RU" sz="2000" b="1" dirty="0">
              <a:latin typeface="Garamond" panose="02020404030301010803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Roboto"/>
              </a:rPr>
            </a:br>
            <a:endParaRPr lang="ru-RU" dirty="0"/>
          </a:p>
        </p:txBody>
      </p:sp>
      <p:pic>
        <p:nvPicPr>
          <p:cNvPr id="19" name="Picture 2" descr="Расположение на карте – Бесплатные иконки: Карты и флаги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30" y="698434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2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Расположение на карте – Бесплатные иконки: Карты и флаги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3" y="5978238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41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552" y="196909"/>
            <a:ext cx="12393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20 db" panose="02000507020000020004" pitchFamily="50" charset="0"/>
              </a:rPr>
              <a:t>Форт «Фридрих -Вильгельм»</a:t>
            </a:r>
            <a:endParaRPr lang="ru-RU" sz="5400" dirty="0">
              <a:latin typeface="20 db" panose="0200050702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54" y="196909"/>
            <a:ext cx="1870494" cy="1870494"/>
          </a:xfrm>
          <a:prstGeom prst="rect">
            <a:avLst/>
          </a:prstGeom>
        </p:spPr>
      </p:pic>
      <p:pic>
        <p:nvPicPr>
          <p:cNvPr id="1030" name="Picture 6" descr="Форт Фридрих Вильгельм — Энциклопедия Бобруйс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2" y="2067403"/>
            <a:ext cx="2857500" cy="15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Форт Фридрих Вильгельм — Энциклопедия Бобруйс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2" y="3739261"/>
            <a:ext cx="2857500" cy="14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Люнет форта &amp;quot;Фридрих-Вильгельм&amp;quot; - Бобруйск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3" b="19674"/>
          <a:stretch/>
        </p:blipFill>
        <p:spPr bwMode="auto">
          <a:xfrm>
            <a:off x="310551" y="5341577"/>
            <a:ext cx="2857501" cy="144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4957" y="2223425"/>
            <a:ext cx="892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aramond" panose="02020404030301010803" pitchFamily="18" charset="0"/>
              </a:rPr>
              <a:t>В 1817 году император Александр І посетил крепость и приказал построить нагорное укрепление, чтобы в случае возможных боевых действий, помешать неприятелю воспользоваться господствующей высотой для размещения своей артиллерии.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8603" y="5865658"/>
            <a:ext cx="654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«Фридрих Вильгельм» </a:t>
            </a:r>
            <a:r>
              <a:rPr lang="ru-RU" b="1" dirty="0">
                <a:latin typeface="Garamond" panose="02020404030301010803" pitchFamily="18" charset="0"/>
              </a:rPr>
              <a:t>был мощным огневым узлом, который состоял из высоких крепостных валов и глубоких рвов, земляных и кирпичных огневых сооружений.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4237" y="3324958"/>
            <a:ext cx="8316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aramond" panose="02020404030301010803" pitchFamily="18" charset="0"/>
              </a:rPr>
              <a:t>Всю свою историю ему пришлось быть тюрьмой и концлагерем. Уже в 1826 году в казематах </a:t>
            </a:r>
            <a:r>
              <a:rPr lang="ru-RU" sz="2400" b="1" dirty="0" smtClean="0">
                <a:latin typeface="Garamond" panose="02020404030301010803" pitchFamily="18" charset="0"/>
              </a:rPr>
              <a:t>«Фридриха Вильгельм» содержались </a:t>
            </a:r>
            <a:r>
              <a:rPr lang="ru-RU" sz="2400" b="1" dirty="0">
                <a:latin typeface="Garamond" panose="02020404030301010803" pitchFamily="18" charset="0"/>
              </a:rPr>
              <a:t>политические арестанты. </a:t>
            </a:r>
            <a:r>
              <a:rPr lang="ru-RU" sz="2400" b="1" dirty="0" smtClean="0">
                <a:latin typeface="Garamond" panose="02020404030301010803" pitchFamily="18" charset="0"/>
              </a:rPr>
              <a:t>В капонире </a:t>
            </a:r>
            <a:r>
              <a:rPr lang="ru-RU" sz="2400" b="1" dirty="0">
                <a:latin typeface="Garamond" panose="02020404030301010803" pitchFamily="18" charset="0"/>
              </a:rPr>
              <a:t>форта </a:t>
            </a:r>
            <a:r>
              <a:rPr lang="ru-RU" sz="2400" b="1" dirty="0" smtClean="0">
                <a:latin typeface="Garamond" panose="02020404030301010803" pitchFamily="18" charset="0"/>
              </a:rPr>
              <a:t>находились </a:t>
            </a:r>
            <a:r>
              <a:rPr lang="ru-RU" sz="2400" b="1" dirty="0">
                <a:latin typeface="Garamond" panose="02020404030301010803" pitchFamily="18" charset="0"/>
              </a:rPr>
              <a:t>особо опасные государственные преступники. Других заключенных содержали в прибрежном люнете.</a:t>
            </a:r>
          </a:p>
        </p:txBody>
      </p:sp>
      <p:pic>
        <p:nvPicPr>
          <p:cNvPr id="16" name="Picture 2" descr="Расположение на карте – Бесплатные иконки: Карты и флаги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6065282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701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165600" y="1886230"/>
            <a:ext cx="6870700" cy="441297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8000" b="1" dirty="0" err="1" smtClean="0">
                <a:solidFill>
                  <a:srgbClr val="262E3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Бобруйская</a:t>
            </a:r>
            <a:r>
              <a:rPr lang="ru-RU" sz="8000" b="1" dirty="0" smtClean="0">
                <a:solidFill>
                  <a:srgbClr val="262E3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крепость в плане имела вид замкнутого многоугольника с выступающими пятиугольными укреплениями – бастионами. Между собой бастионы соединялись прямыми участками валов – куртинами.. Напротив них, на впереди лежащей местности, создаются  так называемые полигоны.</a:t>
            </a:r>
            <a:endParaRPr lang="ru-RU" sz="8000" b="1" dirty="0" smtClean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8000" b="1" dirty="0" smtClean="0">
                <a:solidFill>
                  <a:srgbClr val="262E35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каждом полигоне, на дне рва, находились двухэтажные башни – редюиты. Их стены прорезаны бойницами своеобразные форты, в которые входят земляные укрепления и каменные сооружения. Из укреплений 3-го полигона сохранились все четыре башни-редюита: левый, центральный, правый и редюит исходящего плацдарма. Нижние этажи всех этих сооружений оказались под землей и только в 2008 году их освободили из-под толщи земли.</a:t>
            </a:r>
            <a:endParaRPr lang="ru-RU" sz="8000" b="1" dirty="0" smtClean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Расположение на карте – Бесплатные иконки: Карты и флаги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986462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9900" y="365125"/>
            <a:ext cx="981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20 db" panose="02000507020000020004" pitchFamily="50" charset="0"/>
              </a:rPr>
              <a:t>Укрепления </a:t>
            </a:r>
            <a:r>
              <a:rPr lang="ru-RU" sz="4000" dirty="0" err="1" smtClean="0">
                <a:latin typeface="20 db" panose="02000507020000020004" pitchFamily="50" charset="0"/>
              </a:rPr>
              <a:t>Бобруйской</a:t>
            </a:r>
            <a:r>
              <a:rPr lang="ru-RU" sz="4000" dirty="0" smtClean="0">
                <a:latin typeface="20 db" panose="02000507020000020004" pitchFamily="50" charset="0"/>
              </a:rPr>
              <a:t> крепости</a:t>
            </a:r>
            <a:endParaRPr lang="ru-RU" sz="4000" dirty="0">
              <a:latin typeface="20 db" panose="02000507020000020004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" y="423326"/>
            <a:ext cx="1265238" cy="1265238"/>
          </a:xfrm>
          <a:prstGeom prst="rect">
            <a:avLst/>
          </a:prstGeom>
        </p:spPr>
      </p:pic>
      <p:pic>
        <p:nvPicPr>
          <p:cNvPr id="12" name="Рисунок 11" descr="http://bobruisk.by/i/reduit_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053689"/>
            <a:ext cx="2971800" cy="197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bobruisk.by/i/reduit_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559301"/>
            <a:ext cx="2971800" cy="189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293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" name="Picture 2" descr="Расположение на карте – Бесплатные иконки: Карты и флаги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986462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6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</a:p>
        </p:txBody>
      </p:sp>
      <p:pic>
        <p:nvPicPr>
          <p:cNvPr id="3" name="Picture 2" descr="Расположение на карте – Бесплатные иконки: Карты и флаги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5910262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264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04800"/>
            <a:ext cx="12268199" cy="7353300"/>
          </a:xfrm>
          <a:prstGeom prst="rect">
            <a:avLst/>
          </a:prstGeom>
        </p:spPr>
      </p:pic>
      <p:pic>
        <p:nvPicPr>
          <p:cNvPr id="5" name="Picture 2" descr="Расположение на карте – Бесплатные иконки: Карты и флаги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072187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4101" y="3390900"/>
            <a:ext cx="49220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Опперман был автором проекта по укреплению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западных границ Российской империи, разработанного в 1795 году. 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Одним из пунктов этого проекта и была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Бобруйская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крепость.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809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Расположение на карте – Бесплатные иконки: Карты и флаги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986462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94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234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Расположение на карте – Бесплатные иконки: Карты и флаги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50" y="5948362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32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37201" y="365125"/>
            <a:ext cx="652621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Garamond" panose="02020404030301010803" pitchFamily="18" charset="0"/>
              </a:rPr>
              <a:t>  В 1820-1823 гг. в Бобруйске служили члены тайных обществ, организаторы и руководители декабристского движения.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Garamond" panose="02020404030301010803" pitchFamily="18" charset="0"/>
              </a:rPr>
              <a:t> На сентябрь 1823 г. император Александр I наметил смотр воинских частей </a:t>
            </a:r>
            <a:r>
              <a:rPr lang="ru-RU" sz="2000" b="1" dirty="0" err="1" smtClean="0">
                <a:latin typeface="Garamond" panose="02020404030301010803" pitchFamily="18" charset="0"/>
              </a:rPr>
              <a:t>Бобруйской</a:t>
            </a:r>
            <a:r>
              <a:rPr lang="ru-RU" sz="2000" b="1" dirty="0" smtClean="0">
                <a:latin typeface="Garamond" panose="02020404030301010803" pitchFamily="18" charset="0"/>
              </a:rPr>
              <a:t> крепости. Этот момент и предполагали использовать декабристы для захвата власти: арестовать императора, заточить его в подземелье и двигаться на Петербург, чтобы принять конституцию.       </a:t>
            </a:r>
          </a:p>
          <a:p>
            <a:r>
              <a:rPr lang="ru-RU" sz="2000" b="1" dirty="0" smtClean="0">
                <a:latin typeface="Garamond" panose="02020404030301010803" pitchFamily="18" charset="0"/>
              </a:rPr>
              <a:t>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Garamond" panose="02020404030301010803" pitchFamily="18" charset="0"/>
              </a:rPr>
              <a:t> Планировалось, что выступление в Бобруйске станет сигналом к восстанию в Москве, Петербурге и других городах. Но план остался на бумаге.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Garamond" panose="02020404030301010803" pitchFamily="18" charset="0"/>
              </a:rPr>
              <a:t> После подавления восстания на Сенатской площади </a:t>
            </a:r>
            <a:r>
              <a:rPr lang="ru-RU" sz="2000" b="1" dirty="0" err="1" smtClean="0">
                <a:latin typeface="Garamond" panose="02020404030301010803" pitchFamily="18" charset="0"/>
              </a:rPr>
              <a:t>Бобруйскую</a:t>
            </a:r>
            <a:r>
              <a:rPr lang="ru-RU" sz="2000" b="1" dirty="0" smtClean="0">
                <a:latin typeface="Garamond" panose="02020404030301010803" pitchFamily="18" charset="0"/>
              </a:rPr>
              <a:t> крепость превратили в политическую каторжную тюрьму, первыми узниками которой стали декабристы.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0200" y="495300"/>
            <a:ext cx="619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20 db" panose="02000507020000020004" pitchFamily="50" charset="0"/>
              </a:rPr>
              <a:t>Тайные общества и декабристы</a:t>
            </a:r>
            <a:endParaRPr lang="ru-RU" sz="4000" dirty="0">
              <a:latin typeface="20 db" panose="02000507020000020004" pitchFamily="50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t="4374" r="3157" b="7383"/>
          <a:stretch/>
        </p:blipFill>
        <p:spPr>
          <a:xfrm>
            <a:off x="330200" y="2696567"/>
            <a:ext cx="2489200" cy="165953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91" t="-78183" r="-7599" b="-65850"/>
          <a:stretch/>
        </p:blipFill>
        <p:spPr>
          <a:xfrm>
            <a:off x="0" y="3429000"/>
            <a:ext cx="3022600" cy="4090333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4105" name="Picture 9" descr="http://qrcoder.ru/code/?https%3A%2F%2Fwiki.bobr.by%2F%25D0%2594%25D0%25B5%25D0%25BA%25D0%25B0%25D0%25B1%25D1%2580%25D0%25B8%25D1%2581%25D1%2582%25D1%258B_%25D0%25B8_%25D0%2591%25D0%25BE%25D0%25B1%25D1%2580%25D1%2583%25D0%25B9%25D1%2581%25D0%25BA%25D0%25B0%25D1%258F_%25D0%25BA%25D1%2580%25D0%25B5%25D0%25BF%25D0%25BE%25D1%2581%25D1%2582%25D1%258C&amp;4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696566"/>
            <a:ext cx="1670050" cy="16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qrcoder.ru/code/?https%3A%2F%2Fwiki.bobr.by%2F%25D0%2591%25D0%25BE%25D0%25B1%25D1%2580%25D1%2583%25D0%25B9%25D1%2581%25D0%25BA%25D0%25B8%25D0%25B9_%25D0%25BF%25D0%25BB%25D0%25B0%25D0%25BD_%25D0%25B2%25D0%25BE%25D1%2581%25D1%2581%25D1%2582%25D0%25B0%25D0%25BD%25D0%25B8%25D1%258F&amp;4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4737100"/>
            <a:ext cx="1670050" cy="163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Расположение на карте – Бесплатные иконки: Карты и флаги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945187"/>
            <a:ext cx="709613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392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2939</TotalTime>
  <Words>385</Words>
  <Application>Microsoft Office PowerPoint</Application>
  <PresentationFormat>Произвольный</PresentationFormat>
  <Paragraphs>51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Интерактивная карта</vt:lpstr>
      <vt:lpstr>      </vt:lpstr>
      <vt:lpstr>  </vt:lpstr>
      <vt:lpstr>      </vt:lpstr>
      <vt:lpstr>Презентация PowerPoint</vt:lpstr>
      <vt:lpstr>    </vt:lpstr>
      <vt:lpstr>   </vt:lpstr>
      <vt:lpstr>Презентация PowerPoint</vt:lpstr>
      <vt:lpstr>            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карта</dc:title>
  <dc:creator>Богдан Коноплёв</dc:creator>
  <cp:lastModifiedBy>Ала</cp:lastModifiedBy>
  <cp:revision>27</cp:revision>
  <dcterms:created xsi:type="dcterms:W3CDTF">2021-11-27T18:06:11Z</dcterms:created>
  <dcterms:modified xsi:type="dcterms:W3CDTF">2023-07-25T11:01:42Z</dcterms:modified>
</cp:coreProperties>
</file>