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3" r:id="rId2"/>
    <p:sldMasterId id="2147483815" r:id="rId3"/>
  </p:sldMasterIdLst>
  <p:sldIdLst>
    <p:sldId id="283" r:id="rId4"/>
    <p:sldId id="281" r:id="rId5"/>
    <p:sldId id="284" r:id="rId6"/>
    <p:sldId id="291" r:id="rId7"/>
    <p:sldId id="286" r:id="rId8"/>
    <p:sldId id="285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CC"/>
    <a:srgbClr val="FFCC0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85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0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74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1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92FE3AD-FB34-461E-AB1F-81D67F86A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0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F8F7B003-8CE3-4C68-A045-358D989C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3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84B8B0B-3383-475E-AED7-86D5B975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4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63405CEC-93F5-4106-A0AF-24AA93D6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48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B04D67D-C88F-41EF-82EF-78DE1AFD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9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CE0E052-BCE6-429E-904B-6D62B45F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F043A0F-A75E-4F5A-A663-19DDA4E1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056077" cy="6858000"/>
          </a:xfrm>
          <a:prstGeom prst="frame">
            <a:avLst>
              <a:gd name="adj1" fmla="val 3269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1964A9F-2D5B-4D93-9E96-1091BB0B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4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BE4A6F19-EF71-495F-A2C6-BE7BFE19A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17BEF451-B3A2-49B1-A254-5CA6CBB0D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3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C1DC94-B03A-43A7-8C9E-5FBF14FA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17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7F2FEB7E-3664-404B-A07D-17A5CA11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EBEF36CA-7276-44BB-8FFC-A305189A8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3713523B-A177-422B-90E8-4CCCD89C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6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0C0D8D29-BD9F-489B-AA8A-CC47BEAA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78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825342D-CA81-4B92-A535-5B3264218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8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440140F-1D03-4963-A4AD-09F5D175B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0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D1373654-B4B8-4161-8B22-71458B89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8868B223-C2A9-4639-9F40-8EDF30A5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3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9FEF7CA9-5889-4A5D-8313-DFE5728C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99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A4111778-7E52-48EE-BB7D-75974FE5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9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 Cyr" charset="-52"/>
              </a:defRPr>
            </a:lvl1pPr>
          </a:lstStyle>
          <a:p>
            <a:pPr>
              <a:defRPr/>
            </a:pPr>
            <a:fld id="{2C3928CD-9395-4479-B34A-DFDE47A7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003323" cy="6858000"/>
          </a:xfrm>
          <a:prstGeom prst="frame">
            <a:avLst>
              <a:gd name="adj1" fmla="val 1987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4CC3-C994-423D-B685-4656C565A296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75B7-592F-4732-A202-A4E7A6C5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796454"/>
          </a:xfrm>
          <a:prstGeom prst="frame">
            <a:avLst>
              <a:gd name="adj1" fmla="val 2022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A55737-5965-4F7C-A9FC-81F20DB4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2EDCF2B-7551-47A3-AFA6-46387A8E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44824"/>
            <a:ext cx="691276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1.Кто </a:t>
            </a:r>
            <a:r>
              <a:rPr lang="ru-RU" sz="2400" b="1" dirty="0"/>
              <a:t>сегодня точно знает тему д/з на 10?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2. Кто любит историю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3. Кому на уроке скучно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4.У кого хорошее настроение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5.Кто любит работать в одиночестве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6. Кто любит работать в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92696"/>
            <a:ext cx="3459601" cy="735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</a:rPr>
              <a:t>«Встали – сели»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" y="188640"/>
            <a:ext cx="1663436" cy="1663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1585097" cy="1585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8283" y="2420888"/>
            <a:ext cx="575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21. Отвечать на вопросы</a:t>
            </a:r>
          </a:p>
          <a:p>
            <a:r>
              <a:rPr lang="ru-RU" sz="2400" b="1" dirty="0" smtClean="0"/>
              <a:t>По желанию- нарисовать комикс на тему «Братья </a:t>
            </a:r>
            <a:r>
              <a:rPr lang="ru-RU" sz="2400" b="1" dirty="0" err="1" smtClean="0"/>
              <a:t>Гракхи</a:t>
            </a:r>
            <a:r>
              <a:rPr lang="ru-RU" sz="2400" b="1" dirty="0" smtClean="0"/>
              <a:t> и их земельная реформа. 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59" y="2420888"/>
            <a:ext cx="445047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1430"/>
                <a:solidFill>
                  <a:srgbClr val="002060"/>
                </a:solidFill>
              </a:rPr>
              <a:t>Повторим домашнее </a:t>
            </a:r>
            <a:r>
              <a:rPr lang="ru-RU" sz="3600" b="1" dirty="0" smtClean="0">
                <a:ln w="11430"/>
                <a:solidFill>
                  <a:srgbClr val="002060"/>
                </a:solidFill>
              </a:rPr>
              <a:t>задание</a:t>
            </a:r>
          </a:p>
          <a:p>
            <a:pPr lvl="0" algn="ctr"/>
            <a:endParaRPr lang="ru-RU" sz="3600" b="1" dirty="0" smtClean="0">
              <a:ln w="11430"/>
              <a:solidFill>
                <a:srgbClr val="002060"/>
              </a:solidFill>
            </a:endParaRPr>
          </a:p>
          <a:p>
            <a:pPr lvl="0" algn="ctr"/>
            <a:r>
              <a:rPr lang="ru-RU" sz="3600" b="1" dirty="0" smtClean="0">
                <a:ln w="11430"/>
                <a:solidFill>
                  <a:srgbClr val="002060"/>
                </a:solidFill>
              </a:rPr>
              <a:t>Завоевание Римом </a:t>
            </a:r>
            <a:r>
              <a:rPr lang="ru-RU" sz="3600" b="1" dirty="0" err="1" smtClean="0">
                <a:ln w="11430"/>
                <a:solidFill>
                  <a:srgbClr val="002060"/>
                </a:solidFill>
              </a:rPr>
              <a:t>Средимземноморья</a:t>
            </a:r>
            <a:endParaRPr lang="ru-RU" sz="3600" b="1" dirty="0">
              <a:ln w="11430"/>
              <a:solidFill>
                <a:srgbClr val="002060"/>
              </a:solidFill>
            </a:endParaRPr>
          </a:p>
          <a:p>
            <a:pPr lvl="0" algn="ctr"/>
            <a:endParaRPr lang="ru-RU" sz="3600" b="1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28670"/>
              </p:ext>
            </p:extLst>
          </p:nvPr>
        </p:nvGraphicFramePr>
        <p:xfrm>
          <a:off x="251521" y="2492896"/>
          <a:ext cx="8712968" cy="23421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60910">
                  <a:extLst>
                    <a:ext uri="{9D8B030D-6E8A-4147-A177-3AD203B41FA5}">
                      <a16:colId xmlns:a16="http://schemas.microsoft.com/office/drawing/2014/main" val="397430272"/>
                    </a:ext>
                  </a:extLst>
                </a:gridCol>
                <a:gridCol w="2147735">
                  <a:extLst>
                    <a:ext uri="{9D8B030D-6E8A-4147-A177-3AD203B41FA5}">
                      <a16:colId xmlns:a16="http://schemas.microsoft.com/office/drawing/2014/main" val="4193325704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63691941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Войны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Господство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Сицилия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600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Сципион</a:t>
                      </a:r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Ганнибал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Карфаген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9869"/>
                  </a:ext>
                </a:extLst>
              </a:tr>
              <a:tr h="7390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Средиземноморье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Канны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Хозяин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410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1822" y="476672"/>
            <a:ext cx="68585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Составить </a:t>
            </a:r>
            <a:r>
              <a:rPr lang="ru-RU" sz="2400" b="1" dirty="0"/>
              <a:t>по одному предложению, использовав слова из любого ряда по горизонтали, вертикали, диагонали.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0753" y="5589240"/>
            <a:ext cx="60575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Сколько было </a:t>
            </a:r>
            <a:r>
              <a:rPr lang="ru-RU" sz="2400" b="1" dirty="0" smtClean="0"/>
              <a:t>Пунических войн </a:t>
            </a:r>
            <a:r>
              <a:rPr lang="ru-RU" sz="2400" b="1" dirty="0" err="1" smtClean="0"/>
              <a:t>войн</a:t>
            </a:r>
            <a:r>
              <a:rPr lang="ru-RU" sz="2400" b="1" dirty="0"/>
              <a:t>? </a:t>
            </a:r>
          </a:p>
          <a:p>
            <a:r>
              <a:rPr lang="ru-RU" sz="2400" b="1" dirty="0"/>
              <a:t>Назвать даты.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6" y="370345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4" y="256138"/>
            <a:ext cx="2628343" cy="2524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0" y="404664"/>
            <a:ext cx="3738877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2808312" cy="33531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675" y="3750521"/>
            <a:ext cx="4007346" cy="26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33"/>
                </a:solidFill>
              </a:rPr>
              <a:t>Тема урока «Земельная и военная реформы в Риме»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844824"/>
            <a:ext cx="5904656" cy="455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1"/>
          <a:stretch/>
        </p:blipFill>
        <p:spPr>
          <a:xfrm>
            <a:off x="251520" y="1340768"/>
            <a:ext cx="1066483" cy="12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2736"/>
            <a:ext cx="684076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Задание.  «Влияние </a:t>
            </a:r>
            <a:r>
              <a:rPr lang="ru-RU" sz="2400" b="1" dirty="0"/>
              <a:t>завоевательных войн на римское </a:t>
            </a:r>
            <a:r>
              <a:rPr lang="ru-RU" sz="2400" b="1" dirty="0" smtClean="0"/>
              <a:t>общество»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Все  индивидуально </a:t>
            </a:r>
            <a:r>
              <a:rPr lang="ru-RU" sz="2400" b="1" dirty="0"/>
              <a:t>выполняют </a:t>
            </a:r>
            <a:r>
              <a:rPr lang="ru-RU" sz="2400" b="1" dirty="0" smtClean="0"/>
              <a:t>письменно задание, </a:t>
            </a:r>
            <a:r>
              <a:rPr lang="ru-RU" sz="2400" b="1" dirty="0"/>
              <a:t>а по окончании передают </a:t>
            </a:r>
            <a:r>
              <a:rPr lang="ru-RU" sz="2400" b="1" dirty="0" smtClean="0"/>
              <a:t> соседу по парте  </a:t>
            </a:r>
            <a:r>
              <a:rPr lang="ru-RU" sz="2400" b="1" dirty="0"/>
              <a:t>на проверку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660033"/>
                </a:solidFill>
              </a:rPr>
              <a:t>Задание </a:t>
            </a:r>
            <a:r>
              <a:rPr lang="ru-RU" sz="2400" b="1" dirty="0" smtClean="0"/>
              <a:t>Чтение </a:t>
            </a:r>
            <a:r>
              <a:rPr lang="ru-RU" sz="2400" b="1" dirty="0"/>
              <a:t>с.88( п.1)</a:t>
            </a:r>
          </a:p>
          <a:p>
            <a:r>
              <a:rPr lang="ru-RU" sz="2400" b="1" dirty="0"/>
              <a:t>2.  Записать в тетрадь три главных вывода по тексту. </a:t>
            </a:r>
          </a:p>
          <a:p>
            <a:r>
              <a:rPr lang="ru-RU" sz="2400" b="1" dirty="0"/>
              <a:t>3. Передать тетрадь на проверку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/>
              <a:t>4. Обсудить. Выбрать три общие вывода.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4402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0440" y="1196752"/>
            <a:ext cx="7128792" cy="5386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Задание 2. Земельные реформы братьев </a:t>
            </a:r>
            <a:r>
              <a:rPr lang="ru-RU" sz="2800" b="1" dirty="0" err="1">
                <a:solidFill>
                  <a:srgbClr val="660033"/>
                </a:solidFill>
              </a:rPr>
              <a:t>Гракхов</a:t>
            </a:r>
            <a:endParaRPr lang="ru-RU" sz="2800" b="1" dirty="0">
              <a:solidFill>
                <a:srgbClr val="660033"/>
              </a:solidFill>
            </a:endParaRPr>
          </a:p>
          <a:p>
            <a:r>
              <a:rPr lang="ru-RU" sz="2400" dirty="0"/>
              <a:t>  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1.Чтение п. 2.</a:t>
            </a:r>
          </a:p>
          <a:p>
            <a:r>
              <a:rPr lang="ru-RU" sz="2400" b="1" dirty="0">
                <a:solidFill>
                  <a:srgbClr val="660033"/>
                </a:solidFill>
              </a:rPr>
              <a:t> 2.  Обсуждение вопросов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1. Кто такие  Тиберий и Гай  </a:t>
            </a:r>
            <a:r>
              <a:rPr lang="ru-RU" sz="2400" b="1" dirty="0" err="1">
                <a:solidFill>
                  <a:srgbClr val="002060"/>
                </a:solidFill>
              </a:rPr>
              <a:t>Гракх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 Почему Тиберий </a:t>
            </a:r>
            <a:r>
              <a:rPr lang="ru-RU" sz="2400" b="1" dirty="0" err="1">
                <a:solidFill>
                  <a:srgbClr val="002060"/>
                </a:solidFill>
              </a:rPr>
              <a:t>Гракх</a:t>
            </a:r>
            <a:r>
              <a:rPr lang="ru-RU" sz="2400" b="1" dirty="0">
                <a:solidFill>
                  <a:srgbClr val="002060"/>
                </a:solidFill>
              </a:rPr>
              <a:t>  решил, что в Риме нужны реформы?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Какие реформы были предложены братьями </a:t>
            </a:r>
            <a:r>
              <a:rPr lang="ru-RU" sz="2400" b="1" dirty="0" err="1">
                <a:solidFill>
                  <a:srgbClr val="002060"/>
                </a:solidFill>
              </a:rPr>
              <a:t>Гракхами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 Кто поддержал, а кто нет Тиберия </a:t>
            </a:r>
            <a:r>
              <a:rPr lang="ru-RU" sz="2400" b="1" dirty="0" err="1">
                <a:solidFill>
                  <a:srgbClr val="002060"/>
                </a:solidFill>
              </a:rPr>
              <a:t>Гракха</a:t>
            </a:r>
            <a:r>
              <a:rPr lang="ru-RU" sz="2400" b="1" dirty="0">
                <a:solidFill>
                  <a:srgbClr val="002060"/>
                </a:solidFill>
              </a:rPr>
              <a:t>? Почему?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5. Удались ли реформы?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6. Записать даты в тетрадь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286272" cy="1286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0" y="200050"/>
            <a:ext cx="1328936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01269"/>
            <a:ext cx="720080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0033"/>
                </a:solidFill>
              </a:rPr>
              <a:t>Задание 3. Военная реформа Гая Мария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1.Чтение п. 3.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2.В парах </a:t>
            </a:r>
            <a:r>
              <a:rPr lang="ru-RU" sz="2400" b="1" dirty="0" smtClean="0">
                <a:solidFill>
                  <a:srgbClr val="002060"/>
                </a:solidFill>
              </a:rPr>
              <a:t>обсуждаем и записываем       </a:t>
            </a:r>
            <a:r>
              <a:rPr lang="ru-RU" sz="2400" b="1" dirty="0">
                <a:solidFill>
                  <a:srgbClr val="002060"/>
                </a:solidFill>
              </a:rPr>
              <a:t>ответы на вопросы: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1. Кто и когда принял земельную реформу?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2. Почему военная реформа была необходима?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Какие изменения в формировании римской армии произошли в результате реформы?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4. в чем сильные и слабые стороны римской армии?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4402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727280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Выбрать то, которое ближе и объяснить</a:t>
            </a:r>
          </a:p>
          <a:p>
            <a:r>
              <a:rPr lang="ru-RU" sz="2400" b="1" dirty="0"/>
              <a:t>1.	Я понял , почему разорялись римские крестьяне и теряла боеспособность римская армия.</a:t>
            </a:r>
          </a:p>
          <a:p>
            <a:r>
              <a:rPr lang="ru-RU" sz="2400" b="1" dirty="0"/>
              <a:t>2.	Я знаю, что Гай и Тиберий </a:t>
            </a:r>
            <a:r>
              <a:rPr lang="ru-RU" sz="2400" b="1" dirty="0" err="1"/>
              <a:t>Гракх</a:t>
            </a:r>
            <a:r>
              <a:rPr lang="ru-RU" sz="2400" b="1" dirty="0"/>
              <a:t>  проводили земельную реформу для усиления боеспособности римской армии</a:t>
            </a:r>
          </a:p>
          <a:p>
            <a:r>
              <a:rPr lang="ru-RU" sz="2400" b="1" dirty="0"/>
              <a:t>3.	Я могу объяснить , реформы   Гая Мария  </a:t>
            </a:r>
          </a:p>
          <a:p>
            <a:r>
              <a:rPr lang="ru-RU" sz="2400" b="1" dirty="0"/>
              <a:t>4.	Я понял, почему Гая Мария семь раз выбирали консулом.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47667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Четыре угла </a:t>
            </a:r>
            <a:endParaRPr lang="ru-RU" sz="3200" b="1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7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Р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Начало Рима</Template>
  <TotalTime>377</TotalTime>
  <Words>319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Century Gothic</vt:lpstr>
      <vt:lpstr>Times New Roman Cyr</vt:lpstr>
      <vt:lpstr>Начало Рима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43</cp:revision>
  <dcterms:created xsi:type="dcterms:W3CDTF">2006-09-25T21:21:26Z</dcterms:created>
  <dcterms:modified xsi:type="dcterms:W3CDTF">2026-04-07T09:32:36Z</dcterms:modified>
</cp:coreProperties>
</file>