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 bwMode="auto"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 bwMode="auto"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 bwMode="auto"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B976283-138F-49D2-9E62-B3EDBC2A63CC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#Slide 10"/><Relationship Id="rId7" Type="http://schemas.openxmlformats.org/officeDocument/2006/relationships/hyperlink" Target="#Slide 38"/><Relationship Id="rId12" Type="http://schemas.openxmlformats.org/officeDocument/2006/relationships/image" Target="../media/image6.png"/><Relationship Id="rId2" Type="http://schemas.openxmlformats.org/officeDocument/2006/relationships/hyperlink" Target="#-1,-1,NEXT"/><Relationship Id="rId1" Type="http://schemas.openxmlformats.org/officeDocument/2006/relationships/slideLayout" Target="../slideLayouts/slideLayout1.xml"/><Relationship Id="rId6" Type="http://schemas.openxmlformats.org/officeDocument/2006/relationships/hyperlink" Target="#Slide 31"/><Relationship Id="rId11" Type="http://schemas.openxmlformats.org/officeDocument/2006/relationships/image" Target="../media/image5.png"/><Relationship Id="rId5" Type="http://schemas.openxmlformats.org/officeDocument/2006/relationships/hyperlink" Target="#Slide 24"/><Relationship Id="rId10" Type="http://schemas.openxmlformats.org/officeDocument/2006/relationships/image" Target="../media/image4.png"/><Relationship Id="rId4" Type="http://schemas.openxmlformats.org/officeDocument/2006/relationships/hyperlink" Target="#Slide 17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 bwMode="auto">
          <a:xfrm>
            <a:off x="1189440" y="2924280"/>
            <a:ext cx="7064640" cy="6426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Занимательный русский язык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CustomShape 3"/>
          <p:cNvSpPr/>
          <p:nvPr/>
        </p:nvSpPr>
        <p:spPr bwMode="auto">
          <a:xfrm>
            <a:off x="593640" y="36360"/>
            <a:ext cx="8169480" cy="366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4"/>
          <p:cNvSpPr/>
          <p:nvPr/>
        </p:nvSpPr>
        <p:spPr bwMode="auto">
          <a:xfrm>
            <a:off x="4497365" y="5943600"/>
            <a:ext cx="245750" cy="6485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 bwMode="auto">
          <a:xfrm>
            <a:off x="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Фразеологизмы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 bwMode="auto">
          <a:xfrm>
            <a:off x="1403280" y="1916280"/>
            <a:ext cx="936720" cy="100800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2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4" y="2632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 bwMode="auto">
          <a:xfrm>
            <a:off x="2411280" y="2492280"/>
            <a:ext cx="936720" cy="100800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2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4" y="2632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CustomShape 4"/>
          <p:cNvSpPr/>
          <p:nvPr/>
        </p:nvSpPr>
        <p:spPr bwMode="auto">
          <a:xfrm>
            <a:off x="3492360" y="2997360"/>
            <a:ext cx="936720" cy="100800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2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4" y="2632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CustomShape 5"/>
          <p:cNvSpPr/>
          <p:nvPr/>
        </p:nvSpPr>
        <p:spPr bwMode="auto">
          <a:xfrm>
            <a:off x="4572000" y="3573360"/>
            <a:ext cx="936720" cy="100800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2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4" y="2632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4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CustomShape 6"/>
          <p:cNvSpPr/>
          <p:nvPr/>
        </p:nvSpPr>
        <p:spPr bwMode="auto">
          <a:xfrm>
            <a:off x="5651640" y="4076640"/>
            <a:ext cx="936360" cy="1008000"/>
          </a:xfrm>
          <a:custGeom>
            <a:avLst/>
            <a:gdLst/>
            <a:ahLst/>
            <a:cxnLst/>
            <a:rect l="0" t="0" r="r" b="b"/>
            <a:pathLst>
              <a:path w="2603" h="2802" extrusionOk="0">
                <a:moveTo>
                  <a:pt x="0" y="0"/>
                </a:moveTo>
                <a:lnTo>
                  <a:pt x="2602" y="0"/>
                </a:lnTo>
                <a:lnTo>
                  <a:pt x="2602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2" y="0"/>
                </a:lnTo>
                <a:lnTo>
                  <a:pt x="2433" y="168"/>
                </a:lnTo>
                <a:lnTo>
                  <a:pt x="168" y="168"/>
                </a:lnTo>
                <a:lnTo>
                  <a:pt x="0" y="0"/>
                </a:lnTo>
                <a:moveTo>
                  <a:pt x="2602" y="0"/>
                </a:moveTo>
                <a:lnTo>
                  <a:pt x="2602" y="2801"/>
                </a:lnTo>
                <a:lnTo>
                  <a:pt x="2433" y="2632"/>
                </a:lnTo>
                <a:lnTo>
                  <a:pt x="2433" y="168"/>
                </a:lnTo>
                <a:lnTo>
                  <a:pt x="2602" y="0"/>
                </a:lnTo>
                <a:moveTo>
                  <a:pt x="2602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3" y="2632"/>
                </a:lnTo>
                <a:lnTo>
                  <a:pt x="2602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5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CustomShape 7"/>
          <p:cNvSpPr/>
          <p:nvPr/>
        </p:nvSpPr>
        <p:spPr bwMode="auto">
          <a:xfrm>
            <a:off x="6659640" y="4581360"/>
            <a:ext cx="936720" cy="100836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3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3"/>
                </a:lnTo>
                <a:lnTo>
                  <a:pt x="2434" y="2633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3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6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CustomShape 8"/>
          <p:cNvSpPr/>
          <p:nvPr/>
        </p:nvSpPr>
        <p:spPr bwMode="auto">
          <a:xfrm>
            <a:off x="1692360" y="5805360"/>
            <a:ext cx="792000" cy="863640"/>
          </a:xfrm>
          <a:custGeom>
            <a:avLst/>
            <a:gdLst/>
            <a:ahLst/>
            <a:cxnLst/>
            <a:rect l="0" t="0" r="r" b="b"/>
            <a:pathLst>
              <a:path w="2202" h="2401" extrusionOk="0">
                <a:moveTo>
                  <a:pt x="0" y="0"/>
                </a:moveTo>
                <a:lnTo>
                  <a:pt x="2201" y="0"/>
                </a:lnTo>
                <a:lnTo>
                  <a:pt x="2201" y="2400"/>
                </a:lnTo>
                <a:lnTo>
                  <a:pt x="0" y="2400"/>
                </a:lnTo>
                <a:lnTo>
                  <a:pt x="0" y="0"/>
                </a:lnTo>
                <a:moveTo>
                  <a:pt x="0" y="0"/>
                </a:moveTo>
                <a:lnTo>
                  <a:pt x="2201" y="0"/>
                </a:lnTo>
                <a:lnTo>
                  <a:pt x="2058" y="142"/>
                </a:lnTo>
                <a:lnTo>
                  <a:pt x="142" y="142"/>
                </a:lnTo>
                <a:lnTo>
                  <a:pt x="0" y="0"/>
                </a:lnTo>
                <a:moveTo>
                  <a:pt x="2201" y="0"/>
                </a:moveTo>
                <a:lnTo>
                  <a:pt x="2201" y="2400"/>
                </a:lnTo>
                <a:lnTo>
                  <a:pt x="2058" y="2257"/>
                </a:lnTo>
                <a:lnTo>
                  <a:pt x="2058" y="142"/>
                </a:lnTo>
                <a:lnTo>
                  <a:pt x="2201" y="0"/>
                </a:lnTo>
                <a:moveTo>
                  <a:pt x="2201" y="2400"/>
                </a:moveTo>
                <a:lnTo>
                  <a:pt x="0" y="2400"/>
                </a:lnTo>
                <a:lnTo>
                  <a:pt x="142" y="2257"/>
                </a:lnTo>
                <a:lnTo>
                  <a:pt x="2058" y="2257"/>
                </a:lnTo>
                <a:lnTo>
                  <a:pt x="2201" y="2400"/>
                </a:lnTo>
                <a:moveTo>
                  <a:pt x="0" y="2400"/>
                </a:moveTo>
                <a:lnTo>
                  <a:pt x="0" y="0"/>
                </a:lnTo>
                <a:lnTo>
                  <a:pt x="142" y="142"/>
                </a:lnTo>
                <a:lnTo>
                  <a:pt x="142" y="2257"/>
                </a:lnTo>
                <a:lnTo>
                  <a:pt x="0" y="2400"/>
                </a:lnTo>
                <a:moveTo>
                  <a:pt x="386" y="1200"/>
                </a:moveTo>
                <a:lnTo>
                  <a:pt x="1814" y="486"/>
                </a:lnTo>
                <a:lnTo>
                  <a:pt x="1814" y="1913"/>
                </a:lnTo>
                <a:lnTo>
                  <a:pt x="386" y="1200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9"/>
          <p:cNvSpPr/>
          <p:nvPr/>
        </p:nvSpPr>
        <p:spPr bwMode="auto">
          <a:xfrm>
            <a:off x="4572000" y="1413000"/>
            <a:ext cx="1079640" cy="72072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0,5- балла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 bwMode="auto">
          <a:xfrm>
            <a:off x="1943280" y="333360"/>
            <a:ext cx="7200720" cy="1800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FF6600"/>
                </a:solidFill>
                <a:latin typeface="Arial"/>
              </a:rPr>
              <a:t>Назовите как можно больше устойчивых оборотов со словом </a:t>
            </a:r>
            <a:r>
              <a:rPr lang="ru-RU" sz="4000" b="1" strike="noStrike" spc="-1">
                <a:solidFill>
                  <a:srgbClr val="FF6600"/>
                </a:solidFill>
                <a:latin typeface="Arial"/>
              </a:rPr>
              <a:t>голова</a:t>
            </a:r>
            <a:r>
              <a:rPr lang="ru-RU" sz="3200" b="1" strike="noStrike" spc="-1">
                <a:solidFill>
                  <a:srgbClr val="FF6600"/>
                </a:solidFill>
                <a:latin typeface="Arial"/>
              </a:rPr>
              <a:t>.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 bwMode="auto">
          <a:xfrm>
            <a:off x="4287960" y="2421000"/>
            <a:ext cx="3530519" cy="35067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Человек с головой.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Вскружить голову.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Не сносить головы.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Как снег на голову.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Морочить голову.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Потерять голову.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Отвечать головой.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Голова идёт кругом.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Picture 6" descr="fg1"/>
          <p:cNvPicPr/>
          <p:nvPr/>
        </p:nvPicPr>
        <p:blipFill>
          <a:blip r:embed="rId3"/>
          <a:stretch/>
        </p:blipFill>
        <p:spPr bwMode="auto">
          <a:xfrm>
            <a:off x="468360" y="2637000"/>
            <a:ext cx="2284200" cy="2376360"/>
          </a:xfrm>
          <a:prstGeom prst="rect">
            <a:avLst/>
          </a:prstGeom>
          <a:ln w="0">
            <a:noFill/>
          </a:ln>
        </p:spPr>
      </p:pic>
      <p:sp>
        <p:nvSpPr>
          <p:cNvPr id="110" name="CustomShape 3"/>
          <p:cNvSpPr/>
          <p:nvPr/>
        </p:nvSpPr>
        <p:spPr bwMode="auto">
          <a:xfrm>
            <a:off x="539640" y="5734080"/>
            <a:ext cx="719280" cy="647640"/>
          </a:xfrm>
          <a:custGeom>
            <a:avLst/>
            <a:gdLst/>
            <a:ahLst/>
            <a:cxnLst/>
            <a:rect l="0" t="0" r="r" b="b"/>
            <a:pathLst>
              <a:path w="2000" h="1801" extrusionOk="0">
                <a:moveTo>
                  <a:pt x="0" y="0"/>
                </a:moveTo>
                <a:lnTo>
                  <a:pt x="1999" y="0"/>
                </a:lnTo>
                <a:lnTo>
                  <a:pt x="1999" y="1800"/>
                </a:lnTo>
                <a:lnTo>
                  <a:pt x="0" y="1800"/>
                </a:lnTo>
                <a:lnTo>
                  <a:pt x="0" y="0"/>
                </a:lnTo>
                <a:moveTo>
                  <a:pt x="0" y="0"/>
                </a:moveTo>
                <a:lnTo>
                  <a:pt x="1999" y="0"/>
                </a:lnTo>
                <a:lnTo>
                  <a:pt x="1882" y="116"/>
                </a:lnTo>
                <a:lnTo>
                  <a:pt x="116" y="116"/>
                </a:lnTo>
                <a:lnTo>
                  <a:pt x="0" y="0"/>
                </a:lnTo>
                <a:moveTo>
                  <a:pt x="1999" y="0"/>
                </a:moveTo>
                <a:lnTo>
                  <a:pt x="1999" y="1800"/>
                </a:lnTo>
                <a:lnTo>
                  <a:pt x="1882" y="1683"/>
                </a:lnTo>
                <a:lnTo>
                  <a:pt x="1882" y="116"/>
                </a:lnTo>
                <a:lnTo>
                  <a:pt x="1999" y="0"/>
                </a:lnTo>
                <a:moveTo>
                  <a:pt x="1999" y="1800"/>
                </a:moveTo>
                <a:lnTo>
                  <a:pt x="0" y="1800"/>
                </a:lnTo>
                <a:lnTo>
                  <a:pt x="116" y="1683"/>
                </a:lnTo>
                <a:lnTo>
                  <a:pt x="1882" y="1683"/>
                </a:lnTo>
                <a:lnTo>
                  <a:pt x="1999" y="1800"/>
                </a:lnTo>
                <a:moveTo>
                  <a:pt x="0" y="1800"/>
                </a:moveTo>
                <a:lnTo>
                  <a:pt x="0" y="0"/>
                </a:lnTo>
                <a:lnTo>
                  <a:pt x="116" y="116"/>
                </a:lnTo>
                <a:lnTo>
                  <a:pt x="116" y="1683"/>
                </a:lnTo>
                <a:lnTo>
                  <a:pt x="0" y="1800"/>
                </a:lnTo>
                <a:moveTo>
                  <a:pt x="415" y="900"/>
                </a:moveTo>
                <a:lnTo>
                  <a:pt x="1583" y="316"/>
                </a:lnTo>
                <a:lnTo>
                  <a:pt x="1583" y="1483"/>
                </a:lnTo>
                <a:lnTo>
                  <a:pt x="415" y="900"/>
                </a:lnTo>
              </a:path>
            </a:pathLst>
          </a:custGeom>
          <a:solidFill>
            <a:srgbClr val="FFC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 bwMode="auto">
          <a:xfrm>
            <a:off x="1476360" y="333360"/>
            <a:ext cx="7201080" cy="1800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FF6600"/>
                </a:solidFill>
                <a:latin typeface="Arial"/>
              </a:rPr>
              <a:t>Назовите как можно больше устойчивых оборотов со словом нос.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 bwMode="auto">
          <a:xfrm>
            <a:off x="2490120" y="2421000"/>
            <a:ext cx="6548039" cy="3933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Задирать нос.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Водить за нос.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Клевать носом.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Остаться с носом.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Не видеть дальше собственного носа.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Вешать нос.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Зарубить на носу.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Держать нос по ветру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Встретиться нос к носу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Picture 5" descr="fg8"/>
          <p:cNvPicPr/>
          <p:nvPr/>
        </p:nvPicPr>
        <p:blipFill>
          <a:blip r:embed="rId3"/>
          <a:stretch/>
        </p:blipFill>
        <p:spPr bwMode="auto">
          <a:xfrm>
            <a:off x="179280" y="2708280"/>
            <a:ext cx="1870200" cy="1944720"/>
          </a:xfrm>
          <a:prstGeom prst="rect">
            <a:avLst/>
          </a:prstGeom>
          <a:ln w="0">
            <a:noFill/>
          </a:ln>
        </p:spPr>
      </p:pic>
      <p:sp>
        <p:nvSpPr>
          <p:cNvPr id="114" name="CustomShape 3"/>
          <p:cNvSpPr/>
          <p:nvPr/>
        </p:nvSpPr>
        <p:spPr bwMode="auto">
          <a:xfrm>
            <a:off x="539640" y="5734080"/>
            <a:ext cx="719280" cy="647640"/>
          </a:xfrm>
          <a:custGeom>
            <a:avLst/>
            <a:gdLst/>
            <a:ahLst/>
            <a:cxnLst/>
            <a:rect l="0" t="0" r="r" b="b"/>
            <a:pathLst>
              <a:path w="2000" h="1801" extrusionOk="0">
                <a:moveTo>
                  <a:pt x="0" y="0"/>
                </a:moveTo>
                <a:lnTo>
                  <a:pt x="1999" y="0"/>
                </a:lnTo>
                <a:lnTo>
                  <a:pt x="1999" y="1800"/>
                </a:lnTo>
                <a:lnTo>
                  <a:pt x="0" y="1800"/>
                </a:lnTo>
                <a:lnTo>
                  <a:pt x="0" y="0"/>
                </a:lnTo>
                <a:moveTo>
                  <a:pt x="0" y="0"/>
                </a:moveTo>
                <a:lnTo>
                  <a:pt x="1999" y="0"/>
                </a:lnTo>
                <a:lnTo>
                  <a:pt x="1882" y="116"/>
                </a:lnTo>
                <a:lnTo>
                  <a:pt x="116" y="116"/>
                </a:lnTo>
                <a:lnTo>
                  <a:pt x="0" y="0"/>
                </a:lnTo>
                <a:moveTo>
                  <a:pt x="1999" y="0"/>
                </a:moveTo>
                <a:lnTo>
                  <a:pt x="1999" y="1800"/>
                </a:lnTo>
                <a:lnTo>
                  <a:pt x="1882" y="1683"/>
                </a:lnTo>
                <a:lnTo>
                  <a:pt x="1882" y="116"/>
                </a:lnTo>
                <a:lnTo>
                  <a:pt x="1999" y="0"/>
                </a:lnTo>
                <a:moveTo>
                  <a:pt x="1999" y="1800"/>
                </a:moveTo>
                <a:lnTo>
                  <a:pt x="0" y="1800"/>
                </a:lnTo>
                <a:lnTo>
                  <a:pt x="116" y="1683"/>
                </a:lnTo>
                <a:lnTo>
                  <a:pt x="1882" y="1683"/>
                </a:lnTo>
                <a:lnTo>
                  <a:pt x="1999" y="1800"/>
                </a:lnTo>
                <a:moveTo>
                  <a:pt x="0" y="1800"/>
                </a:moveTo>
                <a:lnTo>
                  <a:pt x="0" y="0"/>
                </a:lnTo>
                <a:lnTo>
                  <a:pt x="116" y="116"/>
                </a:lnTo>
                <a:lnTo>
                  <a:pt x="116" y="1683"/>
                </a:lnTo>
                <a:lnTo>
                  <a:pt x="0" y="1800"/>
                </a:lnTo>
                <a:moveTo>
                  <a:pt x="415" y="900"/>
                </a:moveTo>
                <a:lnTo>
                  <a:pt x="1583" y="316"/>
                </a:lnTo>
                <a:lnTo>
                  <a:pt x="1583" y="1483"/>
                </a:lnTo>
                <a:lnTo>
                  <a:pt x="415" y="900"/>
                </a:lnTo>
              </a:path>
            </a:pathLst>
          </a:custGeom>
          <a:solidFill>
            <a:srgbClr val="FFC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 bwMode="auto">
          <a:xfrm>
            <a:off x="1403280" y="404640"/>
            <a:ext cx="7201080" cy="1800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FF6600"/>
                </a:solidFill>
                <a:latin typeface="Arial"/>
              </a:rPr>
              <a:t>Назовите как можно больше устойчивых оборотов со словом ухо.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 bwMode="auto">
          <a:xfrm>
            <a:off x="3422519" y="2421000"/>
            <a:ext cx="4518000" cy="3933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Держать ухо востро.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Покраснеть до ушей.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Развесить уши.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Слышать краем уха.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Ушки на макушке.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Пропустить мимо ушей.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Медведь на ухо наступил.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Прожужжать все уши.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Уши вянут.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" name="Picture 7" descr="fg10"/>
          <p:cNvPicPr/>
          <p:nvPr/>
        </p:nvPicPr>
        <p:blipFill>
          <a:blip r:embed="rId3"/>
          <a:stretch/>
        </p:blipFill>
        <p:spPr bwMode="auto">
          <a:xfrm>
            <a:off x="324000" y="2708280"/>
            <a:ext cx="2284200" cy="2376360"/>
          </a:xfrm>
          <a:prstGeom prst="rect">
            <a:avLst/>
          </a:prstGeom>
          <a:ln w="0">
            <a:noFill/>
          </a:ln>
        </p:spPr>
      </p:pic>
      <p:sp>
        <p:nvSpPr>
          <p:cNvPr id="118" name="CustomShape 3"/>
          <p:cNvSpPr/>
          <p:nvPr/>
        </p:nvSpPr>
        <p:spPr bwMode="auto">
          <a:xfrm>
            <a:off x="539640" y="5734080"/>
            <a:ext cx="719280" cy="647640"/>
          </a:xfrm>
          <a:custGeom>
            <a:avLst/>
            <a:gdLst/>
            <a:ahLst/>
            <a:cxnLst/>
            <a:rect l="0" t="0" r="r" b="b"/>
            <a:pathLst>
              <a:path w="2000" h="1801" extrusionOk="0">
                <a:moveTo>
                  <a:pt x="0" y="0"/>
                </a:moveTo>
                <a:lnTo>
                  <a:pt x="1999" y="0"/>
                </a:lnTo>
                <a:lnTo>
                  <a:pt x="1999" y="1800"/>
                </a:lnTo>
                <a:lnTo>
                  <a:pt x="0" y="1800"/>
                </a:lnTo>
                <a:lnTo>
                  <a:pt x="0" y="0"/>
                </a:lnTo>
                <a:moveTo>
                  <a:pt x="0" y="0"/>
                </a:moveTo>
                <a:lnTo>
                  <a:pt x="1999" y="0"/>
                </a:lnTo>
                <a:lnTo>
                  <a:pt x="1882" y="116"/>
                </a:lnTo>
                <a:lnTo>
                  <a:pt x="116" y="116"/>
                </a:lnTo>
                <a:lnTo>
                  <a:pt x="0" y="0"/>
                </a:lnTo>
                <a:moveTo>
                  <a:pt x="1999" y="0"/>
                </a:moveTo>
                <a:lnTo>
                  <a:pt x="1999" y="1800"/>
                </a:lnTo>
                <a:lnTo>
                  <a:pt x="1882" y="1683"/>
                </a:lnTo>
                <a:lnTo>
                  <a:pt x="1882" y="116"/>
                </a:lnTo>
                <a:lnTo>
                  <a:pt x="1999" y="0"/>
                </a:lnTo>
                <a:moveTo>
                  <a:pt x="1999" y="1800"/>
                </a:moveTo>
                <a:lnTo>
                  <a:pt x="0" y="1800"/>
                </a:lnTo>
                <a:lnTo>
                  <a:pt x="116" y="1683"/>
                </a:lnTo>
                <a:lnTo>
                  <a:pt x="1882" y="1683"/>
                </a:lnTo>
                <a:lnTo>
                  <a:pt x="1999" y="1800"/>
                </a:lnTo>
                <a:moveTo>
                  <a:pt x="0" y="1800"/>
                </a:moveTo>
                <a:lnTo>
                  <a:pt x="0" y="0"/>
                </a:lnTo>
                <a:lnTo>
                  <a:pt x="116" y="116"/>
                </a:lnTo>
                <a:lnTo>
                  <a:pt x="116" y="1683"/>
                </a:lnTo>
                <a:lnTo>
                  <a:pt x="0" y="1800"/>
                </a:lnTo>
                <a:moveTo>
                  <a:pt x="415" y="900"/>
                </a:moveTo>
                <a:lnTo>
                  <a:pt x="1583" y="316"/>
                </a:lnTo>
                <a:lnTo>
                  <a:pt x="1583" y="1483"/>
                </a:lnTo>
                <a:lnTo>
                  <a:pt x="415" y="900"/>
                </a:lnTo>
              </a:path>
            </a:pathLst>
          </a:custGeom>
          <a:solidFill>
            <a:srgbClr val="FFC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 bwMode="auto">
          <a:xfrm>
            <a:off x="1258920" y="260280"/>
            <a:ext cx="7200720" cy="1800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FF6600"/>
                </a:solidFill>
                <a:latin typeface="Arial"/>
              </a:rPr>
              <a:t>Назовите как можно больше устойчивых оборотов со словом язык.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 bwMode="auto">
          <a:xfrm>
            <a:off x="3280680" y="2349360"/>
            <a:ext cx="4376160" cy="35067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Язык без костей.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Тянуть за язык.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Язык проглотить.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Язык не поворачивается.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Язык до Киева доведет.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Острый на язык.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Найти общий язык.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Держать язык за зубами.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Picture 5" descr="fg9"/>
          <p:cNvPicPr/>
          <p:nvPr/>
        </p:nvPicPr>
        <p:blipFill>
          <a:blip r:embed="rId3"/>
          <a:stretch/>
        </p:blipFill>
        <p:spPr bwMode="auto">
          <a:xfrm>
            <a:off x="395280" y="2708280"/>
            <a:ext cx="2146320" cy="2232000"/>
          </a:xfrm>
          <a:prstGeom prst="rect">
            <a:avLst/>
          </a:prstGeom>
          <a:ln w="0">
            <a:noFill/>
          </a:ln>
        </p:spPr>
      </p:pic>
      <p:sp>
        <p:nvSpPr>
          <p:cNvPr id="122" name="CustomShape 3"/>
          <p:cNvSpPr/>
          <p:nvPr/>
        </p:nvSpPr>
        <p:spPr bwMode="auto">
          <a:xfrm>
            <a:off x="539640" y="5734080"/>
            <a:ext cx="719280" cy="647640"/>
          </a:xfrm>
          <a:custGeom>
            <a:avLst/>
            <a:gdLst/>
            <a:ahLst/>
            <a:cxnLst/>
            <a:rect l="0" t="0" r="r" b="b"/>
            <a:pathLst>
              <a:path w="2000" h="1801" extrusionOk="0">
                <a:moveTo>
                  <a:pt x="0" y="0"/>
                </a:moveTo>
                <a:lnTo>
                  <a:pt x="1999" y="0"/>
                </a:lnTo>
                <a:lnTo>
                  <a:pt x="1999" y="1800"/>
                </a:lnTo>
                <a:lnTo>
                  <a:pt x="0" y="1800"/>
                </a:lnTo>
                <a:lnTo>
                  <a:pt x="0" y="0"/>
                </a:lnTo>
                <a:moveTo>
                  <a:pt x="0" y="0"/>
                </a:moveTo>
                <a:lnTo>
                  <a:pt x="1999" y="0"/>
                </a:lnTo>
                <a:lnTo>
                  <a:pt x="1882" y="116"/>
                </a:lnTo>
                <a:lnTo>
                  <a:pt x="116" y="116"/>
                </a:lnTo>
                <a:lnTo>
                  <a:pt x="0" y="0"/>
                </a:lnTo>
                <a:moveTo>
                  <a:pt x="1999" y="0"/>
                </a:moveTo>
                <a:lnTo>
                  <a:pt x="1999" y="1800"/>
                </a:lnTo>
                <a:lnTo>
                  <a:pt x="1882" y="1683"/>
                </a:lnTo>
                <a:lnTo>
                  <a:pt x="1882" y="116"/>
                </a:lnTo>
                <a:lnTo>
                  <a:pt x="1999" y="0"/>
                </a:lnTo>
                <a:moveTo>
                  <a:pt x="1999" y="1800"/>
                </a:moveTo>
                <a:lnTo>
                  <a:pt x="0" y="1800"/>
                </a:lnTo>
                <a:lnTo>
                  <a:pt x="116" y="1683"/>
                </a:lnTo>
                <a:lnTo>
                  <a:pt x="1882" y="1683"/>
                </a:lnTo>
                <a:lnTo>
                  <a:pt x="1999" y="1800"/>
                </a:lnTo>
                <a:moveTo>
                  <a:pt x="0" y="1800"/>
                </a:moveTo>
                <a:lnTo>
                  <a:pt x="0" y="0"/>
                </a:lnTo>
                <a:lnTo>
                  <a:pt x="116" y="116"/>
                </a:lnTo>
                <a:lnTo>
                  <a:pt x="116" y="1683"/>
                </a:lnTo>
                <a:lnTo>
                  <a:pt x="0" y="1800"/>
                </a:lnTo>
                <a:moveTo>
                  <a:pt x="415" y="900"/>
                </a:moveTo>
                <a:lnTo>
                  <a:pt x="1583" y="316"/>
                </a:lnTo>
                <a:lnTo>
                  <a:pt x="1583" y="1483"/>
                </a:lnTo>
                <a:lnTo>
                  <a:pt x="415" y="900"/>
                </a:lnTo>
              </a:path>
            </a:pathLst>
          </a:custGeom>
          <a:solidFill>
            <a:srgbClr val="FFC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 bwMode="auto">
          <a:xfrm>
            <a:off x="971640" y="189000"/>
            <a:ext cx="720072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FF6600"/>
                </a:solidFill>
                <a:latin typeface="Arial"/>
              </a:rPr>
              <a:t>Назовите как можно больше устойчивых оборотов со словом нога.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 bwMode="auto">
          <a:xfrm>
            <a:off x="3496320" y="2421000"/>
            <a:ext cx="5014800" cy="35067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Со всех ног.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Встать с левой ноги.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Потерять почву под ногами.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Идти в ногу.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Сбиться с ног.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Путаться под ногами.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Одна нога здесь, другая там.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Падать с ног.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Picture 5" descr="fg5"/>
          <p:cNvPicPr/>
          <p:nvPr/>
        </p:nvPicPr>
        <p:blipFill>
          <a:blip r:embed="rId3"/>
          <a:stretch/>
        </p:blipFill>
        <p:spPr bwMode="auto">
          <a:xfrm>
            <a:off x="539640" y="2565360"/>
            <a:ext cx="2078280" cy="2160720"/>
          </a:xfrm>
          <a:prstGeom prst="rect">
            <a:avLst/>
          </a:prstGeom>
          <a:ln w="0">
            <a:noFill/>
          </a:ln>
        </p:spPr>
      </p:pic>
      <p:sp>
        <p:nvSpPr>
          <p:cNvPr id="126" name="CustomShape 3"/>
          <p:cNvSpPr/>
          <p:nvPr/>
        </p:nvSpPr>
        <p:spPr bwMode="auto">
          <a:xfrm>
            <a:off x="539640" y="5734080"/>
            <a:ext cx="719280" cy="647640"/>
          </a:xfrm>
          <a:custGeom>
            <a:avLst/>
            <a:gdLst/>
            <a:ahLst/>
            <a:cxnLst/>
            <a:rect l="0" t="0" r="r" b="b"/>
            <a:pathLst>
              <a:path w="2000" h="1801" extrusionOk="0">
                <a:moveTo>
                  <a:pt x="0" y="0"/>
                </a:moveTo>
                <a:lnTo>
                  <a:pt x="1999" y="0"/>
                </a:lnTo>
                <a:lnTo>
                  <a:pt x="1999" y="1800"/>
                </a:lnTo>
                <a:lnTo>
                  <a:pt x="0" y="1800"/>
                </a:lnTo>
                <a:lnTo>
                  <a:pt x="0" y="0"/>
                </a:lnTo>
                <a:moveTo>
                  <a:pt x="0" y="0"/>
                </a:moveTo>
                <a:lnTo>
                  <a:pt x="1999" y="0"/>
                </a:lnTo>
                <a:lnTo>
                  <a:pt x="1882" y="116"/>
                </a:lnTo>
                <a:lnTo>
                  <a:pt x="116" y="116"/>
                </a:lnTo>
                <a:lnTo>
                  <a:pt x="0" y="0"/>
                </a:lnTo>
                <a:moveTo>
                  <a:pt x="1999" y="0"/>
                </a:moveTo>
                <a:lnTo>
                  <a:pt x="1999" y="1800"/>
                </a:lnTo>
                <a:lnTo>
                  <a:pt x="1882" y="1683"/>
                </a:lnTo>
                <a:lnTo>
                  <a:pt x="1882" y="116"/>
                </a:lnTo>
                <a:lnTo>
                  <a:pt x="1999" y="0"/>
                </a:lnTo>
                <a:moveTo>
                  <a:pt x="1999" y="1800"/>
                </a:moveTo>
                <a:lnTo>
                  <a:pt x="0" y="1800"/>
                </a:lnTo>
                <a:lnTo>
                  <a:pt x="116" y="1683"/>
                </a:lnTo>
                <a:lnTo>
                  <a:pt x="1882" y="1683"/>
                </a:lnTo>
                <a:lnTo>
                  <a:pt x="1999" y="1800"/>
                </a:lnTo>
                <a:moveTo>
                  <a:pt x="0" y="1800"/>
                </a:moveTo>
                <a:lnTo>
                  <a:pt x="0" y="0"/>
                </a:lnTo>
                <a:lnTo>
                  <a:pt x="116" y="116"/>
                </a:lnTo>
                <a:lnTo>
                  <a:pt x="116" y="1683"/>
                </a:lnTo>
                <a:lnTo>
                  <a:pt x="0" y="1800"/>
                </a:lnTo>
                <a:moveTo>
                  <a:pt x="415" y="900"/>
                </a:moveTo>
                <a:lnTo>
                  <a:pt x="1583" y="316"/>
                </a:lnTo>
                <a:lnTo>
                  <a:pt x="1583" y="1483"/>
                </a:lnTo>
                <a:lnTo>
                  <a:pt x="415" y="900"/>
                </a:lnTo>
              </a:path>
            </a:pathLst>
          </a:custGeom>
          <a:solidFill>
            <a:srgbClr val="FFC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 bwMode="auto">
          <a:xfrm>
            <a:off x="1619280" y="333360"/>
            <a:ext cx="7200720" cy="1800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FF6600"/>
                </a:solidFill>
                <a:latin typeface="Arial"/>
              </a:rPr>
              <a:t>Назовите как можно больше устойчивых оборотов со словом рука.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 bwMode="auto">
          <a:xfrm>
            <a:off x="4286520" y="2421000"/>
            <a:ext cx="3498480" cy="35067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Валиться из рук.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Из рук вон плохо.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Умывать руки.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Взять себя в руки.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Как без рук.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Мастер на все руки.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Прибрать к рукам.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Сидеть сложа руки.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Picture 5" descr="fg3"/>
          <p:cNvPicPr/>
          <p:nvPr/>
        </p:nvPicPr>
        <p:blipFill>
          <a:blip r:embed="rId3"/>
          <a:stretch/>
        </p:blipFill>
        <p:spPr bwMode="auto">
          <a:xfrm>
            <a:off x="684360" y="2781360"/>
            <a:ext cx="2214360" cy="2303280"/>
          </a:xfrm>
          <a:prstGeom prst="rect">
            <a:avLst/>
          </a:prstGeom>
          <a:ln w="0">
            <a:noFill/>
          </a:ln>
        </p:spPr>
      </p:pic>
      <p:sp>
        <p:nvSpPr>
          <p:cNvPr id="130" name="CustomShape 3"/>
          <p:cNvSpPr/>
          <p:nvPr/>
        </p:nvSpPr>
        <p:spPr bwMode="auto">
          <a:xfrm>
            <a:off x="539640" y="5734080"/>
            <a:ext cx="719280" cy="647640"/>
          </a:xfrm>
          <a:custGeom>
            <a:avLst/>
            <a:gdLst/>
            <a:ahLst/>
            <a:cxnLst/>
            <a:rect l="0" t="0" r="r" b="b"/>
            <a:pathLst>
              <a:path w="2000" h="1801" extrusionOk="0">
                <a:moveTo>
                  <a:pt x="0" y="0"/>
                </a:moveTo>
                <a:lnTo>
                  <a:pt x="1999" y="0"/>
                </a:lnTo>
                <a:lnTo>
                  <a:pt x="1999" y="1800"/>
                </a:lnTo>
                <a:lnTo>
                  <a:pt x="0" y="1800"/>
                </a:lnTo>
                <a:lnTo>
                  <a:pt x="0" y="0"/>
                </a:lnTo>
                <a:moveTo>
                  <a:pt x="0" y="0"/>
                </a:moveTo>
                <a:lnTo>
                  <a:pt x="1999" y="0"/>
                </a:lnTo>
                <a:lnTo>
                  <a:pt x="1882" y="116"/>
                </a:lnTo>
                <a:lnTo>
                  <a:pt x="116" y="116"/>
                </a:lnTo>
                <a:lnTo>
                  <a:pt x="0" y="0"/>
                </a:lnTo>
                <a:moveTo>
                  <a:pt x="1999" y="0"/>
                </a:moveTo>
                <a:lnTo>
                  <a:pt x="1999" y="1800"/>
                </a:lnTo>
                <a:lnTo>
                  <a:pt x="1882" y="1683"/>
                </a:lnTo>
                <a:lnTo>
                  <a:pt x="1882" y="116"/>
                </a:lnTo>
                <a:lnTo>
                  <a:pt x="1999" y="0"/>
                </a:lnTo>
                <a:moveTo>
                  <a:pt x="1999" y="1800"/>
                </a:moveTo>
                <a:lnTo>
                  <a:pt x="0" y="1800"/>
                </a:lnTo>
                <a:lnTo>
                  <a:pt x="116" y="1683"/>
                </a:lnTo>
                <a:lnTo>
                  <a:pt x="1882" y="1683"/>
                </a:lnTo>
                <a:lnTo>
                  <a:pt x="1999" y="1800"/>
                </a:lnTo>
                <a:moveTo>
                  <a:pt x="0" y="1800"/>
                </a:moveTo>
                <a:lnTo>
                  <a:pt x="0" y="0"/>
                </a:lnTo>
                <a:lnTo>
                  <a:pt x="116" y="116"/>
                </a:lnTo>
                <a:lnTo>
                  <a:pt x="116" y="1683"/>
                </a:lnTo>
                <a:lnTo>
                  <a:pt x="0" y="1800"/>
                </a:lnTo>
                <a:moveTo>
                  <a:pt x="415" y="900"/>
                </a:moveTo>
                <a:lnTo>
                  <a:pt x="1583" y="316"/>
                </a:lnTo>
                <a:lnTo>
                  <a:pt x="1583" y="1483"/>
                </a:lnTo>
                <a:lnTo>
                  <a:pt x="415" y="900"/>
                </a:lnTo>
              </a:path>
            </a:pathLst>
          </a:custGeom>
          <a:solidFill>
            <a:srgbClr val="FFC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 bwMode="auto">
          <a:xfrm>
            <a:off x="0" y="-36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</a:rPr>
              <a:t>Эпитеты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 bwMode="auto">
          <a:xfrm>
            <a:off x="1403280" y="1916280"/>
            <a:ext cx="936720" cy="100800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2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4" y="2632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 bwMode="auto">
          <a:xfrm>
            <a:off x="2411280" y="2492280"/>
            <a:ext cx="936720" cy="100800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2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4" y="2632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CustomShape 4"/>
          <p:cNvSpPr/>
          <p:nvPr/>
        </p:nvSpPr>
        <p:spPr bwMode="auto">
          <a:xfrm>
            <a:off x="3492360" y="2997360"/>
            <a:ext cx="936720" cy="100800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2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4" y="2632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CustomShape 5"/>
          <p:cNvSpPr/>
          <p:nvPr/>
        </p:nvSpPr>
        <p:spPr bwMode="auto">
          <a:xfrm>
            <a:off x="4572000" y="3573360"/>
            <a:ext cx="936720" cy="100800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2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4" y="2632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4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CustomShape 6"/>
          <p:cNvSpPr/>
          <p:nvPr/>
        </p:nvSpPr>
        <p:spPr bwMode="auto">
          <a:xfrm>
            <a:off x="5651640" y="4076640"/>
            <a:ext cx="936360" cy="1008000"/>
          </a:xfrm>
          <a:custGeom>
            <a:avLst/>
            <a:gdLst/>
            <a:ahLst/>
            <a:cxnLst/>
            <a:rect l="0" t="0" r="r" b="b"/>
            <a:pathLst>
              <a:path w="2603" h="2802" extrusionOk="0">
                <a:moveTo>
                  <a:pt x="0" y="0"/>
                </a:moveTo>
                <a:lnTo>
                  <a:pt x="2602" y="0"/>
                </a:lnTo>
                <a:lnTo>
                  <a:pt x="2602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2" y="0"/>
                </a:lnTo>
                <a:lnTo>
                  <a:pt x="2433" y="168"/>
                </a:lnTo>
                <a:lnTo>
                  <a:pt x="168" y="168"/>
                </a:lnTo>
                <a:lnTo>
                  <a:pt x="0" y="0"/>
                </a:lnTo>
                <a:moveTo>
                  <a:pt x="2602" y="0"/>
                </a:moveTo>
                <a:lnTo>
                  <a:pt x="2602" y="2801"/>
                </a:lnTo>
                <a:lnTo>
                  <a:pt x="2433" y="2632"/>
                </a:lnTo>
                <a:lnTo>
                  <a:pt x="2433" y="168"/>
                </a:lnTo>
                <a:lnTo>
                  <a:pt x="2602" y="0"/>
                </a:lnTo>
                <a:moveTo>
                  <a:pt x="2602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3" y="2632"/>
                </a:lnTo>
                <a:lnTo>
                  <a:pt x="2602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5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CustomShape 7"/>
          <p:cNvSpPr/>
          <p:nvPr/>
        </p:nvSpPr>
        <p:spPr bwMode="auto">
          <a:xfrm>
            <a:off x="6659640" y="4581360"/>
            <a:ext cx="936720" cy="100836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3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3"/>
                </a:lnTo>
                <a:lnTo>
                  <a:pt x="2434" y="2633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3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6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CustomShape 8"/>
          <p:cNvSpPr/>
          <p:nvPr/>
        </p:nvSpPr>
        <p:spPr bwMode="auto">
          <a:xfrm>
            <a:off x="1692360" y="5805360"/>
            <a:ext cx="792000" cy="863640"/>
          </a:xfrm>
          <a:custGeom>
            <a:avLst/>
            <a:gdLst/>
            <a:ahLst/>
            <a:cxnLst/>
            <a:rect l="0" t="0" r="r" b="b"/>
            <a:pathLst>
              <a:path w="2202" h="2401" extrusionOk="0">
                <a:moveTo>
                  <a:pt x="0" y="0"/>
                </a:moveTo>
                <a:lnTo>
                  <a:pt x="2201" y="0"/>
                </a:lnTo>
                <a:lnTo>
                  <a:pt x="2201" y="2400"/>
                </a:lnTo>
                <a:lnTo>
                  <a:pt x="0" y="2400"/>
                </a:lnTo>
                <a:lnTo>
                  <a:pt x="0" y="0"/>
                </a:lnTo>
                <a:moveTo>
                  <a:pt x="0" y="0"/>
                </a:moveTo>
                <a:lnTo>
                  <a:pt x="2201" y="0"/>
                </a:lnTo>
                <a:lnTo>
                  <a:pt x="2058" y="142"/>
                </a:lnTo>
                <a:lnTo>
                  <a:pt x="142" y="142"/>
                </a:lnTo>
                <a:lnTo>
                  <a:pt x="0" y="0"/>
                </a:lnTo>
                <a:moveTo>
                  <a:pt x="2201" y="0"/>
                </a:moveTo>
                <a:lnTo>
                  <a:pt x="2201" y="2400"/>
                </a:lnTo>
                <a:lnTo>
                  <a:pt x="2058" y="2257"/>
                </a:lnTo>
                <a:lnTo>
                  <a:pt x="2058" y="142"/>
                </a:lnTo>
                <a:lnTo>
                  <a:pt x="2201" y="0"/>
                </a:lnTo>
                <a:moveTo>
                  <a:pt x="2201" y="2400"/>
                </a:moveTo>
                <a:lnTo>
                  <a:pt x="0" y="2400"/>
                </a:lnTo>
                <a:lnTo>
                  <a:pt x="142" y="2257"/>
                </a:lnTo>
                <a:lnTo>
                  <a:pt x="2058" y="2257"/>
                </a:lnTo>
                <a:lnTo>
                  <a:pt x="2201" y="2400"/>
                </a:lnTo>
                <a:moveTo>
                  <a:pt x="0" y="2400"/>
                </a:moveTo>
                <a:lnTo>
                  <a:pt x="0" y="0"/>
                </a:lnTo>
                <a:lnTo>
                  <a:pt x="142" y="142"/>
                </a:lnTo>
                <a:lnTo>
                  <a:pt x="142" y="2257"/>
                </a:lnTo>
                <a:lnTo>
                  <a:pt x="0" y="2400"/>
                </a:lnTo>
                <a:moveTo>
                  <a:pt x="386" y="1200"/>
                </a:moveTo>
                <a:lnTo>
                  <a:pt x="1814" y="486"/>
                </a:lnTo>
                <a:lnTo>
                  <a:pt x="1814" y="1913"/>
                </a:lnTo>
                <a:lnTo>
                  <a:pt x="386" y="1200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9"/>
          <p:cNvSpPr/>
          <p:nvPr/>
        </p:nvSpPr>
        <p:spPr bwMode="auto">
          <a:xfrm>
            <a:off x="2549519" y="1125360"/>
            <a:ext cx="4781520" cy="1008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Дополните эпитеты,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       связанные с зоологическими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                                        персонажами: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10"/>
          <p:cNvSpPr/>
          <p:nvPr/>
        </p:nvSpPr>
        <p:spPr bwMode="auto">
          <a:xfrm>
            <a:off x="4643280" y="2133720"/>
            <a:ext cx="1079640" cy="72072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1 балл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 bwMode="auto">
          <a:xfrm>
            <a:off x="395280" y="-36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1.____________визг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Picture 4" descr="PIG01"/>
          <p:cNvPicPr/>
          <p:nvPr/>
        </p:nvPicPr>
        <p:blipFill>
          <a:blip r:embed="rId3"/>
          <a:stretch/>
        </p:blipFill>
        <p:spPr bwMode="auto">
          <a:xfrm>
            <a:off x="1619280" y="1197000"/>
            <a:ext cx="5905440" cy="5157720"/>
          </a:xfrm>
          <a:prstGeom prst="rect">
            <a:avLst/>
          </a:prstGeom>
          <a:ln w="0">
            <a:noFill/>
          </a:ln>
        </p:spPr>
      </p:pic>
      <p:sp>
        <p:nvSpPr>
          <p:cNvPr id="143" name="CustomShape 2"/>
          <p:cNvSpPr/>
          <p:nvPr/>
        </p:nvSpPr>
        <p:spPr bwMode="auto">
          <a:xfrm>
            <a:off x="2775960" y="260280"/>
            <a:ext cx="2969640" cy="7034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strike="noStrike" spc="-1">
                <a:solidFill>
                  <a:srgbClr val="000000"/>
                </a:solidFill>
                <a:latin typeface="Arial"/>
              </a:rPr>
              <a:t>Поросячий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 bwMode="auto">
          <a:xfrm>
            <a:off x="395280" y="5805360"/>
            <a:ext cx="647640" cy="719280"/>
          </a:xfrm>
          <a:custGeom>
            <a:avLst/>
            <a:gdLst/>
            <a:ahLst/>
            <a:cxnLst/>
            <a:rect l="0" t="0" r="r" b="b"/>
            <a:pathLst>
              <a:path w="1801" h="2000" extrusionOk="0">
                <a:moveTo>
                  <a:pt x="0" y="0"/>
                </a:moveTo>
                <a:lnTo>
                  <a:pt x="1800" y="0"/>
                </a:lnTo>
                <a:lnTo>
                  <a:pt x="1800" y="1999"/>
                </a:lnTo>
                <a:lnTo>
                  <a:pt x="0" y="1999"/>
                </a:lnTo>
                <a:lnTo>
                  <a:pt x="0" y="0"/>
                </a:lnTo>
                <a:moveTo>
                  <a:pt x="0" y="0"/>
                </a:moveTo>
                <a:lnTo>
                  <a:pt x="1800" y="0"/>
                </a:lnTo>
                <a:lnTo>
                  <a:pt x="1683" y="116"/>
                </a:lnTo>
                <a:lnTo>
                  <a:pt x="116" y="116"/>
                </a:lnTo>
                <a:lnTo>
                  <a:pt x="0" y="0"/>
                </a:lnTo>
                <a:moveTo>
                  <a:pt x="1800" y="0"/>
                </a:moveTo>
                <a:lnTo>
                  <a:pt x="1800" y="1999"/>
                </a:lnTo>
                <a:lnTo>
                  <a:pt x="1683" y="1882"/>
                </a:lnTo>
                <a:lnTo>
                  <a:pt x="1683" y="116"/>
                </a:lnTo>
                <a:lnTo>
                  <a:pt x="1800" y="0"/>
                </a:lnTo>
                <a:moveTo>
                  <a:pt x="1800" y="1999"/>
                </a:moveTo>
                <a:lnTo>
                  <a:pt x="0" y="1999"/>
                </a:lnTo>
                <a:lnTo>
                  <a:pt x="116" y="1882"/>
                </a:lnTo>
                <a:lnTo>
                  <a:pt x="1683" y="1882"/>
                </a:lnTo>
                <a:lnTo>
                  <a:pt x="1800" y="1999"/>
                </a:lnTo>
                <a:moveTo>
                  <a:pt x="0" y="1999"/>
                </a:moveTo>
                <a:lnTo>
                  <a:pt x="0" y="0"/>
                </a:lnTo>
                <a:lnTo>
                  <a:pt x="116" y="116"/>
                </a:lnTo>
                <a:lnTo>
                  <a:pt x="116" y="1882"/>
                </a:lnTo>
                <a:lnTo>
                  <a:pt x="0" y="1999"/>
                </a:lnTo>
                <a:moveTo>
                  <a:pt x="316" y="999"/>
                </a:moveTo>
                <a:lnTo>
                  <a:pt x="1483" y="415"/>
                </a:lnTo>
                <a:lnTo>
                  <a:pt x="1483" y="1583"/>
                </a:lnTo>
                <a:lnTo>
                  <a:pt x="316" y="999"/>
                </a:lnTo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" dur="8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" dur="8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2.___________стая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Picture 4"/>
          <p:cNvPicPr/>
          <p:nvPr/>
        </p:nvPicPr>
        <p:blipFill>
          <a:blip r:embed="rId3"/>
          <a:stretch/>
        </p:blipFill>
        <p:spPr bwMode="auto">
          <a:xfrm>
            <a:off x="1619280" y="2276640"/>
            <a:ext cx="5962680" cy="4000320"/>
          </a:xfrm>
          <a:prstGeom prst="rect">
            <a:avLst/>
          </a:prstGeom>
          <a:ln w="0">
            <a:noFill/>
          </a:ln>
        </p:spPr>
      </p:pic>
      <p:sp>
        <p:nvSpPr>
          <p:cNvPr id="147" name="CustomShape 2"/>
          <p:cNvSpPr/>
          <p:nvPr/>
        </p:nvSpPr>
        <p:spPr bwMode="auto">
          <a:xfrm>
            <a:off x="3135240" y="549360"/>
            <a:ext cx="2081160" cy="7034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strike="noStrike" spc="-1">
                <a:solidFill>
                  <a:srgbClr val="000000"/>
                </a:solidFill>
                <a:latin typeface="Arial"/>
              </a:rPr>
              <a:t>Волчья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 bwMode="auto">
          <a:xfrm>
            <a:off x="395280" y="5805360"/>
            <a:ext cx="647640" cy="719280"/>
          </a:xfrm>
          <a:custGeom>
            <a:avLst/>
            <a:gdLst/>
            <a:ahLst/>
            <a:cxnLst/>
            <a:rect l="0" t="0" r="r" b="b"/>
            <a:pathLst>
              <a:path w="1801" h="2000" extrusionOk="0">
                <a:moveTo>
                  <a:pt x="0" y="0"/>
                </a:moveTo>
                <a:lnTo>
                  <a:pt x="1800" y="0"/>
                </a:lnTo>
                <a:lnTo>
                  <a:pt x="1800" y="1999"/>
                </a:lnTo>
                <a:lnTo>
                  <a:pt x="0" y="1999"/>
                </a:lnTo>
                <a:lnTo>
                  <a:pt x="0" y="0"/>
                </a:lnTo>
                <a:moveTo>
                  <a:pt x="0" y="0"/>
                </a:moveTo>
                <a:lnTo>
                  <a:pt x="1800" y="0"/>
                </a:lnTo>
                <a:lnTo>
                  <a:pt x="1683" y="116"/>
                </a:lnTo>
                <a:lnTo>
                  <a:pt x="116" y="116"/>
                </a:lnTo>
                <a:lnTo>
                  <a:pt x="0" y="0"/>
                </a:lnTo>
                <a:moveTo>
                  <a:pt x="1800" y="0"/>
                </a:moveTo>
                <a:lnTo>
                  <a:pt x="1800" y="1999"/>
                </a:lnTo>
                <a:lnTo>
                  <a:pt x="1683" y="1882"/>
                </a:lnTo>
                <a:lnTo>
                  <a:pt x="1683" y="116"/>
                </a:lnTo>
                <a:lnTo>
                  <a:pt x="1800" y="0"/>
                </a:lnTo>
                <a:moveTo>
                  <a:pt x="1800" y="1999"/>
                </a:moveTo>
                <a:lnTo>
                  <a:pt x="0" y="1999"/>
                </a:lnTo>
                <a:lnTo>
                  <a:pt x="116" y="1882"/>
                </a:lnTo>
                <a:lnTo>
                  <a:pt x="1683" y="1882"/>
                </a:lnTo>
                <a:lnTo>
                  <a:pt x="1800" y="1999"/>
                </a:lnTo>
                <a:moveTo>
                  <a:pt x="0" y="1999"/>
                </a:moveTo>
                <a:lnTo>
                  <a:pt x="0" y="0"/>
                </a:lnTo>
                <a:lnTo>
                  <a:pt x="116" y="116"/>
                </a:lnTo>
                <a:lnTo>
                  <a:pt x="116" y="1882"/>
                </a:lnTo>
                <a:lnTo>
                  <a:pt x="0" y="1999"/>
                </a:lnTo>
                <a:moveTo>
                  <a:pt x="316" y="999"/>
                </a:moveTo>
                <a:lnTo>
                  <a:pt x="1483" y="415"/>
                </a:lnTo>
                <a:lnTo>
                  <a:pt x="1483" y="1583"/>
                </a:lnTo>
                <a:lnTo>
                  <a:pt x="316" y="999"/>
                </a:lnTo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" dur="8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" dur="8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Игры со словами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 bwMode="auto">
          <a:xfrm>
            <a:off x="1547280" y="1915920"/>
            <a:ext cx="5977080" cy="3168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u="sng" strike="noStrike" spc="-1">
                <a:solidFill>
                  <a:srgbClr val="009999"/>
                </a:solidFill>
                <a:latin typeface="Arial"/>
                <a:hlinkClick r:id="rId2" tooltip="#-1,-1,NEXT"/>
              </a:rPr>
              <a:t>Раздели слова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u="sng" strike="noStrike" spc="-1">
                <a:solidFill>
                  <a:srgbClr val="009999"/>
                </a:solidFill>
                <a:latin typeface="Arial"/>
                <a:hlinkClick r:id="rId3" tooltip="#Slide 10"/>
              </a:rPr>
              <a:t>Фразеологизмы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u="sng" strike="noStrike" spc="-1">
                <a:solidFill>
                  <a:srgbClr val="009999"/>
                </a:solidFill>
                <a:latin typeface="Arial"/>
                <a:hlinkClick r:id="rId4" tooltip="#Slide 17"/>
              </a:rPr>
              <a:t>Эпитеты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u="sng" strike="noStrike" spc="-1">
                <a:solidFill>
                  <a:srgbClr val="009999"/>
                </a:solidFill>
                <a:latin typeface="Arial"/>
                <a:hlinkClick r:id="rId5" tooltip="#Slide 24"/>
              </a:rPr>
              <a:t>Одинаковые слова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u="sng" strike="noStrike" spc="-1">
                <a:solidFill>
                  <a:srgbClr val="009999"/>
                </a:solidFill>
                <a:latin typeface="Arial"/>
                <a:hlinkClick r:id="rId6" tooltip="#Slide 31"/>
              </a:rPr>
              <a:t>Измени букву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u="sng" strike="noStrike" spc="-1">
                <a:solidFill>
                  <a:srgbClr val="009999"/>
                </a:solidFill>
                <a:latin typeface="Arial"/>
                <a:hlinkClick r:id="rId7" tooltip="#Slide 38"/>
              </a:rPr>
              <a:t>Пословицы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2"/>
          <p:cNvPicPr/>
          <p:nvPr/>
        </p:nvPicPr>
        <p:blipFill>
          <a:blip r:embed="rId8"/>
          <a:stretch/>
        </p:blipFill>
        <p:spPr bwMode="auto">
          <a:xfrm>
            <a:off x="4427640" y="4653000"/>
            <a:ext cx="288720" cy="28872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24"/>
          <p:cNvPicPr/>
          <p:nvPr/>
        </p:nvPicPr>
        <p:blipFill>
          <a:blip r:embed="rId9"/>
          <a:stretch/>
        </p:blipFill>
        <p:spPr bwMode="auto">
          <a:xfrm>
            <a:off x="5148360" y="2565360"/>
            <a:ext cx="288720" cy="28908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25"/>
          <p:cNvPicPr/>
          <p:nvPr/>
        </p:nvPicPr>
        <p:blipFill>
          <a:blip r:embed="rId10"/>
          <a:stretch/>
        </p:blipFill>
        <p:spPr bwMode="auto">
          <a:xfrm>
            <a:off x="4788000" y="1989000"/>
            <a:ext cx="288720" cy="28908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26"/>
          <p:cNvPicPr/>
          <p:nvPr/>
        </p:nvPicPr>
        <p:blipFill>
          <a:blip r:embed="rId11"/>
          <a:stretch/>
        </p:blipFill>
        <p:spPr bwMode="auto">
          <a:xfrm>
            <a:off x="5508720" y="3573360"/>
            <a:ext cx="287280" cy="28728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27"/>
          <p:cNvPicPr/>
          <p:nvPr/>
        </p:nvPicPr>
        <p:blipFill>
          <a:blip r:embed="rId12"/>
          <a:stretch/>
        </p:blipFill>
        <p:spPr bwMode="auto">
          <a:xfrm>
            <a:off x="4643280" y="4076640"/>
            <a:ext cx="289080" cy="28908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28"/>
          <p:cNvPicPr/>
          <p:nvPr/>
        </p:nvPicPr>
        <p:blipFill>
          <a:blip r:embed="rId13"/>
          <a:stretch/>
        </p:blipFill>
        <p:spPr bwMode="auto">
          <a:xfrm>
            <a:off x="3851280" y="3068640"/>
            <a:ext cx="289080" cy="289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3.____________ ужимки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0" name="Picture 3"/>
          <p:cNvPicPr/>
          <p:nvPr/>
        </p:nvPicPr>
        <p:blipFill>
          <a:blip r:embed="rId3"/>
          <a:stretch/>
        </p:blipFill>
        <p:spPr bwMode="auto">
          <a:xfrm>
            <a:off x="1547640" y="1989000"/>
            <a:ext cx="6018480" cy="4365720"/>
          </a:xfrm>
          <a:prstGeom prst="rect">
            <a:avLst/>
          </a:prstGeom>
          <a:ln w="0">
            <a:noFill/>
          </a:ln>
        </p:spPr>
      </p:pic>
      <p:sp>
        <p:nvSpPr>
          <p:cNvPr id="151" name="CustomShape 2"/>
          <p:cNvSpPr/>
          <p:nvPr/>
        </p:nvSpPr>
        <p:spPr bwMode="auto">
          <a:xfrm>
            <a:off x="395280" y="5805360"/>
            <a:ext cx="647640" cy="719280"/>
          </a:xfrm>
          <a:custGeom>
            <a:avLst/>
            <a:gdLst/>
            <a:ahLst/>
            <a:cxnLst/>
            <a:rect l="0" t="0" r="r" b="b"/>
            <a:pathLst>
              <a:path w="1801" h="2000" extrusionOk="0">
                <a:moveTo>
                  <a:pt x="0" y="0"/>
                </a:moveTo>
                <a:lnTo>
                  <a:pt x="1800" y="0"/>
                </a:lnTo>
                <a:lnTo>
                  <a:pt x="1800" y="1999"/>
                </a:lnTo>
                <a:lnTo>
                  <a:pt x="0" y="1999"/>
                </a:lnTo>
                <a:lnTo>
                  <a:pt x="0" y="0"/>
                </a:lnTo>
                <a:moveTo>
                  <a:pt x="0" y="0"/>
                </a:moveTo>
                <a:lnTo>
                  <a:pt x="1800" y="0"/>
                </a:lnTo>
                <a:lnTo>
                  <a:pt x="1683" y="116"/>
                </a:lnTo>
                <a:lnTo>
                  <a:pt x="116" y="116"/>
                </a:lnTo>
                <a:lnTo>
                  <a:pt x="0" y="0"/>
                </a:lnTo>
                <a:moveTo>
                  <a:pt x="1800" y="0"/>
                </a:moveTo>
                <a:lnTo>
                  <a:pt x="1800" y="1999"/>
                </a:lnTo>
                <a:lnTo>
                  <a:pt x="1683" y="1882"/>
                </a:lnTo>
                <a:lnTo>
                  <a:pt x="1683" y="116"/>
                </a:lnTo>
                <a:lnTo>
                  <a:pt x="1800" y="0"/>
                </a:lnTo>
                <a:moveTo>
                  <a:pt x="1800" y="1999"/>
                </a:moveTo>
                <a:lnTo>
                  <a:pt x="0" y="1999"/>
                </a:lnTo>
                <a:lnTo>
                  <a:pt x="116" y="1882"/>
                </a:lnTo>
                <a:lnTo>
                  <a:pt x="1683" y="1882"/>
                </a:lnTo>
                <a:lnTo>
                  <a:pt x="1800" y="1999"/>
                </a:lnTo>
                <a:moveTo>
                  <a:pt x="0" y="1999"/>
                </a:moveTo>
                <a:lnTo>
                  <a:pt x="0" y="0"/>
                </a:lnTo>
                <a:lnTo>
                  <a:pt x="116" y="116"/>
                </a:lnTo>
                <a:lnTo>
                  <a:pt x="116" y="1882"/>
                </a:lnTo>
                <a:lnTo>
                  <a:pt x="0" y="1999"/>
                </a:lnTo>
                <a:moveTo>
                  <a:pt x="316" y="999"/>
                </a:moveTo>
                <a:lnTo>
                  <a:pt x="1483" y="415"/>
                </a:lnTo>
                <a:lnTo>
                  <a:pt x="1483" y="1583"/>
                </a:lnTo>
                <a:lnTo>
                  <a:pt x="316" y="999"/>
                </a:lnTo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3"/>
          <p:cNvSpPr/>
          <p:nvPr/>
        </p:nvSpPr>
        <p:spPr bwMode="auto">
          <a:xfrm>
            <a:off x="2630519" y="476280"/>
            <a:ext cx="2963519" cy="70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strike="noStrike" spc="-1">
                <a:solidFill>
                  <a:srgbClr val="000000"/>
                </a:solidFill>
                <a:latin typeface="Arial"/>
              </a:rPr>
              <a:t>Обезьяньи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" dur="8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" dur="8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4._______________слёзы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4" name="Picture 3"/>
          <p:cNvPicPr/>
          <p:nvPr/>
        </p:nvPicPr>
        <p:blipFill>
          <a:blip r:embed="rId3"/>
          <a:stretch/>
        </p:blipFill>
        <p:spPr bwMode="auto">
          <a:xfrm>
            <a:off x="1258920" y="1484280"/>
            <a:ext cx="6480000" cy="4903920"/>
          </a:xfrm>
          <a:prstGeom prst="rect">
            <a:avLst/>
          </a:prstGeom>
          <a:ln w="0">
            <a:noFill/>
          </a:ln>
        </p:spPr>
      </p:pic>
      <p:sp>
        <p:nvSpPr>
          <p:cNvPr id="155" name="CustomShape 2"/>
          <p:cNvSpPr/>
          <p:nvPr/>
        </p:nvSpPr>
        <p:spPr bwMode="auto">
          <a:xfrm>
            <a:off x="2198160" y="476280"/>
            <a:ext cx="3684240" cy="7034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strike="noStrike" spc="-1">
                <a:solidFill>
                  <a:srgbClr val="000000"/>
                </a:solidFill>
                <a:latin typeface="Arial"/>
              </a:rPr>
              <a:t>Крокодиловы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 bwMode="auto">
          <a:xfrm>
            <a:off x="395280" y="5805360"/>
            <a:ext cx="647640" cy="719280"/>
          </a:xfrm>
          <a:custGeom>
            <a:avLst/>
            <a:gdLst/>
            <a:ahLst/>
            <a:cxnLst/>
            <a:rect l="0" t="0" r="r" b="b"/>
            <a:pathLst>
              <a:path w="1801" h="2000" extrusionOk="0">
                <a:moveTo>
                  <a:pt x="0" y="0"/>
                </a:moveTo>
                <a:lnTo>
                  <a:pt x="1800" y="0"/>
                </a:lnTo>
                <a:lnTo>
                  <a:pt x="1800" y="1999"/>
                </a:lnTo>
                <a:lnTo>
                  <a:pt x="0" y="1999"/>
                </a:lnTo>
                <a:lnTo>
                  <a:pt x="0" y="0"/>
                </a:lnTo>
                <a:moveTo>
                  <a:pt x="0" y="0"/>
                </a:moveTo>
                <a:lnTo>
                  <a:pt x="1800" y="0"/>
                </a:lnTo>
                <a:lnTo>
                  <a:pt x="1683" y="116"/>
                </a:lnTo>
                <a:lnTo>
                  <a:pt x="116" y="116"/>
                </a:lnTo>
                <a:lnTo>
                  <a:pt x="0" y="0"/>
                </a:lnTo>
                <a:moveTo>
                  <a:pt x="1800" y="0"/>
                </a:moveTo>
                <a:lnTo>
                  <a:pt x="1800" y="1999"/>
                </a:lnTo>
                <a:lnTo>
                  <a:pt x="1683" y="1882"/>
                </a:lnTo>
                <a:lnTo>
                  <a:pt x="1683" y="116"/>
                </a:lnTo>
                <a:lnTo>
                  <a:pt x="1800" y="0"/>
                </a:lnTo>
                <a:moveTo>
                  <a:pt x="1800" y="1999"/>
                </a:moveTo>
                <a:lnTo>
                  <a:pt x="0" y="1999"/>
                </a:lnTo>
                <a:lnTo>
                  <a:pt x="116" y="1882"/>
                </a:lnTo>
                <a:lnTo>
                  <a:pt x="1683" y="1882"/>
                </a:lnTo>
                <a:lnTo>
                  <a:pt x="1800" y="1999"/>
                </a:lnTo>
                <a:moveTo>
                  <a:pt x="0" y="1999"/>
                </a:moveTo>
                <a:lnTo>
                  <a:pt x="0" y="0"/>
                </a:lnTo>
                <a:lnTo>
                  <a:pt x="116" y="116"/>
                </a:lnTo>
                <a:lnTo>
                  <a:pt x="116" y="1882"/>
                </a:lnTo>
                <a:lnTo>
                  <a:pt x="0" y="1999"/>
                </a:lnTo>
                <a:moveTo>
                  <a:pt x="316" y="999"/>
                </a:moveTo>
                <a:lnTo>
                  <a:pt x="1483" y="415"/>
                </a:lnTo>
                <a:lnTo>
                  <a:pt x="1483" y="1583"/>
                </a:lnTo>
                <a:lnTo>
                  <a:pt x="316" y="999"/>
                </a:lnTo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" dur="8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" dur="8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 bwMode="auto">
          <a:xfrm>
            <a:off x="468360" y="-36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5._____________преданность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8" name="Picture 3"/>
          <p:cNvPicPr/>
          <p:nvPr/>
        </p:nvPicPr>
        <p:blipFill>
          <a:blip r:embed="rId3"/>
          <a:stretch/>
        </p:blipFill>
        <p:spPr bwMode="auto">
          <a:xfrm>
            <a:off x="1476360" y="1319040"/>
            <a:ext cx="6120000" cy="5538960"/>
          </a:xfrm>
          <a:prstGeom prst="rect">
            <a:avLst/>
          </a:prstGeom>
          <a:ln w="0">
            <a:noFill/>
          </a:ln>
        </p:spPr>
      </p:pic>
      <p:sp>
        <p:nvSpPr>
          <p:cNvPr id="159" name="CustomShape 2"/>
          <p:cNvSpPr/>
          <p:nvPr/>
        </p:nvSpPr>
        <p:spPr bwMode="auto">
          <a:xfrm>
            <a:off x="2054880" y="260280"/>
            <a:ext cx="2354040" cy="7034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strike="noStrike" spc="-1">
                <a:solidFill>
                  <a:srgbClr val="000000"/>
                </a:solidFill>
                <a:latin typeface="Arial"/>
              </a:rPr>
              <a:t>Собачья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 bwMode="auto">
          <a:xfrm>
            <a:off x="395280" y="5805360"/>
            <a:ext cx="647640" cy="719280"/>
          </a:xfrm>
          <a:custGeom>
            <a:avLst/>
            <a:gdLst/>
            <a:ahLst/>
            <a:cxnLst/>
            <a:rect l="0" t="0" r="r" b="b"/>
            <a:pathLst>
              <a:path w="1801" h="2000" extrusionOk="0">
                <a:moveTo>
                  <a:pt x="0" y="0"/>
                </a:moveTo>
                <a:lnTo>
                  <a:pt x="1800" y="0"/>
                </a:lnTo>
                <a:lnTo>
                  <a:pt x="1800" y="1999"/>
                </a:lnTo>
                <a:lnTo>
                  <a:pt x="0" y="1999"/>
                </a:lnTo>
                <a:lnTo>
                  <a:pt x="0" y="0"/>
                </a:lnTo>
                <a:moveTo>
                  <a:pt x="0" y="0"/>
                </a:moveTo>
                <a:lnTo>
                  <a:pt x="1800" y="0"/>
                </a:lnTo>
                <a:lnTo>
                  <a:pt x="1683" y="116"/>
                </a:lnTo>
                <a:lnTo>
                  <a:pt x="116" y="116"/>
                </a:lnTo>
                <a:lnTo>
                  <a:pt x="0" y="0"/>
                </a:lnTo>
                <a:moveTo>
                  <a:pt x="1800" y="0"/>
                </a:moveTo>
                <a:lnTo>
                  <a:pt x="1800" y="1999"/>
                </a:lnTo>
                <a:lnTo>
                  <a:pt x="1683" y="1882"/>
                </a:lnTo>
                <a:lnTo>
                  <a:pt x="1683" y="116"/>
                </a:lnTo>
                <a:lnTo>
                  <a:pt x="1800" y="0"/>
                </a:lnTo>
                <a:moveTo>
                  <a:pt x="1800" y="1999"/>
                </a:moveTo>
                <a:lnTo>
                  <a:pt x="0" y="1999"/>
                </a:lnTo>
                <a:lnTo>
                  <a:pt x="116" y="1882"/>
                </a:lnTo>
                <a:lnTo>
                  <a:pt x="1683" y="1882"/>
                </a:lnTo>
                <a:lnTo>
                  <a:pt x="1800" y="1999"/>
                </a:lnTo>
                <a:moveTo>
                  <a:pt x="0" y="1999"/>
                </a:moveTo>
                <a:lnTo>
                  <a:pt x="0" y="0"/>
                </a:lnTo>
                <a:lnTo>
                  <a:pt x="116" y="116"/>
                </a:lnTo>
                <a:lnTo>
                  <a:pt x="116" y="1882"/>
                </a:lnTo>
                <a:lnTo>
                  <a:pt x="0" y="1999"/>
                </a:lnTo>
                <a:moveTo>
                  <a:pt x="316" y="999"/>
                </a:moveTo>
                <a:lnTo>
                  <a:pt x="1483" y="415"/>
                </a:lnTo>
                <a:lnTo>
                  <a:pt x="1483" y="1583"/>
                </a:lnTo>
                <a:lnTo>
                  <a:pt x="316" y="999"/>
                </a:lnTo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" dur="8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" dur="8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6.______________хитрость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2" name="Picture 3"/>
          <p:cNvPicPr/>
          <p:nvPr/>
        </p:nvPicPr>
        <p:blipFill>
          <a:blip r:embed="rId3"/>
          <a:stretch/>
        </p:blipFill>
        <p:spPr bwMode="auto">
          <a:xfrm>
            <a:off x="1258920" y="2138400"/>
            <a:ext cx="6481800" cy="4114800"/>
          </a:xfrm>
          <a:prstGeom prst="rect">
            <a:avLst/>
          </a:prstGeom>
          <a:ln w="0">
            <a:noFill/>
          </a:ln>
        </p:spPr>
      </p:pic>
      <p:sp>
        <p:nvSpPr>
          <p:cNvPr id="163" name="CustomShape 2"/>
          <p:cNvSpPr/>
          <p:nvPr/>
        </p:nvSpPr>
        <p:spPr bwMode="auto">
          <a:xfrm>
            <a:off x="2774880" y="404640"/>
            <a:ext cx="1739880" cy="7034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strike="noStrike" spc="-1">
                <a:solidFill>
                  <a:srgbClr val="000000"/>
                </a:solidFill>
                <a:latin typeface="Arial"/>
              </a:rPr>
              <a:t>Лисья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 bwMode="auto">
          <a:xfrm>
            <a:off x="395280" y="5805360"/>
            <a:ext cx="647640" cy="719280"/>
          </a:xfrm>
          <a:custGeom>
            <a:avLst/>
            <a:gdLst/>
            <a:ahLst/>
            <a:cxnLst/>
            <a:rect l="0" t="0" r="r" b="b"/>
            <a:pathLst>
              <a:path w="1801" h="2000" extrusionOk="0">
                <a:moveTo>
                  <a:pt x="0" y="0"/>
                </a:moveTo>
                <a:lnTo>
                  <a:pt x="1800" y="0"/>
                </a:lnTo>
                <a:lnTo>
                  <a:pt x="1800" y="1999"/>
                </a:lnTo>
                <a:lnTo>
                  <a:pt x="0" y="1999"/>
                </a:lnTo>
                <a:lnTo>
                  <a:pt x="0" y="0"/>
                </a:lnTo>
                <a:moveTo>
                  <a:pt x="0" y="0"/>
                </a:moveTo>
                <a:lnTo>
                  <a:pt x="1800" y="0"/>
                </a:lnTo>
                <a:lnTo>
                  <a:pt x="1683" y="116"/>
                </a:lnTo>
                <a:lnTo>
                  <a:pt x="116" y="116"/>
                </a:lnTo>
                <a:lnTo>
                  <a:pt x="0" y="0"/>
                </a:lnTo>
                <a:moveTo>
                  <a:pt x="1800" y="0"/>
                </a:moveTo>
                <a:lnTo>
                  <a:pt x="1800" y="1999"/>
                </a:lnTo>
                <a:lnTo>
                  <a:pt x="1683" y="1882"/>
                </a:lnTo>
                <a:lnTo>
                  <a:pt x="1683" y="116"/>
                </a:lnTo>
                <a:lnTo>
                  <a:pt x="1800" y="0"/>
                </a:lnTo>
                <a:moveTo>
                  <a:pt x="1800" y="1999"/>
                </a:moveTo>
                <a:lnTo>
                  <a:pt x="0" y="1999"/>
                </a:lnTo>
                <a:lnTo>
                  <a:pt x="116" y="1882"/>
                </a:lnTo>
                <a:lnTo>
                  <a:pt x="1683" y="1882"/>
                </a:lnTo>
                <a:lnTo>
                  <a:pt x="1800" y="1999"/>
                </a:lnTo>
                <a:moveTo>
                  <a:pt x="0" y="1999"/>
                </a:moveTo>
                <a:lnTo>
                  <a:pt x="0" y="0"/>
                </a:lnTo>
                <a:lnTo>
                  <a:pt x="116" y="116"/>
                </a:lnTo>
                <a:lnTo>
                  <a:pt x="116" y="1882"/>
                </a:lnTo>
                <a:lnTo>
                  <a:pt x="0" y="1999"/>
                </a:lnTo>
                <a:moveTo>
                  <a:pt x="316" y="999"/>
                </a:moveTo>
                <a:lnTo>
                  <a:pt x="1483" y="415"/>
                </a:lnTo>
                <a:lnTo>
                  <a:pt x="1483" y="1583"/>
                </a:lnTo>
                <a:lnTo>
                  <a:pt x="316" y="999"/>
                </a:lnTo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" dur="8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" dur="8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 bwMode="auto">
          <a:xfrm>
            <a:off x="1908000" y="259920"/>
            <a:ext cx="6321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</a:rPr>
              <a:t>Одинаковые слова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 bwMode="auto">
          <a:xfrm>
            <a:off x="1403280" y="1916280"/>
            <a:ext cx="936720" cy="100800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2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4" y="2632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 bwMode="auto">
          <a:xfrm>
            <a:off x="2411280" y="2492280"/>
            <a:ext cx="936720" cy="100800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2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4" y="2632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CustomShape 4"/>
          <p:cNvSpPr/>
          <p:nvPr/>
        </p:nvSpPr>
        <p:spPr bwMode="auto">
          <a:xfrm>
            <a:off x="3492360" y="2997360"/>
            <a:ext cx="936720" cy="100800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2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4" y="2632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CustomShape 5"/>
          <p:cNvSpPr/>
          <p:nvPr/>
        </p:nvSpPr>
        <p:spPr bwMode="auto">
          <a:xfrm>
            <a:off x="4572000" y="3573360"/>
            <a:ext cx="936720" cy="100800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2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4" y="2632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4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CustomShape 6"/>
          <p:cNvSpPr/>
          <p:nvPr/>
        </p:nvSpPr>
        <p:spPr bwMode="auto">
          <a:xfrm>
            <a:off x="5651640" y="4076640"/>
            <a:ext cx="936360" cy="1008000"/>
          </a:xfrm>
          <a:custGeom>
            <a:avLst/>
            <a:gdLst/>
            <a:ahLst/>
            <a:cxnLst/>
            <a:rect l="0" t="0" r="r" b="b"/>
            <a:pathLst>
              <a:path w="2603" h="2802" extrusionOk="0">
                <a:moveTo>
                  <a:pt x="0" y="0"/>
                </a:moveTo>
                <a:lnTo>
                  <a:pt x="2602" y="0"/>
                </a:lnTo>
                <a:lnTo>
                  <a:pt x="2602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2" y="0"/>
                </a:lnTo>
                <a:lnTo>
                  <a:pt x="2433" y="168"/>
                </a:lnTo>
                <a:lnTo>
                  <a:pt x="168" y="168"/>
                </a:lnTo>
                <a:lnTo>
                  <a:pt x="0" y="0"/>
                </a:lnTo>
                <a:moveTo>
                  <a:pt x="2602" y="0"/>
                </a:moveTo>
                <a:lnTo>
                  <a:pt x="2602" y="2801"/>
                </a:lnTo>
                <a:lnTo>
                  <a:pt x="2433" y="2632"/>
                </a:lnTo>
                <a:lnTo>
                  <a:pt x="2433" y="168"/>
                </a:lnTo>
                <a:lnTo>
                  <a:pt x="2602" y="0"/>
                </a:lnTo>
                <a:moveTo>
                  <a:pt x="2602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3" y="2632"/>
                </a:lnTo>
                <a:lnTo>
                  <a:pt x="2602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5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CustomShape 7"/>
          <p:cNvSpPr/>
          <p:nvPr/>
        </p:nvSpPr>
        <p:spPr bwMode="auto">
          <a:xfrm>
            <a:off x="6659640" y="4581360"/>
            <a:ext cx="936720" cy="100836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3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3"/>
                </a:lnTo>
                <a:lnTo>
                  <a:pt x="2434" y="2633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3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6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CustomShape 8"/>
          <p:cNvSpPr/>
          <p:nvPr/>
        </p:nvSpPr>
        <p:spPr bwMode="auto">
          <a:xfrm>
            <a:off x="1692360" y="5805360"/>
            <a:ext cx="792000" cy="863640"/>
          </a:xfrm>
          <a:custGeom>
            <a:avLst/>
            <a:gdLst/>
            <a:ahLst/>
            <a:cxnLst/>
            <a:rect l="0" t="0" r="r" b="b"/>
            <a:pathLst>
              <a:path w="2202" h="2401" extrusionOk="0">
                <a:moveTo>
                  <a:pt x="0" y="0"/>
                </a:moveTo>
                <a:lnTo>
                  <a:pt x="2201" y="0"/>
                </a:lnTo>
                <a:lnTo>
                  <a:pt x="2201" y="2400"/>
                </a:lnTo>
                <a:lnTo>
                  <a:pt x="0" y="2400"/>
                </a:lnTo>
                <a:lnTo>
                  <a:pt x="0" y="0"/>
                </a:lnTo>
                <a:moveTo>
                  <a:pt x="0" y="0"/>
                </a:moveTo>
                <a:lnTo>
                  <a:pt x="2201" y="0"/>
                </a:lnTo>
                <a:lnTo>
                  <a:pt x="2058" y="142"/>
                </a:lnTo>
                <a:lnTo>
                  <a:pt x="142" y="142"/>
                </a:lnTo>
                <a:lnTo>
                  <a:pt x="0" y="0"/>
                </a:lnTo>
                <a:moveTo>
                  <a:pt x="2201" y="0"/>
                </a:moveTo>
                <a:lnTo>
                  <a:pt x="2201" y="2400"/>
                </a:lnTo>
                <a:lnTo>
                  <a:pt x="2058" y="2257"/>
                </a:lnTo>
                <a:lnTo>
                  <a:pt x="2058" y="142"/>
                </a:lnTo>
                <a:lnTo>
                  <a:pt x="2201" y="0"/>
                </a:lnTo>
                <a:moveTo>
                  <a:pt x="2201" y="2400"/>
                </a:moveTo>
                <a:lnTo>
                  <a:pt x="0" y="2400"/>
                </a:lnTo>
                <a:lnTo>
                  <a:pt x="142" y="2257"/>
                </a:lnTo>
                <a:lnTo>
                  <a:pt x="2058" y="2257"/>
                </a:lnTo>
                <a:lnTo>
                  <a:pt x="2201" y="2400"/>
                </a:lnTo>
                <a:moveTo>
                  <a:pt x="0" y="2400"/>
                </a:moveTo>
                <a:lnTo>
                  <a:pt x="0" y="0"/>
                </a:lnTo>
                <a:lnTo>
                  <a:pt x="142" y="142"/>
                </a:lnTo>
                <a:lnTo>
                  <a:pt x="142" y="2257"/>
                </a:lnTo>
                <a:lnTo>
                  <a:pt x="0" y="2400"/>
                </a:lnTo>
                <a:moveTo>
                  <a:pt x="386" y="1200"/>
                </a:moveTo>
                <a:lnTo>
                  <a:pt x="1814" y="486"/>
                </a:lnTo>
                <a:lnTo>
                  <a:pt x="1814" y="1913"/>
                </a:lnTo>
                <a:lnTo>
                  <a:pt x="386" y="1200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9"/>
          <p:cNvSpPr/>
          <p:nvPr/>
        </p:nvSpPr>
        <p:spPr bwMode="auto">
          <a:xfrm>
            <a:off x="4643280" y="2133720"/>
            <a:ext cx="1079640" cy="72072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2 балла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 bwMode="auto">
          <a:xfrm>
            <a:off x="1042920" y="189000"/>
            <a:ext cx="7201080" cy="1439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CC0099"/>
                </a:solidFill>
                <a:latin typeface="Arial"/>
              </a:rPr>
              <a:t>Отгадайте одинаковое слово в фразеологических оборотах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Shape 2"/>
          <p:cNvSpPr txBox="1"/>
          <p:nvPr/>
        </p:nvSpPr>
        <p:spPr bwMode="auto">
          <a:xfrm>
            <a:off x="2123640" y="1988640"/>
            <a:ext cx="5040360" cy="4526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0" strike="noStrike" spc="-1">
                <a:solidFill>
                  <a:srgbClr val="000000"/>
                </a:solidFill>
                <a:latin typeface="Arial"/>
              </a:rPr>
              <a:t>…об…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0" strike="noStrike" spc="-1">
                <a:solidFill>
                  <a:srgbClr val="000000"/>
                </a:solidFill>
                <a:latin typeface="Arial"/>
              </a:rPr>
              <a:t>Из … вон плохо.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0" strike="noStrike" spc="-1">
                <a:solidFill>
                  <a:srgbClr val="000000"/>
                </a:solidFill>
                <a:latin typeface="Arial"/>
              </a:rPr>
              <a:t>Сбыть с ….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0" strike="noStrike" spc="-1">
                <a:solidFill>
                  <a:srgbClr val="000000"/>
                </a:solidFill>
                <a:latin typeface="Arial"/>
              </a:rPr>
              <a:t>Мастер на все ….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0" strike="noStrike" spc="-1">
                <a:solidFill>
                  <a:srgbClr val="000000"/>
                </a:solidFill>
                <a:latin typeface="Arial"/>
              </a:rPr>
              <a:t>Сидеть сложа ….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0" strike="noStrike" spc="-1">
                <a:solidFill>
                  <a:srgbClr val="000000"/>
                </a:solidFill>
                <a:latin typeface="Arial"/>
              </a:rPr>
              <a:t>Золотые ….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Picture 7" descr="red3"/>
          <p:cNvPicPr/>
          <p:nvPr/>
        </p:nvPicPr>
        <p:blipFill>
          <a:blip r:embed="rId3"/>
          <a:stretch/>
        </p:blipFill>
        <p:spPr bwMode="auto">
          <a:xfrm>
            <a:off x="179280" y="1989000"/>
            <a:ext cx="1906560" cy="2336760"/>
          </a:xfrm>
          <a:prstGeom prst="rect">
            <a:avLst/>
          </a:prstGeom>
          <a:ln w="0">
            <a:noFill/>
          </a:ln>
        </p:spPr>
      </p:pic>
      <p:sp>
        <p:nvSpPr>
          <p:cNvPr id="177" name="CustomShape 3"/>
          <p:cNvSpPr/>
          <p:nvPr/>
        </p:nvSpPr>
        <p:spPr bwMode="auto">
          <a:xfrm>
            <a:off x="468360" y="5805360"/>
            <a:ext cx="647640" cy="719280"/>
          </a:xfrm>
          <a:custGeom>
            <a:avLst/>
            <a:gdLst/>
            <a:ahLst/>
            <a:cxnLst/>
            <a:rect l="0" t="0" r="r" b="b"/>
            <a:pathLst>
              <a:path w="1801" h="2000" extrusionOk="0">
                <a:moveTo>
                  <a:pt x="0" y="0"/>
                </a:moveTo>
                <a:lnTo>
                  <a:pt x="1800" y="0"/>
                </a:lnTo>
                <a:lnTo>
                  <a:pt x="1800" y="1999"/>
                </a:lnTo>
                <a:lnTo>
                  <a:pt x="0" y="1999"/>
                </a:lnTo>
                <a:lnTo>
                  <a:pt x="0" y="0"/>
                </a:lnTo>
                <a:moveTo>
                  <a:pt x="0" y="0"/>
                </a:moveTo>
                <a:lnTo>
                  <a:pt x="1800" y="0"/>
                </a:lnTo>
                <a:lnTo>
                  <a:pt x="1683" y="116"/>
                </a:lnTo>
                <a:lnTo>
                  <a:pt x="116" y="116"/>
                </a:lnTo>
                <a:lnTo>
                  <a:pt x="0" y="0"/>
                </a:lnTo>
                <a:moveTo>
                  <a:pt x="1800" y="0"/>
                </a:moveTo>
                <a:lnTo>
                  <a:pt x="1800" y="1999"/>
                </a:lnTo>
                <a:lnTo>
                  <a:pt x="1683" y="1882"/>
                </a:lnTo>
                <a:lnTo>
                  <a:pt x="1683" y="116"/>
                </a:lnTo>
                <a:lnTo>
                  <a:pt x="1800" y="0"/>
                </a:lnTo>
                <a:moveTo>
                  <a:pt x="1800" y="1999"/>
                </a:moveTo>
                <a:lnTo>
                  <a:pt x="0" y="1999"/>
                </a:lnTo>
                <a:lnTo>
                  <a:pt x="116" y="1882"/>
                </a:lnTo>
                <a:lnTo>
                  <a:pt x="1683" y="1882"/>
                </a:lnTo>
                <a:lnTo>
                  <a:pt x="1800" y="1999"/>
                </a:lnTo>
                <a:moveTo>
                  <a:pt x="0" y="1999"/>
                </a:moveTo>
                <a:lnTo>
                  <a:pt x="0" y="0"/>
                </a:lnTo>
                <a:lnTo>
                  <a:pt x="116" y="116"/>
                </a:lnTo>
                <a:lnTo>
                  <a:pt x="116" y="1882"/>
                </a:lnTo>
                <a:lnTo>
                  <a:pt x="0" y="1999"/>
                </a:lnTo>
                <a:moveTo>
                  <a:pt x="316" y="999"/>
                </a:moveTo>
                <a:lnTo>
                  <a:pt x="1483" y="415"/>
                </a:lnTo>
                <a:lnTo>
                  <a:pt x="1483" y="1583"/>
                </a:lnTo>
                <a:lnTo>
                  <a:pt x="316" y="999"/>
                </a:lnTo>
              </a:path>
            </a:pathLst>
          </a:custGeom>
          <a:solidFill>
            <a:srgbClr val="BBE0E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8" name="Picture 9" descr="red3"/>
          <p:cNvPicPr/>
          <p:nvPr/>
        </p:nvPicPr>
        <p:blipFill>
          <a:blip r:embed="rId4"/>
          <a:stretch/>
        </p:blipFill>
        <p:spPr bwMode="auto">
          <a:xfrm>
            <a:off x="7093080" y="4076640"/>
            <a:ext cx="1906560" cy="2336760"/>
          </a:xfrm>
          <a:prstGeom prst="rect">
            <a:avLst/>
          </a:prstGeom>
          <a:ln w="0">
            <a:noFill/>
          </a:ln>
        </p:spPr>
      </p:pic>
      <p:sp>
        <p:nvSpPr>
          <p:cNvPr id="179" name="CustomShape 4"/>
          <p:cNvSpPr/>
          <p:nvPr/>
        </p:nvSpPr>
        <p:spPr bwMode="auto">
          <a:xfrm>
            <a:off x="2340000" y="2205000"/>
            <a:ext cx="5040360" cy="452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Рука об руку.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Из рук вон плохо.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Сбыть с рук.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Мастер на все руки.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Сидеть сложа руки.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Золотые руки.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4" dur="20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7" dur="20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0" dur="20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3" dur="20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6" dur="2000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9" dur="2000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 bwMode="auto">
          <a:xfrm>
            <a:off x="1042920" y="189000"/>
            <a:ext cx="7201080" cy="1439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CC0099"/>
                </a:solidFill>
                <a:latin typeface="Arial"/>
              </a:rPr>
              <a:t>Отгадайте одинаковое слово в фразеологических оборотах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 bwMode="auto">
          <a:xfrm>
            <a:off x="468360" y="5805360"/>
            <a:ext cx="647640" cy="719280"/>
          </a:xfrm>
          <a:custGeom>
            <a:avLst/>
            <a:gdLst/>
            <a:ahLst/>
            <a:cxnLst/>
            <a:rect l="0" t="0" r="r" b="b"/>
            <a:pathLst>
              <a:path w="1801" h="2000" extrusionOk="0">
                <a:moveTo>
                  <a:pt x="0" y="0"/>
                </a:moveTo>
                <a:lnTo>
                  <a:pt x="1800" y="0"/>
                </a:lnTo>
                <a:lnTo>
                  <a:pt x="1800" y="1999"/>
                </a:lnTo>
                <a:lnTo>
                  <a:pt x="0" y="1999"/>
                </a:lnTo>
                <a:lnTo>
                  <a:pt x="0" y="0"/>
                </a:lnTo>
                <a:moveTo>
                  <a:pt x="0" y="0"/>
                </a:moveTo>
                <a:lnTo>
                  <a:pt x="1800" y="0"/>
                </a:lnTo>
                <a:lnTo>
                  <a:pt x="1683" y="116"/>
                </a:lnTo>
                <a:lnTo>
                  <a:pt x="116" y="116"/>
                </a:lnTo>
                <a:lnTo>
                  <a:pt x="0" y="0"/>
                </a:lnTo>
                <a:moveTo>
                  <a:pt x="1800" y="0"/>
                </a:moveTo>
                <a:lnTo>
                  <a:pt x="1800" y="1999"/>
                </a:lnTo>
                <a:lnTo>
                  <a:pt x="1683" y="1882"/>
                </a:lnTo>
                <a:lnTo>
                  <a:pt x="1683" y="116"/>
                </a:lnTo>
                <a:lnTo>
                  <a:pt x="1800" y="0"/>
                </a:lnTo>
                <a:moveTo>
                  <a:pt x="1800" y="1999"/>
                </a:moveTo>
                <a:lnTo>
                  <a:pt x="0" y="1999"/>
                </a:lnTo>
                <a:lnTo>
                  <a:pt x="116" y="1882"/>
                </a:lnTo>
                <a:lnTo>
                  <a:pt x="1683" y="1882"/>
                </a:lnTo>
                <a:lnTo>
                  <a:pt x="1800" y="1999"/>
                </a:lnTo>
                <a:moveTo>
                  <a:pt x="0" y="1999"/>
                </a:moveTo>
                <a:lnTo>
                  <a:pt x="0" y="0"/>
                </a:lnTo>
                <a:lnTo>
                  <a:pt x="116" y="116"/>
                </a:lnTo>
                <a:lnTo>
                  <a:pt x="116" y="1882"/>
                </a:lnTo>
                <a:lnTo>
                  <a:pt x="0" y="1999"/>
                </a:lnTo>
                <a:moveTo>
                  <a:pt x="316" y="999"/>
                </a:moveTo>
                <a:lnTo>
                  <a:pt x="1483" y="415"/>
                </a:lnTo>
                <a:lnTo>
                  <a:pt x="1483" y="1583"/>
                </a:lnTo>
                <a:lnTo>
                  <a:pt x="316" y="999"/>
                </a:lnTo>
              </a:path>
            </a:pathLst>
          </a:custGeom>
          <a:solidFill>
            <a:srgbClr val="BBE0E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TextShape 3"/>
          <p:cNvSpPr txBox="1"/>
          <p:nvPr/>
        </p:nvSpPr>
        <p:spPr bwMode="auto">
          <a:xfrm>
            <a:off x="1403280" y="2276640"/>
            <a:ext cx="6408720" cy="2736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… нитками шито.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Среди … дня.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Сказка про … бычка.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Чёрным по … написано.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CustomShape 4"/>
          <p:cNvSpPr/>
          <p:nvPr/>
        </p:nvSpPr>
        <p:spPr bwMode="auto">
          <a:xfrm>
            <a:off x="826920" y="1916280"/>
            <a:ext cx="7417080" cy="273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Белыми  нитками шито.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Среди белого дня.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Сказка про белого бычка.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Чёрным по белому написано.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Picture 9" descr="co10"/>
          <p:cNvPicPr/>
          <p:nvPr/>
        </p:nvPicPr>
        <p:blipFill>
          <a:blip r:embed="rId3"/>
          <a:stretch/>
        </p:blipFill>
        <p:spPr bwMode="auto">
          <a:xfrm>
            <a:off x="7236000" y="4869000"/>
            <a:ext cx="1660320" cy="172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2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9" dur="2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2" dur="2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5" dur="20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 bwMode="auto">
          <a:xfrm>
            <a:off x="1042920" y="189000"/>
            <a:ext cx="7201080" cy="1439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CC0099"/>
                </a:solidFill>
                <a:latin typeface="Arial"/>
              </a:rPr>
              <a:t>Отгадайте одинаковое слово в фразеологических оборотах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 bwMode="auto">
          <a:xfrm>
            <a:off x="468360" y="5805360"/>
            <a:ext cx="647640" cy="719280"/>
          </a:xfrm>
          <a:custGeom>
            <a:avLst/>
            <a:gdLst/>
            <a:ahLst/>
            <a:cxnLst/>
            <a:rect l="0" t="0" r="r" b="b"/>
            <a:pathLst>
              <a:path w="1801" h="2000" extrusionOk="0">
                <a:moveTo>
                  <a:pt x="0" y="0"/>
                </a:moveTo>
                <a:lnTo>
                  <a:pt x="1800" y="0"/>
                </a:lnTo>
                <a:lnTo>
                  <a:pt x="1800" y="1999"/>
                </a:lnTo>
                <a:lnTo>
                  <a:pt x="0" y="1999"/>
                </a:lnTo>
                <a:lnTo>
                  <a:pt x="0" y="0"/>
                </a:lnTo>
                <a:moveTo>
                  <a:pt x="0" y="0"/>
                </a:moveTo>
                <a:lnTo>
                  <a:pt x="1800" y="0"/>
                </a:lnTo>
                <a:lnTo>
                  <a:pt x="1683" y="116"/>
                </a:lnTo>
                <a:lnTo>
                  <a:pt x="116" y="116"/>
                </a:lnTo>
                <a:lnTo>
                  <a:pt x="0" y="0"/>
                </a:lnTo>
                <a:moveTo>
                  <a:pt x="1800" y="0"/>
                </a:moveTo>
                <a:lnTo>
                  <a:pt x="1800" y="1999"/>
                </a:lnTo>
                <a:lnTo>
                  <a:pt x="1683" y="1882"/>
                </a:lnTo>
                <a:lnTo>
                  <a:pt x="1683" y="116"/>
                </a:lnTo>
                <a:lnTo>
                  <a:pt x="1800" y="0"/>
                </a:lnTo>
                <a:moveTo>
                  <a:pt x="1800" y="1999"/>
                </a:moveTo>
                <a:lnTo>
                  <a:pt x="0" y="1999"/>
                </a:lnTo>
                <a:lnTo>
                  <a:pt x="116" y="1882"/>
                </a:lnTo>
                <a:lnTo>
                  <a:pt x="1683" y="1882"/>
                </a:lnTo>
                <a:lnTo>
                  <a:pt x="1800" y="1999"/>
                </a:lnTo>
                <a:moveTo>
                  <a:pt x="0" y="1999"/>
                </a:moveTo>
                <a:lnTo>
                  <a:pt x="0" y="0"/>
                </a:lnTo>
                <a:lnTo>
                  <a:pt x="116" y="116"/>
                </a:lnTo>
                <a:lnTo>
                  <a:pt x="116" y="1882"/>
                </a:lnTo>
                <a:lnTo>
                  <a:pt x="0" y="1999"/>
                </a:lnTo>
                <a:moveTo>
                  <a:pt x="316" y="999"/>
                </a:moveTo>
                <a:lnTo>
                  <a:pt x="1483" y="415"/>
                </a:lnTo>
                <a:lnTo>
                  <a:pt x="1483" y="1583"/>
                </a:lnTo>
                <a:lnTo>
                  <a:pt x="316" y="999"/>
                </a:lnTo>
              </a:path>
            </a:pathLst>
          </a:custGeom>
          <a:solidFill>
            <a:srgbClr val="BBE0E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TextShape 3"/>
          <p:cNvSpPr txBox="1"/>
          <p:nvPr/>
        </p:nvSpPr>
        <p:spPr bwMode="auto">
          <a:xfrm>
            <a:off x="971280" y="1773360"/>
            <a:ext cx="5832360" cy="3960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Как в … канул.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Толочь … в ступе.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Решетом … черпать.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Тише …, ниже травы.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Много … утекло.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Выйти сухим из ….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 bwMode="auto">
          <a:xfrm>
            <a:off x="611280" y="1557360"/>
            <a:ext cx="6985080" cy="39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Как в воду канул.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Толочь воду в ступе.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Решетом воду черпать.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Тише воды, ниже травы.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Много воды утекло.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Выйти сухим из воды.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Picture 6" descr="fd9"/>
          <p:cNvPicPr/>
          <p:nvPr/>
        </p:nvPicPr>
        <p:blipFill>
          <a:blip r:embed="rId3"/>
          <a:stretch/>
        </p:blipFill>
        <p:spPr bwMode="auto">
          <a:xfrm>
            <a:off x="6516720" y="4581360"/>
            <a:ext cx="2273400" cy="1947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20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9" dur="20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2" dur="20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5" dur="20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8" dur="200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1" dur="2000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 bwMode="auto">
          <a:xfrm>
            <a:off x="1042920" y="189000"/>
            <a:ext cx="7201080" cy="1439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CC0099"/>
                </a:solidFill>
                <a:latin typeface="Arial"/>
              </a:rPr>
              <a:t>Отгадайте одинаковое слово в фразеологических оборотах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 bwMode="auto">
          <a:xfrm>
            <a:off x="468360" y="5805360"/>
            <a:ext cx="647640" cy="719280"/>
          </a:xfrm>
          <a:custGeom>
            <a:avLst/>
            <a:gdLst/>
            <a:ahLst/>
            <a:cxnLst/>
            <a:rect l="0" t="0" r="r" b="b"/>
            <a:pathLst>
              <a:path w="1801" h="2000" extrusionOk="0">
                <a:moveTo>
                  <a:pt x="0" y="0"/>
                </a:moveTo>
                <a:lnTo>
                  <a:pt x="1800" y="0"/>
                </a:lnTo>
                <a:lnTo>
                  <a:pt x="1800" y="1999"/>
                </a:lnTo>
                <a:lnTo>
                  <a:pt x="0" y="1999"/>
                </a:lnTo>
                <a:lnTo>
                  <a:pt x="0" y="0"/>
                </a:lnTo>
                <a:moveTo>
                  <a:pt x="0" y="0"/>
                </a:moveTo>
                <a:lnTo>
                  <a:pt x="1800" y="0"/>
                </a:lnTo>
                <a:lnTo>
                  <a:pt x="1683" y="116"/>
                </a:lnTo>
                <a:lnTo>
                  <a:pt x="116" y="116"/>
                </a:lnTo>
                <a:lnTo>
                  <a:pt x="0" y="0"/>
                </a:lnTo>
                <a:moveTo>
                  <a:pt x="1800" y="0"/>
                </a:moveTo>
                <a:lnTo>
                  <a:pt x="1800" y="1999"/>
                </a:lnTo>
                <a:lnTo>
                  <a:pt x="1683" y="1882"/>
                </a:lnTo>
                <a:lnTo>
                  <a:pt x="1683" y="116"/>
                </a:lnTo>
                <a:lnTo>
                  <a:pt x="1800" y="0"/>
                </a:lnTo>
                <a:moveTo>
                  <a:pt x="1800" y="1999"/>
                </a:moveTo>
                <a:lnTo>
                  <a:pt x="0" y="1999"/>
                </a:lnTo>
                <a:lnTo>
                  <a:pt x="116" y="1882"/>
                </a:lnTo>
                <a:lnTo>
                  <a:pt x="1683" y="1882"/>
                </a:lnTo>
                <a:lnTo>
                  <a:pt x="1800" y="1999"/>
                </a:lnTo>
                <a:moveTo>
                  <a:pt x="0" y="1999"/>
                </a:moveTo>
                <a:lnTo>
                  <a:pt x="0" y="0"/>
                </a:lnTo>
                <a:lnTo>
                  <a:pt x="116" y="116"/>
                </a:lnTo>
                <a:lnTo>
                  <a:pt x="116" y="1882"/>
                </a:lnTo>
                <a:lnTo>
                  <a:pt x="0" y="1999"/>
                </a:lnTo>
                <a:moveTo>
                  <a:pt x="316" y="999"/>
                </a:moveTo>
                <a:lnTo>
                  <a:pt x="1483" y="415"/>
                </a:lnTo>
                <a:lnTo>
                  <a:pt x="1483" y="1583"/>
                </a:lnTo>
                <a:lnTo>
                  <a:pt x="316" y="999"/>
                </a:lnTo>
              </a:path>
            </a:pathLst>
          </a:custGeom>
          <a:solidFill>
            <a:srgbClr val="BBE0E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TextShape 3"/>
          <p:cNvSpPr txBox="1"/>
          <p:nvPr/>
        </p:nvSpPr>
        <p:spPr bwMode="auto">
          <a:xfrm>
            <a:off x="971280" y="1773360"/>
            <a:ext cx="6985080" cy="3960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… на лоб лезут.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… на мокром месте.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… разбежались.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Выплакать все ….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Смотреть во все….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В … рябит.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Picture 5" descr="red4"/>
          <p:cNvPicPr/>
          <p:nvPr/>
        </p:nvPicPr>
        <p:blipFill>
          <a:blip r:embed="rId3"/>
          <a:stretch/>
        </p:blipFill>
        <p:spPr bwMode="auto">
          <a:xfrm>
            <a:off x="7442280" y="5013360"/>
            <a:ext cx="1531800" cy="1584360"/>
          </a:xfrm>
          <a:prstGeom prst="rect">
            <a:avLst/>
          </a:prstGeom>
          <a:ln w="0">
            <a:noFill/>
          </a:ln>
        </p:spPr>
      </p:pic>
      <p:sp>
        <p:nvSpPr>
          <p:cNvPr id="194" name="CustomShape 4"/>
          <p:cNvSpPr/>
          <p:nvPr/>
        </p:nvSpPr>
        <p:spPr bwMode="auto">
          <a:xfrm>
            <a:off x="1187280" y="1989000"/>
            <a:ext cx="5905800" cy="396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Глаза  на лоб лезут.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Глаза  на мокром месте.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Глаза  разбежались.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Выплакать все глаза.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Смотреть во все глаза.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В глазах рябит.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2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9" dur="2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2" dur="20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5" dur="20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8" dur="20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1" dur="20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 bwMode="auto">
          <a:xfrm>
            <a:off x="1042920" y="189000"/>
            <a:ext cx="7201080" cy="1439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CC0099"/>
                </a:solidFill>
                <a:latin typeface="Arial"/>
              </a:rPr>
              <a:t>Отгадайте одинаковое слово в фразеологических оборотах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 bwMode="auto">
          <a:xfrm>
            <a:off x="468360" y="5805360"/>
            <a:ext cx="647640" cy="719280"/>
          </a:xfrm>
          <a:custGeom>
            <a:avLst/>
            <a:gdLst/>
            <a:ahLst/>
            <a:cxnLst/>
            <a:rect l="0" t="0" r="r" b="b"/>
            <a:pathLst>
              <a:path w="1801" h="2000" extrusionOk="0">
                <a:moveTo>
                  <a:pt x="0" y="0"/>
                </a:moveTo>
                <a:lnTo>
                  <a:pt x="1800" y="0"/>
                </a:lnTo>
                <a:lnTo>
                  <a:pt x="1800" y="1999"/>
                </a:lnTo>
                <a:lnTo>
                  <a:pt x="0" y="1999"/>
                </a:lnTo>
                <a:lnTo>
                  <a:pt x="0" y="0"/>
                </a:lnTo>
                <a:moveTo>
                  <a:pt x="0" y="0"/>
                </a:moveTo>
                <a:lnTo>
                  <a:pt x="1800" y="0"/>
                </a:lnTo>
                <a:lnTo>
                  <a:pt x="1683" y="116"/>
                </a:lnTo>
                <a:lnTo>
                  <a:pt x="116" y="116"/>
                </a:lnTo>
                <a:lnTo>
                  <a:pt x="0" y="0"/>
                </a:lnTo>
                <a:moveTo>
                  <a:pt x="1800" y="0"/>
                </a:moveTo>
                <a:lnTo>
                  <a:pt x="1800" y="1999"/>
                </a:lnTo>
                <a:lnTo>
                  <a:pt x="1683" y="1882"/>
                </a:lnTo>
                <a:lnTo>
                  <a:pt x="1683" y="116"/>
                </a:lnTo>
                <a:lnTo>
                  <a:pt x="1800" y="0"/>
                </a:lnTo>
                <a:moveTo>
                  <a:pt x="1800" y="1999"/>
                </a:moveTo>
                <a:lnTo>
                  <a:pt x="0" y="1999"/>
                </a:lnTo>
                <a:lnTo>
                  <a:pt x="116" y="1882"/>
                </a:lnTo>
                <a:lnTo>
                  <a:pt x="1683" y="1882"/>
                </a:lnTo>
                <a:lnTo>
                  <a:pt x="1800" y="1999"/>
                </a:lnTo>
                <a:moveTo>
                  <a:pt x="0" y="1999"/>
                </a:moveTo>
                <a:lnTo>
                  <a:pt x="0" y="0"/>
                </a:lnTo>
                <a:lnTo>
                  <a:pt x="116" y="116"/>
                </a:lnTo>
                <a:lnTo>
                  <a:pt x="116" y="1882"/>
                </a:lnTo>
                <a:lnTo>
                  <a:pt x="0" y="1999"/>
                </a:lnTo>
                <a:moveTo>
                  <a:pt x="316" y="999"/>
                </a:moveTo>
                <a:lnTo>
                  <a:pt x="1483" y="415"/>
                </a:lnTo>
                <a:lnTo>
                  <a:pt x="1483" y="1583"/>
                </a:lnTo>
                <a:lnTo>
                  <a:pt x="316" y="999"/>
                </a:lnTo>
              </a:path>
            </a:pathLst>
          </a:custGeom>
          <a:solidFill>
            <a:srgbClr val="BBE0E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TextShape 3"/>
          <p:cNvSpPr txBox="1"/>
          <p:nvPr/>
        </p:nvSpPr>
        <p:spPr bwMode="auto">
          <a:xfrm>
            <a:off x="1331640" y="1773360"/>
            <a:ext cx="3671640" cy="3960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Не … в обиду.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… о себе знать.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… маху.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… слово.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Как пить ….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Не … спуску.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Ни …, ни взять.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 bwMode="auto">
          <a:xfrm>
            <a:off x="826920" y="1773360"/>
            <a:ext cx="4606920" cy="39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Не дать в обиду.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Дать о себе знать.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Дать маху.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Дать слово.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Как пить дать.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Не дать спуску.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Ни дать, ни взять.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9" name="Picture 7" descr="15"/>
          <p:cNvPicPr/>
          <p:nvPr/>
        </p:nvPicPr>
        <p:blipFill>
          <a:blip r:embed="rId3"/>
          <a:stretch/>
        </p:blipFill>
        <p:spPr bwMode="auto">
          <a:xfrm>
            <a:off x="5435640" y="2637000"/>
            <a:ext cx="3002040" cy="316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20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9" dur="20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2" dur="20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5" dur="20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8" dur="20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1" dur="2000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4" dur="2000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 bwMode="auto">
          <a:xfrm>
            <a:off x="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Раздели слова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 bwMode="auto">
          <a:xfrm>
            <a:off x="1403280" y="1916280"/>
            <a:ext cx="936720" cy="100800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2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4" y="2632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CustomShape 3"/>
          <p:cNvSpPr/>
          <p:nvPr/>
        </p:nvSpPr>
        <p:spPr bwMode="auto">
          <a:xfrm>
            <a:off x="2411280" y="2492280"/>
            <a:ext cx="936720" cy="100800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2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4" y="2632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CustomShape 4"/>
          <p:cNvSpPr/>
          <p:nvPr/>
        </p:nvSpPr>
        <p:spPr bwMode="auto">
          <a:xfrm>
            <a:off x="3492360" y="2997360"/>
            <a:ext cx="936720" cy="100800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2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4" y="2632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CustomShape 5"/>
          <p:cNvSpPr/>
          <p:nvPr/>
        </p:nvSpPr>
        <p:spPr bwMode="auto">
          <a:xfrm>
            <a:off x="4572000" y="3573360"/>
            <a:ext cx="936720" cy="100800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2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4" y="2632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4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CustomShape 6"/>
          <p:cNvSpPr/>
          <p:nvPr/>
        </p:nvSpPr>
        <p:spPr bwMode="auto">
          <a:xfrm>
            <a:off x="5651640" y="4076640"/>
            <a:ext cx="936360" cy="1008000"/>
          </a:xfrm>
          <a:custGeom>
            <a:avLst/>
            <a:gdLst/>
            <a:ahLst/>
            <a:cxnLst/>
            <a:rect l="0" t="0" r="r" b="b"/>
            <a:pathLst>
              <a:path w="2603" h="2802" extrusionOk="0">
                <a:moveTo>
                  <a:pt x="0" y="0"/>
                </a:moveTo>
                <a:lnTo>
                  <a:pt x="2602" y="0"/>
                </a:lnTo>
                <a:lnTo>
                  <a:pt x="2602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2" y="0"/>
                </a:lnTo>
                <a:lnTo>
                  <a:pt x="2433" y="168"/>
                </a:lnTo>
                <a:lnTo>
                  <a:pt x="168" y="168"/>
                </a:lnTo>
                <a:lnTo>
                  <a:pt x="0" y="0"/>
                </a:lnTo>
                <a:moveTo>
                  <a:pt x="2602" y="0"/>
                </a:moveTo>
                <a:lnTo>
                  <a:pt x="2602" y="2801"/>
                </a:lnTo>
                <a:lnTo>
                  <a:pt x="2433" y="2632"/>
                </a:lnTo>
                <a:lnTo>
                  <a:pt x="2433" y="168"/>
                </a:lnTo>
                <a:lnTo>
                  <a:pt x="2602" y="0"/>
                </a:lnTo>
                <a:moveTo>
                  <a:pt x="2602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3" y="2632"/>
                </a:lnTo>
                <a:lnTo>
                  <a:pt x="2602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5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CustomShape 7"/>
          <p:cNvSpPr/>
          <p:nvPr/>
        </p:nvSpPr>
        <p:spPr bwMode="auto">
          <a:xfrm>
            <a:off x="6659640" y="4581360"/>
            <a:ext cx="936720" cy="100836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3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3"/>
                </a:lnTo>
                <a:lnTo>
                  <a:pt x="2434" y="2633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3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6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CustomShape 8"/>
          <p:cNvSpPr/>
          <p:nvPr/>
        </p:nvSpPr>
        <p:spPr bwMode="auto">
          <a:xfrm>
            <a:off x="1692360" y="5805360"/>
            <a:ext cx="792000" cy="863640"/>
          </a:xfrm>
          <a:custGeom>
            <a:avLst/>
            <a:gdLst/>
            <a:ahLst/>
            <a:cxnLst/>
            <a:rect l="0" t="0" r="r" b="b"/>
            <a:pathLst>
              <a:path w="2202" h="2401" extrusionOk="0">
                <a:moveTo>
                  <a:pt x="0" y="0"/>
                </a:moveTo>
                <a:lnTo>
                  <a:pt x="2201" y="0"/>
                </a:lnTo>
                <a:lnTo>
                  <a:pt x="2201" y="2400"/>
                </a:lnTo>
                <a:lnTo>
                  <a:pt x="0" y="2400"/>
                </a:lnTo>
                <a:lnTo>
                  <a:pt x="0" y="0"/>
                </a:lnTo>
                <a:moveTo>
                  <a:pt x="0" y="0"/>
                </a:moveTo>
                <a:lnTo>
                  <a:pt x="2201" y="0"/>
                </a:lnTo>
                <a:lnTo>
                  <a:pt x="2058" y="142"/>
                </a:lnTo>
                <a:lnTo>
                  <a:pt x="142" y="142"/>
                </a:lnTo>
                <a:lnTo>
                  <a:pt x="0" y="0"/>
                </a:lnTo>
                <a:moveTo>
                  <a:pt x="2201" y="0"/>
                </a:moveTo>
                <a:lnTo>
                  <a:pt x="2201" y="2400"/>
                </a:lnTo>
                <a:lnTo>
                  <a:pt x="2058" y="2257"/>
                </a:lnTo>
                <a:lnTo>
                  <a:pt x="2058" y="142"/>
                </a:lnTo>
                <a:lnTo>
                  <a:pt x="2201" y="0"/>
                </a:lnTo>
                <a:moveTo>
                  <a:pt x="2201" y="2400"/>
                </a:moveTo>
                <a:lnTo>
                  <a:pt x="0" y="2400"/>
                </a:lnTo>
                <a:lnTo>
                  <a:pt x="142" y="2257"/>
                </a:lnTo>
                <a:lnTo>
                  <a:pt x="2058" y="2257"/>
                </a:lnTo>
                <a:lnTo>
                  <a:pt x="2201" y="2400"/>
                </a:lnTo>
                <a:moveTo>
                  <a:pt x="0" y="2400"/>
                </a:moveTo>
                <a:lnTo>
                  <a:pt x="0" y="0"/>
                </a:lnTo>
                <a:lnTo>
                  <a:pt x="142" y="142"/>
                </a:lnTo>
                <a:lnTo>
                  <a:pt x="142" y="2257"/>
                </a:lnTo>
                <a:lnTo>
                  <a:pt x="0" y="2400"/>
                </a:lnTo>
                <a:moveTo>
                  <a:pt x="386" y="1200"/>
                </a:moveTo>
                <a:lnTo>
                  <a:pt x="1814" y="486"/>
                </a:lnTo>
                <a:lnTo>
                  <a:pt x="1814" y="1913"/>
                </a:lnTo>
                <a:lnTo>
                  <a:pt x="386" y="1200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9"/>
          <p:cNvSpPr/>
          <p:nvPr/>
        </p:nvSpPr>
        <p:spPr bwMode="auto">
          <a:xfrm>
            <a:off x="4572000" y="1413000"/>
            <a:ext cx="1079640" cy="72072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1 балл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 bwMode="auto">
          <a:xfrm>
            <a:off x="1042920" y="189000"/>
            <a:ext cx="7201080" cy="1439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CC0099"/>
                </a:solidFill>
                <a:latin typeface="Arial"/>
              </a:rPr>
              <a:t>Отгадайте одинаковое слово в фразеологических оборотах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 bwMode="auto">
          <a:xfrm>
            <a:off x="468360" y="5805360"/>
            <a:ext cx="647640" cy="719280"/>
          </a:xfrm>
          <a:custGeom>
            <a:avLst/>
            <a:gdLst/>
            <a:ahLst/>
            <a:cxnLst/>
            <a:rect l="0" t="0" r="r" b="b"/>
            <a:pathLst>
              <a:path w="1801" h="2000" extrusionOk="0">
                <a:moveTo>
                  <a:pt x="0" y="0"/>
                </a:moveTo>
                <a:lnTo>
                  <a:pt x="1800" y="0"/>
                </a:lnTo>
                <a:lnTo>
                  <a:pt x="1800" y="1999"/>
                </a:lnTo>
                <a:lnTo>
                  <a:pt x="0" y="1999"/>
                </a:lnTo>
                <a:lnTo>
                  <a:pt x="0" y="0"/>
                </a:lnTo>
                <a:moveTo>
                  <a:pt x="0" y="0"/>
                </a:moveTo>
                <a:lnTo>
                  <a:pt x="1800" y="0"/>
                </a:lnTo>
                <a:lnTo>
                  <a:pt x="1683" y="116"/>
                </a:lnTo>
                <a:lnTo>
                  <a:pt x="116" y="116"/>
                </a:lnTo>
                <a:lnTo>
                  <a:pt x="0" y="0"/>
                </a:lnTo>
                <a:moveTo>
                  <a:pt x="1800" y="0"/>
                </a:moveTo>
                <a:lnTo>
                  <a:pt x="1800" y="1999"/>
                </a:lnTo>
                <a:lnTo>
                  <a:pt x="1683" y="1882"/>
                </a:lnTo>
                <a:lnTo>
                  <a:pt x="1683" y="116"/>
                </a:lnTo>
                <a:lnTo>
                  <a:pt x="1800" y="0"/>
                </a:lnTo>
                <a:moveTo>
                  <a:pt x="1800" y="1999"/>
                </a:moveTo>
                <a:lnTo>
                  <a:pt x="0" y="1999"/>
                </a:lnTo>
                <a:lnTo>
                  <a:pt x="116" y="1882"/>
                </a:lnTo>
                <a:lnTo>
                  <a:pt x="1683" y="1882"/>
                </a:lnTo>
                <a:lnTo>
                  <a:pt x="1800" y="1999"/>
                </a:lnTo>
                <a:moveTo>
                  <a:pt x="0" y="1999"/>
                </a:moveTo>
                <a:lnTo>
                  <a:pt x="0" y="0"/>
                </a:lnTo>
                <a:lnTo>
                  <a:pt x="116" y="116"/>
                </a:lnTo>
                <a:lnTo>
                  <a:pt x="116" y="1882"/>
                </a:lnTo>
                <a:lnTo>
                  <a:pt x="0" y="1999"/>
                </a:lnTo>
                <a:moveTo>
                  <a:pt x="316" y="999"/>
                </a:moveTo>
                <a:lnTo>
                  <a:pt x="1483" y="415"/>
                </a:lnTo>
                <a:lnTo>
                  <a:pt x="1483" y="1583"/>
                </a:lnTo>
                <a:lnTo>
                  <a:pt x="316" y="999"/>
                </a:lnTo>
              </a:path>
            </a:pathLst>
          </a:custGeom>
          <a:solidFill>
            <a:srgbClr val="BBE0E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TextShape 3"/>
          <p:cNvSpPr txBox="1"/>
          <p:nvPr/>
        </p:nvSpPr>
        <p:spPr bwMode="auto">
          <a:xfrm>
            <a:off x="971640" y="1773360"/>
            <a:ext cx="4176720" cy="3960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… век.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… дно.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… осень.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… руки.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Сулить … горы.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… мастер.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CustomShape 4"/>
          <p:cNvSpPr/>
          <p:nvPr/>
        </p:nvSpPr>
        <p:spPr bwMode="auto">
          <a:xfrm>
            <a:off x="250920" y="1773360"/>
            <a:ext cx="5976720" cy="39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Золотой  век.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Золотое  дно.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Золотая  осень.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Золотые  руки.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Сулить золотые горы.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Золотой  мастер.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" name="Picture 8" descr="yellow_rose"/>
          <p:cNvPicPr/>
          <p:nvPr/>
        </p:nvPicPr>
        <p:blipFill>
          <a:blip r:embed="rId3"/>
          <a:stretch/>
        </p:blipFill>
        <p:spPr bwMode="auto">
          <a:xfrm>
            <a:off x="6372360" y="2492280"/>
            <a:ext cx="2511360" cy="3140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20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9" dur="20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2" dur="20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5" dur="2000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8" dur="2000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9" dur="2000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 bwMode="auto">
          <a:xfrm>
            <a:off x="2123640" y="333000"/>
            <a:ext cx="532764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</a:rPr>
              <a:t>Измени букву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 bwMode="auto">
          <a:xfrm>
            <a:off x="1403280" y="1916280"/>
            <a:ext cx="936720" cy="100800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2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4" y="2632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 bwMode="auto">
          <a:xfrm>
            <a:off x="2411280" y="2492280"/>
            <a:ext cx="936720" cy="100800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2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4" y="2632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 bwMode="auto">
          <a:xfrm>
            <a:off x="3492360" y="2997360"/>
            <a:ext cx="936720" cy="100800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2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4" y="2632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CustomShape 5"/>
          <p:cNvSpPr/>
          <p:nvPr/>
        </p:nvSpPr>
        <p:spPr bwMode="auto">
          <a:xfrm>
            <a:off x="4572000" y="3573360"/>
            <a:ext cx="936720" cy="100800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2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4" y="2632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4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CustomShape 6"/>
          <p:cNvSpPr/>
          <p:nvPr/>
        </p:nvSpPr>
        <p:spPr bwMode="auto">
          <a:xfrm>
            <a:off x="5651640" y="4076640"/>
            <a:ext cx="936360" cy="1008000"/>
          </a:xfrm>
          <a:custGeom>
            <a:avLst/>
            <a:gdLst/>
            <a:ahLst/>
            <a:cxnLst/>
            <a:rect l="0" t="0" r="r" b="b"/>
            <a:pathLst>
              <a:path w="2603" h="2802" extrusionOk="0">
                <a:moveTo>
                  <a:pt x="0" y="0"/>
                </a:moveTo>
                <a:lnTo>
                  <a:pt x="2602" y="0"/>
                </a:lnTo>
                <a:lnTo>
                  <a:pt x="2602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2" y="0"/>
                </a:lnTo>
                <a:lnTo>
                  <a:pt x="2433" y="168"/>
                </a:lnTo>
                <a:lnTo>
                  <a:pt x="168" y="168"/>
                </a:lnTo>
                <a:lnTo>
                  <a:pt x="0" y="0"/>
                </a:lnTo>
                <a:moveTo>
                  <a:pt x="2602" y="0"/>
                </a:moveTo>
                <a:lnTo>
                  <a:pt x="2602" y="2801"/>
                </a:lnTo>
                <a:lnTo>
                  <a:pt x="2433" y="2632"/>
                </a:lnTo>
                <a:lnTo>
                  <a:pt x="2433" y="168"/>
                </a:lnTo>
                <a:lnTo>
                  <a:pt x="2602" y="0"/>
                </a:lnTo>
                <a:moveTo>
                  <a:pt x="2602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3" y="2632"/>
                </a:lnTo>
                <a:lnTo>
                  <a:pt x="2602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5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CustomShape 7"/>
          <p:cNvSpPr/>
          <p:nvPr/>
        </p:nvSpPr>
        <p:spPr bwMode="auto">
          <a:xfrm>
            <a:off x="6659640" y="4581360"/>
            <a:ext cx="936720" cy="100836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3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3"/>
                </a:lnTo>
                <a:lnTo>
                  <a:pt x="2434" y="2633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3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6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CustomShape 8"/>
          <p:cNvSpPr/>
          <p:nvPr/>
        </p:nvSpPr>
        <p:spPr bwMode="auto">
          <a:xfrm>
            <a:off x="1692360" y="5805360"/>
            <a:ext cx="792000" cy="863640"/>
          </a:xfrm>
          <a:custGeom>
            <a:avLst/>
            <a:gdLst/>
            <a:ahLst/>
            <a:cxnLst/>
            <a:rect l="0" t="0" r="r" b="b"/>
            <a:pathLst>
              <a:path w="2202" h="2401" extrusionOk="0">
                <a:moveTo>
                  <a:pt x="0" y="0"/>
                </a:moveTo>
                <a:lnTo>
                  <a:pt x="2201" y="0"/>
                </a:lnTo>
                <a:lnTo>
                  <a:pt x="2201" y="2400"/>
                </a:lnTo>
                <a:lnTo>
                  <a:pt x="0" y="2400"/>
                </a:lnTo>
                <a:lnTo>
                  <a:pt x="0" y="0"/>
                </a:lnTo>
                <a:moveTo>
                  <a:pt x="0" y="0"/>
                </a:moveTo>
                <a:lnTo>
                  <a:pt x="2201" y="0"/>
                </a:lnTo>
                <a:lnTo>
                  <a:pt x="2058" y="142"/>
                </a:lnTo>
                <a:lnTo>
                  <a:pt x="142" y="142"/>
                </a:lnTo>
                <a:lnTo>
                  <a:pt x="0" y="0"/>
                </a:lnTo>
                <a:moveTo>
                  <a:pt x="2201" y="0"/>
                </a:moveTo>
                <a:lnTo>
                  <a:pt x="2201" y="2400"/>
                </a:lnTo>
                <a:lnTo>
                  <a:pt x="2058" y="2257"/>
                </a:lnTo>
                <a:lnTo>
                  <a:pt x="2058" y="142"/>
                </a:lnTo>
                <a:lnTo>
                  <a:pt x="2201" y="0"/>
                </a:lnTo>
                <a:moveTo>
                  <a:pt x="2201" y="2400"/>
                </a:moveTo>
                <a:lnTo>
                  <a:pt x="0" y="2400"/>
                </a:lnTo>
                <a:lnTo>
                  <a:pt x="142" y="2257"/>
                </a:lnTo>
                <a:lnTo>
                  <a:pt x="2058" y="2257"/>
                </a:lnTo>
                <a:lnTo>
                  <a:pt x="2201" y="2400"/>
                </a:lnTo>
                <a:moveTo>
                  <a:pt x="0" y="2400"/>
                </a:moveTo>
                <a:lnTo>
                  <a:pt x="0" y="0"/>
                </a:lnTo>
                <a:lnTo>
                  <a:pt x="142" y="142"/>
                </a:lnTo>
                <a:lnTo>
                  <a:pt x="142" y="2257"/>
                </a:lnTo>
                <a:lnTo>
                  <a:pt x="0" y="2400"/>
                </a:lnTo>
                <a:moveTo>
                  <a:pt x="386" y="1200"/>
                </a:moveTo>
                <a:lnTo>
                  <a:pt x="1814" y="486"/>
                </a:lnTo>
                <a:lnTo>
                  <a:pt x="1814" y="1913"/>
                </a:lnTo>
                <a:lnTo>
                  <a:pt x="386" y="1200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9"/>
          <p:cNvSpPr/>
          <p:nvPr/>
        </p:nvSpPr>
        <p:spPr bwMode="auto">
          <a:xfrm>
            <a:off x="4643280" y="2133720"/>
            <a:ext cx="1079640" cy="72072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1 балл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 bwMode="auto">
          <a:xfrm>
            <a:off x="324000" y="189000"/>
            <a:ext cx="8229600" cy="1915920"/>
          </a:xfrm>
          <a:prstGeom prst="rect">
            <a:avLst/>
          </a:prstGeom>
          <a:solidFill>
            <a:srgbClr val="FFCCFF"/>
          </a:solidFill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0" strike="noStrike" spc="-1">
                <a:solidFill>
                  <a:srgbClr val="000000"/>
                </a:solidFill>
                <a:latin typeface="Arial"/>
              </a:rPr>
              <a:t>Измени одну букву в слове, чтобы получилось название животного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TextShape 2"/>
          <p:cNvSpPr txBox="1"/>
          <p:nvPr/>
        </p:nvSpPr>
        <p:spPr bwMode="auto">
          <a:xfrm>
            <a:off x="1187280" y="2420640"/>
            <a:ext cx="1440000" cy="718920"/>
          </a:xfrm>
          <a:prstGeom prst="rect">
            <a:avLst/>
          </a:prstGeom>
          <a:solidFill>
            <a:srgbClr val="FFCCFF"/>
          </a:solidFill>
          <a:ln w="0">
            <a:noFill/>
          </a:ln>
        </p:spPr>
        <p:txBody>
          <a:bodyPr>
            <a:normAutofit/>
          </a:bodyPr>
          <a:lstStyle/>
          <a:p>
            <a:pPr marL="342720" indent="-342720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strike="noStrike" spc="-1">
                <a:solidFill>
                  <a:srgbClr val="000000"/>
                </a:solidFill>
                <a:latin typeface="Arial"/>
              </a:rPr>
              <a:t>Роза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 bwMode="auto">
          <a:xfrm>
            <a:off x="6372360" y="2565360"/>
            <a:ext cx="1366560" cy="719280"/>
          </a:xfrm>
          <a:prstGeom prst="rect">
            <a:avLst/>
          </a:prstGeom>
          <a:solidFill>
            <a:srgbClr val="FFC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strike="noStrike" spc="-1">
                <a:solidFill>
                  <a:srgbClr val="000000"/>
                </a:solidFill>
                <a:latin typeface="Arial"/>
              </a:rPr>
              <a:t>Коза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7" name="Picture 6" descr="rose002"/>
          <p:cNvPicPr/>
          <p:nvPr/>
        </p:nvPicPr>
        <p:blipFill>
          <a:blip r:embed="rId3"/>
          <a:stretch/>
        </p:blipFill>
        <p:spPr bwMode="auto">
          <a:xfrm>
            <a:off x="250920" y="3429000"/>
            <a:ext cx="3456000" cy="2765519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7"/>
          <p:cNvPicPr/>
          <p:nvPr/>
        </p:nvPicPr>
        <p:blipFill>
          <a:blip r:embed="rId4"/>
          <a:stretch/>
        </p:blipFill>
        <p:spPr bwMode="auto">
          <a:xfrm>
            <a:off x="6012000" y="3789360"/>
            <a:ext cx="2030400" cy="2259000"/>
          </a:xfrm>
          <a:prstGeom prst="rect">
            <a:avLst/>
          </a:prstGeom>
          <a:ln w="0">
            <a:noFill/>
          </a:ln>
        </p:spPr>
      </p:pic>
      <p:sp>
        <p:nvSpPr>
          <p:cNvPr id="219" name="CustomShape 4"/>
          <p:cNvSpPr/>
          <p:nvPr/>
        </p:nvSpPr>
        <p:spPr bwMode="auto">
          <a:xfrm>
            <a:off x="4427640" y="5805360"/>
            <a:ext cx="649080" cy="648000"/>
          </a:xfrm>
          <a:custGeom>
            <a:avLst/>
            <a:gdLst/>
            <a:ahLst/>
            <a:cxnLst/>
            <a:rect l="0" t="0" r="r" b="b"/>
            <a:pathLst>
              <a:path w="1805" h="1801" extrusionOk="0">
                <a:moveTo>
                  <a:pt x="0" y="0"/>
                </a:moveTo>
                <a:lnTo>
                  <a:pt x="1804" y="0"/>
                </a:lnTo>
                <a:lnTo>
                  <a:pt x="1804" y="1800"/>
                </a:lnTo>
                <a:lnTo>
                  <a:pt x="0" y="1800"/>
                </a:lnTo>
                <a:lnTo>
                  <a:pt x="0" y="0"/>
                </a:lnTo>
                <a:moveTo>
                  <a:pt x="0" y="0"/>
                </a:moveTo>
                <a:lnTo>
                  <a:pt x="1804" y="0"/>
                </a:lnTo>
                <a:lnTo>
                  <a:pt x="1687" y="116"/>
                </a:lnTo>
                <a:lnTo>
                  <a:pt x="116" y="116"/>
                </a:lnTo>
                <a:lnTo>
                  <a:pt x="0" y="0"/>
                </a:lnTo>
                <a:moveTo>
                  <a:pt x="1804" y="0"/>
                </a:moveTo>
                <a:lnTo>
                  <a:pt x="1804" y="1800"/>
                </a:lnTo>
                <a:lnTo>
                  <a:pt x="1687" y="1684"/>
                </a:lnTo>
                <a:lnTo>
                  <a:pt x="1687" y="116"/>
                </a:lnTo>
                <a:lnTo>
                  <a:pt x="1804" y="0"/>
                </a:lnTo>
                <a:moveTo>
                  <a:pt x="1804" y="1800"/>
                </a:moveTo>
                <a:lnTo>
                  <a:pt x="0" y="1800"/>
                </a:lnTo>
                <a:lnTo>
                  <a:pt x="116" y="1684"/>
                </a:lnTo>
                <a:lnTo>
                  <a:pt x="1687" y="1684"/>
                </a:lnTo>
                <a:lnTo>
                  <a:pt x="1804" y="1800"/>
                </a:lnTo>
                <a:moveTo>
                  <a:pt x="0" y="1800"/>
                </a:moveTo>
                <a:lnTo>
                  <a:pt x="0" y="0"/>
                </a:lnTo>
                <a:lnTo>
                  <a:pt x="116" y="116"/>
                </a:lnTo>
                <a:lnTo>
                  <a:pt x="116" y="1684"/>
                </a:lnTo>
                <a:lnTo>
                  <a:pt x="0" y="1800"/>
                </a:lnTo>
                <a:moveTo>
                  <a:pt x="317" y="900"/>
                </a:moveTo>
                <a:lnTo>
                  <a:pt x="1486" y="316"/>
                </a:lnTo>
                <a:lnTo>
                  <a:pt x="1486" y="1484"/>
                </a:lnTo>
                <a:lnTo>
                  <a:pt x="317" y="900"/>
                </a:lnTo>
              </a:path>
            </a:pathLst>
          </a:custGeom>
          <a:solidFill>
            <a:srgbClr val="FFC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4" dur="20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0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 bwMode="auto">
          <a:xfrm>
            <a:off x="324000" y="189000"/>
            <a:ext cx="8229600" cy="1915920"/>
          </a:xfrm>
          <a:prstGeom prst="rect">
            <a:avLst/>
          </a:prstGeom>
          <a:solidFill>
            <a:srgbClr val="FFCCFF"/>
          </a:solidFill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0" strike="noStrike" spc="-1">
                <a:solidFill>
                  <a:srgbClr val="000000"/>
                </a:solidFill>
                <a:latin typeface="Arial"/>
              </a:rPr>
              <a:t>Измени одну букву в слове, чтобы получилось название животного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 bwMode="auto">
          <a:xfrm>
            <a:off x="6084720" y="2421000"/>
            <a:ext cx="2448000" cy="718920"/>
          </a:xfrm>
          <a:prstGeom prst="rect">
            <a:avLst/>
          </a:prstGeom>
          <a:solidFill>
            <a:srgbClr val="FFC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strike="noStrike" spc="-1">
                <a:solidFill>
                  <a:srgbClr val="000000"/>
                </a:solidFill>
                <a:latin typeface="Arial"/>
              </a:rPr>
              <a:t>Корова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 bwMode="auto">
          <a:xfrm>
            <a:off x="4427640" y="5805360"/>
            <a:ext cx="649080" cy="648000"/>
          </a:xfrm>
          <a:custGeom>
            <a:avLst/>
            <a:gdLst/>
            <a:ahLst/>
            <a:cxnLst/>
            <a:rect l="0" t="0" r="r" b="b"/>
            <a:pathLst>
              <a:path w="1805" h="1801" extrusionOk="0">
                <a:moveTo>
                  <a:pt x="0" y="0"/>
                </a:moveTo>
                <a:lnTo>
                  <a:pt x="1804" y="0"/>
                </a:lnTo>
                <a:lnTo>
                  <a:pt x="1804" y="1800"/>
                </a:lnTo>
                <a:lnTo>
                  <a:pt x="0" y="1800"/>
                </a:lnTo>
                <a:lnTo>
                  <a:pt x="0" y="0"/>
                </a:lnTo>
                <a:moveTo>
                  <a:pt x="0" y="0"/>
                </a:moveTo>
                <a:lnTo>
                  <a:pt x="1804" y="0"/>
                </a:lnTo>
                <a:lnTo>
                  <a:pt x="1687" y="116"/>
                </a:lnTo>
                <a:lnTo>
                  <a:pt x="116" y="116"/>
                </a:lnTo>
                <a:lnTo>
                  <a:pt x="0" y="0"/>
                </a:lnTo>
                <a:moveTo>
                  <a:pt x="1804" y="0"/>
                </a:moveTo>
                <a:lnTo>
                  <a:pt x="1804" y="1800"/>
                </a:lnTo>
                <a:lnTo>
                  <a:pt x="1687" y="1684"/>
                </a:lnTo>
                <a:lnTo>
                  <a:pt x="1687" y="116"/>
                </a:lnTo>
                <a:lnTo>
                  <a:pt x="1804" y="0"/>
                </a:lnTo>
                <a:moveTo>
                  <a:pt x="1804" y="1800"/>
                </a:moveTo>
                <a:lnTo>
                  <a:pt x="0" y="1800"/>
                </a:lnTo>
                <a:lnTo>
                  <a:pt x="116" y="1684"/>
                </a:lnTo>
                <a:lnTo>
                  <a:pt x="1687" y="1684"/>
                </a:lnTo>
                <a:lnTo>
                  <a:pt x="1804" y="1800"/>
                </a:lnTo>
                <a:moveTo>
                  <a:pt x="0" y="1800"/>
                </a:moveTo>
                <a:lnTo>
                  <a:pt x="0" y="0"/>
                </a:lnTo>
                <a:lnTo>
                  <a:pt x="116" y="116"/>
                </a:lnTo>
                <a:lnTo>
                  <a:pt x="116" y="1684"/>
                </a:lnTo>
                <a:lnTo>
                  <a:pt x="0" y="1800"/>
                </a:lnTo>
                <a:moveTo>
                  <a:pt x="317" y="900"/>
                </a:moveTo>
                <a:lnTo>
                  <a:pt x="1486" y="316"/>
                </a:lnTo>
                <a:lnTo>
                  <a:pt x="1486" y="1484"/>
                </a:lnTo>
                <a:lnTo>
                  <a:pt x="317" y="900"/>
                </a:lnTo>
              </a:path>
            </a:pathLst>
          </a:custGeom>
          <a:solidFill>
            <a:srgbClr val="FFC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4"/>
          <p:cNvSpPr/>
          <p:nvPr/>
        </p:nvSpPr>
        <p:spPr bwMode="auto">
          <a:xfrm>
            <a:off x="900000" y="2421000"/>
            <a:ext cx="2448000" cy="718920"/>
          </a:xfrm>
          <a:prstGeom prst="rect">
            <a:avLst/>
          </a:prstGeom>
          <a:solidFill>
            <a:srgbClr val="FFC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strike="noStrike" spc="-1">
                <a:solidFill>
                  <a:srgbClr val="000000"/>
                </a:solidFill>
                <a:latin typeface="Arial"/>
              </a:rPr>
              <a:t>Корона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4" name="Picture 10"/>
          <p:cNvPicPr/>
          <p:nvPr/>
        </p:nvPicPr>
        <p:blipFill>
          <a:blip r:embed="rId3"/>
          <a:stretch/>
        </p:blipFill>
        <p:spPr bwMode="auto">
          <a:xfrm>
            <a:off x="5940360" y="3573360"/>
            <a:ext cx="2879640" cy="214956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/>
          <p:cNvPicPr/>
          <p:nvPr/>
        </p:nvPicPr>
        <p:blipFill>
          <a:blip r:embed="rId4"/>
          <a:stretch/>
        </p:blipFill>
        <p:spPr bwMode="auto">
          <a:xfrm>
            <a:off x="907920" y="3357720"/>
            <a:ext cx="2328840" cy="2592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0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3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 bwMode="auto">
          <a:xfrm>
            <a:off x="324000" y="189000"/>
            <a:ext cx="8229600" cy="1915920"/>
          </a:xfrm>
          <a:prstGeom prst="rect">
            <a:avLst/>
          </a:prstGeom>
          <a:solidFill>
            <a:srgbClr val="FFCCFF"/>
          </a:solidFill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0" strike="noStrike" spc="-1">
                <a:solidFill>
                  <a:srgbClr val="000000"/>
                </a:solidFill>
                <a:latin typeface="Arial"/>
              </a:rPr>
              <a:t>Измени одну букву в слове, чтобы получилось название животного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 bwMode="auto">
          <a:xfrm>
            <a:off x="6084720" y="2421000"/>
            <a:ext cx="1513080" cy="718920"/>
          </a:xfrm>
          <a:prstGeom prst="rect">
            <a:avLst/>
          </a:prstGeom>
          <a:solidFill>
            <a:srgbClr val="FFC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strike="noStrike" spc="-1">
                <a:solidFill>
                  <a:srgbClr val="000000"/>
                </a:solidFill>
                <a:latin typeface="Arial"/>
              </a:rPr>
              <a:t> Лев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 bwMode="auto">
          <a:xfrm>
            <a:off x="4427640" y="5805360"/>
            <a:ext cx="649080" cy="648000"/>
          </a:xfrm>
          <a:custGeom>
            <a:avLst/>
            <a:gdLst/>
            <a:ahLst/>
            <a:cxnLst/>
            <a:rect l="0" t="0" r="r" b="b"/>
            <a:pathLst>
              <a:path w="1805" h="1801" extrusionOk="0">
                <a:moveTo>
                  <a:pt x="0" y="0"/>
                </a:moveTo>
                <a:lnTo>
                  <a:pt x="1804" y="0"/>
                </a:lnTo>
                <a:lnTo>
                  <a:pt x="1804" y="1800"/>
                </a:lnTo>
                <a:lnTo>
                  <a:pt x="0" y="1800"/>
                </a:lnTo>
                <a:lnTo>
                  <a:pt x="0" y="0"/>
                </a:lnTo>
                <a:moveTo>
                  <a:pt x="0" y="0"/>
                </a:moveTo>
                <a:lnTo>
                  <a:pt x="1804" y="0"/>
                </a:lnTo>
                <a:lnTo>
                  <a:pt x="1687" y="116"/>
                </a:lnTo>
                <a:lnTo>
                  <a:pt x="116" y="116"/>
                </a:lnTo>
                <a:lnTo>
                  <a:pt x="0" y="0"/>
                </a:lnTo>
                <a:moveTo>
                  <a:pt x="1804" y="0"/>
                </a:moveTo>
                <a:lnTo>
                  <a:pt x="1804" y="1800"/>
                </a:lnTo>
                <a:lnTo>
                  <a:pt x="1687" y="1684"/>
                </a:lnTo>
                <a:lnTo>
                  <a:pt x="1687" y="116"/>
                </a:lnTo>
                <a:lnTo>
                  <a:pt x="1804" y="0"/>
                </a:lnTo>
                <a:moveTo>
                  <a:pt x="1804" y="1800"/>
                </a:moveTo>
                <a:lnTo>
                  <a:pt x="0" y="1800"/>
                </a:lnTo>
                <a:lnTo>
                  <a:pt x="116" y="1684"/>
                </a:lnTo>
                <a:lnTo>
                  <a:pt x="1687" y="1684"/>
                </a:lnTo>
                <a:lnTo>
                  <a:pt x="1804" y="1800"/>
                </a:lnTo>
                <a:moveTo>
                  <a:pt x="0" y="1800"/>
                </a:moveTo>
                <a:lnTo>
                  <a:pt x="0" y="0"/>
                </a:lnTo>
                <a:lnTo>
                  <a:pt x="116" y="116"/>
                </a:lnTo>
                <a:lnTo>
                  <a:pt x="116" y="1684"/>
                </a:lnTo>
                <a:lnTo>
                  <a:pt x="0" y="1800"/>
                </a:lnTo>
                <a:moveTo>
                  <a:pt x="317" y="900"/>
                </a:moveTo>
                <a:lnTo>
                  <a:pt x="1486" y="316"/>
                </a:lnTo>
                <a:lnTo>
                  <a:pt x="1486" y="1484"/>
                </a:lnTo>
                <a:lnTo>
                  <a:pt x="317" y="900"/>
                </a:lnTo>
              </a:path>
            </a:pathLst>
          </a:custGeom>
          <a:solidFill>
            <a:srgbClr val="FFC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4"/>
          <p:cNvSpPr/>
          <p:nvPr/>
        </p:nvSpPr>
        <p:spPr bwMode="auto">
          <a:xfrm>
            <a:off x="1403280" y="2492280"/>
            <a:ext cx="1368360" cy="719280"/>
          </a:xfrm>
          <a:prstGeom prst="rect">
            <a:avLst/>
          </a:prstGeom>
          <a:solidFill>
            <a:srgbClr val="FFC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strike="noStrike" spc="-1">
                <a:solidFill>
                  <a:srgbClr val="000000"/>
                </a:solidFill>
                <a:latin typeface="Arial"/>
              </a:rPr>
              <a:t> Лес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0" name="Picture 8" descr="p2"/>
          <p:cNvPicPr/>
          <p:nvPr/>
        </p:nvPicPr>
        <p:blipFill>
          <a:blip r:embed="rId3"/>
          <a:stretch/>
        </p:blipFill>
        <p:spPr bwMode="auto">
          <a:xfrm>
            <a:off x="611280" y="3429000"/>
            <a:ext cx="3095640" cy="209556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9"/>
          <p:cNvPicPr/>
          <p:nvPr/>
        </p:nvPicPr>
        <p:blipFill>
          <a:blip r:embed="rId4"/>
          <a:stretch/>
        </p:blipFill>
        <p:spPr bwMode="auto">
          <a:xfrm>
            <a:off x="5796000" y="3429000"/>
            <a:ext cx="2135160" cy="2376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0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3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 bwMode="auto">
          <a:xfrm>
            <a:off x="324000" y="189000"/>
            <a:ext cx="8229600" cy="1915920"/>
          </a:xfrm>
          <a:prstGeom prst="rect">
            <a:avLst/>
          </a:prstGeom>
          <a:solidFill>
            <a:srgbClr val="FFCCFF"/>
          </a:solidFill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0" strike="noStrike" spc="-1">
                <a:solidFill>
                  <a:srgbClr val="000000"/>
                </a:solidFill>
                <a:latin typeface="Arial"/>
              </a:rPr>
              <a:t>Измени одну букву в слове, чтобы получилось название животного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 bwMode="auto">
          <a:xfrm>
            <a:off x="6084720" y="2421000"/>
            <a:ext cx="1513080" cy="718920"/>
          </a:xfrm>
          <a:prstGeom prst="rect">
            <a:avLst/>
          </a:prstGeom>
          <a:solidFill>
            <a:srgbClr val="FFC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strike="noStrike" spc="-1">
                <a:solidFill>
                  <a:srgbClr val="000000"/>
                </a:solidFill>
                <a:latin typeface="Arial"/>
              </a:rPr>
              <a:t> Кит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 bwMode="auto">
          <a:xfrm>
            <a:off x="4427640" y="5805360"/>
            <a:ext cx="649080" cy="648000"/>
          </a:xfrm>
          <a:custGeom>
            <a:avLst/>
            <a:gdLst/>
            <a:ahLst/>
            <a:cxnLst/>
            <a:rect l="0" t="0" r="r" b="b"/>
            <a:pathLst>
              <a:path w="1805" h="1801" extrusionOk="0">
                <a:moveTo>
                  <a:pt x="0" y="0"/>
                </a:moveTo>
                <a:lnTo>
                  <a:pt x="1804" y="0"/>
                </a:lnTo>
                <a:lnTo>
                  <a:pt x="1804" y="1800"/>
                </a:lnTo>
                <a:lnTo>
                  <a:pt x="0" y="1800"/>
                </a:lnTo>
                <a:lnTo>
                  <a:pt x="0" y="0"/>
                </a:lnTo>
                <a:moveTo>
                  <a:pt x="0" y="0"/>
                </a:moveTo>
                <a:lnTo>
                  <a:pt x="1804" y="0"/>
                </a:lnTo>
                <a:lnTo>
                  <a:pt x="1687" y="116"/>
                </a:lnTo>
                <a:lnTo>
                  <a:pt x="116" y="116"/>
                </a:lnTo>
                <a:lnTo>
                  <a:pt x="0" y="0"/>
                </a:lnTo>
                <a:moveTo>
                  <a:pt x="1804" y="0"/>
                </a:moveTo>
                <a:lnTo>
                  <a:pt x="1804" y="1800"/>
                </a:lnTo>
                <a:lnTo>
                  <a:pt x="1687" y="1684"/>
                </a:lnTo>
                <a:lnTo>
                  <a:pt x="1687" y="116"/>
                </a:lnTo>
                <a:lnTo>
                  <a:pt x="1804" y="0"/>
                </a:lnTo>
                <a:moveTo>
                  <a:pt x="1804" y="1800"/>
                </a:moveTo>
                <a:lnTo>
                  <a:pt x="0" y="1800"/>
                </a:lnTo>
                <a:lnTo>
                  <a:pt x="116" y="1684"/>
                </a:lnTo>
                <a:lnTo>
                  <a:pt x="1687" y="1684"/>
                </a:lnTo>
                <a:lnTo>
                  <a:pt x="1804" y="1800"/>
                </a:lnTo>
                <a:moveTo>
                  <a:pt x="0" y="1800"/>
                </a:moveTo>
                <a:lnTo>
                  <a:pt x="0" y="0"/>
                </a:lnTo>
                <a:lnTo>
                  <a:pt x="116" y="116"/>
                </a:lnTo>
                <a:lnTo>
                  <a:pt x="116" y="1684"/>
                </a:lnTo>
                <a:lnTo>
                  <a:pt x="0" y="1800"/>
                </a:lnTo>
                <a:moveTo>
                  <a:pt x="317" y="900"/>
                </a:moveTo>
                <a:lnTo>
                  <a:pt x="1486" y="316"/>
                </a:lnTo>
                <a:lnTo>
                  <a:pt x="1486" y="1484"/>
                </a:lnTo>
                <a:lnTo>
                  <a:pt x="317" y="900"/>
                </a:lnTo>
              </a:path>
            </a:pathLst>
          </a:custGeom>
          <a:solidFill>
            <a:srgbClr val="FFC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4"/>
          <p:cNvSpPr/>
          <p:nvPr/>
        </p:nvSpPr>
        <p:spPr bwMode="auto">
          <a:xfrm>
            <a:off x="1403280" y="2492280"/>
            <a:ext cx="1800360" cy="719280"/>
          </a:xfrm>
          <a:prstGeom prst="rect">
            <a:avLst/>
          </a:prstGeom>
          <a:solidFill>
            <a:srgbClr val="FFC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strike="noStrike" spc="-1">
                <a:solidFill>
                  <a:srgbClr val="000000"/>
                </a:solidFill>
                <a:latin typeface="Arial"/>
              </a:rPr>
              <a:t> Щит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6" name="Picture 9"/>
          <p:cNvPicPr/>
          <p:nvPr/>
        </p:nvPicPr>
        <p:blipFill>
          <a:blip r:embed="rId3"/>
          <a:stretch/>
        </p:blipFill>
        <p:spPr bwMode="auto">
          <a:xfrm>
            <a:off x="5508720" y="3573360"/>
            <a:ext cx="3168720" cy="236376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10"/>
          <p:cNvPicPr/>
          <p:nvPr/>
        </p:nvPicPr>
        <p:blipFill>
          <a:blip r:embed="rId4"/>
          <a:stretch/>
        </p:blipFill>
        <p:spPr bwMode="auto">
          <a:xfrm>
            <a:off x="1187280" y="3500280"/>
            <a:ext cx="2329200" cy="2592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0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3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 bwMode="auto">
          <a:xfrm>
            <a:off x="324000" y="189000"/>
            <a:ext cx="8229600" cy="1915920"/>
          </a:xfrm>
          <a:prstGeom prst="rect">
            <a:avLst/>
          </a:prstGeom>
          <a:solidFill>
            <a:srgbClr val="FFCCFF"/>
          </a:solidFill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0" strike="noStrike" spc="-1">
                <a:solidFill>
                  <a:srgbClr val="000000"/>
                </a:solidFill>
                <a:latin typeface="Arial"/>
              </a:rPr>
              <a:t>Измени одну букву в слове, чтобы получилось название животного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 bwMode="auto">
          <a:xfrm>
            <a:off x="6084720" y="2421000"/>
            <a:ext cx="2087640" cy="718920"/>
          </a:xfrm>
          <a:prstGeom prst="rect">
            <a:avLst/>
          </a:prstGeom>
          <a:solidFill>
            <a:srgbClr val="FFC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strike="noStrike" spc="-1">
                <a:solidFill>
                  <a:srgbClr val="000000"/>
                </a:solidFill>
                <a:latin typeface="Arial"/>
              </a:rPr>
              <a:t> Лиса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 bwMode="auto">
          <a:xfrm>
            <a:off x="4427640" y="5805360"/>
            <a:ext cx="649080" cy="648000"/>
          </a:xfrm>
          <a:custGeom>
            <a:avLst/>
            <a:gdLst/>
            <a:ahLst/>
            <a:cxnLst/>
            <a:rect l="0" t="0" r="r" b="b"/>
            <a:pathLst>
              <a:path w="1805" h="1801" extrusionOk="0">
                <a:moveTo>
                  <a:pt x="0" y="0"/>
                </a:moveTo>
                <a:lnTo>
                  <a:pt x="1804" y="0"/>
                </a:lnTo>
                <a:lnTo>
                  <a:pt x="1804" y="1800"/>
                </a:lnTo>
                <a:lnTo>
                  <a:pt x="0" y="1800"/>
                </a:lnTo>
                <a:lnTo>
                  <a:pt x="0" y="0"/>
                </a:lnTo>
                <a:moveTo>
                  <a:pt x="0" y="0"/>
                </a:moveTo>
                <a:lnTo>
                  <a:pt x="1804" y="0"/>
                </a:lnTo>
                <a:lnTo>
                  <a:pt x="1687" y="116"/>
                </a:lnTo>
                <a:lnTo>
                  <a:pt x="116" y="116"/>
                </a:lnTo>
                <a:lnTo>
                  <a:pt x="0" y="0"/>
                </a:lnTo>
                <a:moveTo>
                  <a:pt x="1804" y="0"/>
                </a:moveTo>
                <a:lnTo>
                  <a:pt x="1804" y="1800"/>
                </a:lnTo>
                <a:lnTo>
                  <a:pt x="1687" y="1684"/>
                </a:lnTo>
                <a:lnTo>
                  <a:pt x="1687" y="116"/>
                </a:lnTo>
                <a:lnTo>
                  <a:pt x="1804" y="0"/>
                </a:lnTo>
                <a:moveTo>
                  <a:pt x="1804" y="1800"/>
                </a:moveTo>
                <a:lnTo>
                  <a:pt x="0" y="1800"/>
                </a:lnTo>
                <a:lnTo>
                  <a:pt x="116" y="1684"/>
                </a:lnTo>
                <a:lnTo>
                  <a:pt x="1687" y="1684"/>
                </a:lnTo>
                <a:lnTo>
                  <a:pt x="1804" y="1800"/>
                </a:lnTo>
                <a:moveTo>
                  <a:pt x="0" y="1800"/>
                </a:moveTo>
                <a:lnTo>
                  <a:pt x="0" y="0"/>
                </a:lnTo>
                <a:lnTo>
                  <a:pt x="116" y="116"/>
                </a:lnTo>
                <a:lnTo>
                  <a:pt x="116" y="1684"/>
                </a:lnTo>
                <a:lnTo>
                  <a:pt x="0" y="1800"/>
                </a:lnTo>
                <a:moveTo>
                  <a:pt x="317" y="900"/>
                </a:moveTo>
                <a:lnTo>
                  <a:pt x="1486" y="316"/>
                </a:lnTo>
                <a:lnTo>
                  <a:pt x="1486" y="1484"/>
                </a:lnTo>
                <a:lnTo>
                  <a:pt x="317" y="900"/>
                </a:lnTo>
              </a:path>
            </a:pathLst>
          </a:custGeom>
          <a:solidFill>
            <a:srgbClr val="FFC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4"/>
          <p:cNvSpPr/>
          <p:nvPr/>
        </p:nvSpPr>
        <p:spPr bwMode="auto">
          <a:xfrm>
            <a:off x="1403280" y="2492280"/>
            <a:ext cx="1800360" cy="719280"/>
          </a:xfrm>
          <a:prstGeom prst="rect">
            <a:avLst/>
          </a:prstGeom>
          <a:solidFill>
            <a:srgbClr val="FFC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strike="noStrike" spc="-1">
                <a:solidFill>
                  <a:srgbClr val="000000"/>
                </a:solidFill>
                <a:latin typeface="Arial"/>
              </a:rPr>
              <a:t> Лист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2" name="Picture 9" descr="p59b"/>
          <p:cNvPicPr/>
          <p:nvPr/>
        </p:nvPicPr>
        <p:blipFill>
          <a:blip r:embed="rId3"/>
          <a:stretch/>
        </p:blipFill>
        <p:spPr bwMode="auto">
          <a:xfrm>
            <a:off x="5724360" y="3430440"/>
            <a:ext cx="2675160" cy="264024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0"/>
          <p:cNvPicPr/>
          <p:nvPr/>
        </p:nvPicPr>
        <p:blipFill>
          <a:blip r:embed="rId4"/>
          <a:stretch/>
        </p:blipFill>
        <p:spPr bwMode="auto">
          <a:xfrm>
            <a:off x="755640" y="3500280"/>
            <a:ext cx="3168720" cy="2365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0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3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 bwMode="auto">
          <a:xfrm>
            <a:off x="324000" y="189000"/>
            <a:ext cx="8229600" cy="1915920"/>
          </a:xfrm>
          <a:prstGeom prst="rect">
            <a:avLst/>
          </a:prstGeom>
          <a:solidFill>
            <a:srgbClr val="FFCCFF"/>
          </a:solidFill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0" strike="noStrike" spc="-1">
                <a:solidFill>
                  <a:srgbClr val="000000"/>
                </a:solidFill>
                <a:latin typeface="Arial"/>
              </a:rPr>
              <a:t>Измени одну букву в слове, чтобы получилось название животного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 bwMode="auto">
          <a:xfrm>
            <a:off x="6084720" y="2421000"/>
            <a:ext cx="2087640" cy="718920"/>
          </a:xfrm>
          <a:prstGeom prst="rect">
            <a:avLst/>
          </a:prstGeom>
          <a:solidFill>
            <a:srgbClr val="FFC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strike="noStrike" spc="-1">
                <a:solidFill>
                  <a:srgbClr val="000000"/>
                </a:solidFill>
                <a:latin typeface="Arial"/>
              </a:rPr>
              <a:t> Норка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 bwMode="auto">
          <a:xfrm>
            <a:off x="4427640" y="5805360"/>
            <a:ext cx="649080" cy="648000"/>
          </a:xfrm>
          <a:custGeom>
            <a:avLst/>
            <a:gdLst/>
            <a:ahLst/>
            <a:cxnLst/>
            <a:rect l="0" t="0" r="r" b="b"/>
            <a:pathLst>
              <a:path w="1805" h="1801" extrusionOk="0">
                <a:moveTo>
                  <a:pt x="0" y="0"/>
                </a:moveTo>
                <a:lnTo>
                  <a:pt x="1804" y="0"/>
                </a:lnTo>
                <a:lnTo>
                  <a:pt x="1804" y="1800"/>
                </a:lnTo>
                <a:lnTo>
                  <a:pt x="0" y="1800"/>
                </a:lnTo>
                <a:lnTo>
                  <a:pt x="0" y="0"/>
                </a:lnTo>
                <a:moveTo>
                  <a:pt x="0" y="0"/>
                </a:moveTo>
                <a:lnTo>
                  <a:pt x="1804" y="0"/>
                </a:lnTo>
                <a:lnTo>
                  <a:pt x="1687" y="116"/>
                </a:lnTo>
                <a:lnTo>
                  <a:pt x="116" y="116"/>
                </a:lnTo>
                <a:lnTo>
                  <a:pt x="0" y="0"/>
                </a:lnTo>
                <a:moveTo>
                  <a:pt x="1804" y="0"/>
                </a:moveTo>
                <a:lnTo>
                  <a:pt x="1804" y="1800"/>
                </a:lnTo>
                <a:lnTo>
                  <a:pt x="1687" y="1684"/>
                </a:lnTo>
                <a:lnTo>
                  <a:pt x="1687" y="116"/>
                </a:lnTo>
                <a:lnTo>
                  <a:pt x="1804" y="0"/>
                </a:lnTo>
                <a:moveTo>
                  <a:pt x="1804" y="1800"/>
                </a:moveTo>
                <a:lnTo>
                  <a:pt x="0" y="1800"/>
                </a:lnTo>
                <a:lnTo>
                  <a:pt x="116" y="1684"/>
                </a:lnTo>
                <a:lnTo>
                  <a:pt x="1687" y="1684"/>
                </a:lnTo>
                <a:lnTo>
                  <a:pt x="1804" y="1800"/>
                </a:lnTo>
                <a:moveTo>
                  <a:pt x="0" y="1800"/>
                </a:moveTo>
                <a:lnTo>
                  <a:pt x="0" y="0"/>
                </a:lnTo>
                <a:lnTo>
                  <a:pt x="116" y="116"/>
                </a:lnTo>
                <a:lnTo>
                  <a:pt x="116" y="1684"/>
                </a:lnTo>
                <a:lnTo>
                  <a:pt x="0" y="1800"/>
                </a:lnTo>
                <a:moveTo>
                  <a:pt x="317" y="900"/>
                </a:moveTo>
                <a:lnTo>
                  <a:pt x="1486" y="316"/>
                </a:lnTo>
                <a:lnTo>
                  <a:pt x="1486" y="1484"/>
                </a:lnTo>
                <a:lnTo>
                  <a:pt x="317" y="900"/>
                </a:lnTo>
              </a:path>
            </a:pathLst>
          </a:custGeom>
          <a:solidFill>
            <a:srgbClr val="FFC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4"/>
          <p:cNvSpPr/>
          <p:nvPr/>
        </p:nvSpPr>
        <p:spPr bwMode="auto">
          <a:xfrm>
            <a:off x="1403280" y="2492280"/>
            <a:ext cx="1800360" cy="719280"/>
          </a:xfrm>
          <a:prstGeom prst="rect">
            <a:avLst/>
          </a:prstGeom>
          <a:solidFill>
            <a:srgbClr val="FFC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strike="noStrike" spc="-1">
                <a:solidFill>
                  <a:srgbClr val="000000"/>
                </a:solidFill>
                <a:latin typeface="Arial"/>
              </a:rPr>
              <a:t> Горка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8" name="Picture 8"/>
          <p:cNvPicPr/>
          <p:nvPr/>
        </p:nvPicPr>
        <p:blipFill>
          <a:blip r:embed="rId3"/>
          <a:stretch/>
        </p:blipFill>
        <p:spPr bwMode="auto">
          <a:xfrm>
            <a:off x="5867280" y="3573360"/>
            <a:ext cx="2881440" cy="215100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9"/>
          <p:cNvPicPr/>
          <p:nvPr/>
        </p:nvPicPr>
        <p:blipFill>
          <a:blip r:embed="rId4"/>
          <a:stretch/>
        </p:blipFill>
        <p:spPr bwMode="auto">
          <a:xfrm>
            <a:off x="900000" y="3500280"/>
            <a:ext cx="2952720" cy="2205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0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3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 bwMode="auto">
          <a:xfrm>
            <a:off x="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Пословицы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 bwMode="auto">
          <a:xfrm>
            <a:off x="1403280" y="1916280"/>
            <a:ext cx="936720" cy="100800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2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4" y="2632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 bwMode="auto">
          <a:xfrm>
            <a:off x="2411280" y="2492280"/>
            <a:ext cx="936720" cy="100800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2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4" y="2632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CustomShape 4"/>
          <p:cNvSpPr/>
          <p:nvPr/>
        </p:nvSpPr>
        <p:spPr bwMode="auto">
          <a:xfrm>
            <a:off x="3492360" y="2997360"/>
            <a:ext cx="936720" cy="100800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2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4" y="2632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CustomShape 5"/>
          <p:cNvSpPr/>
          <p:nvPr/>
        </p:nvSpPr>
        <p:spPr bwMode="auto">
          <a:xfrm>
            <a:off x="4572000" y="3573360"/>
            <a:ext cx="936720" cy="100800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2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4" y="2632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4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CustomShape 6"/>
          <p:cNvSpPr/>
          <p:nvPr/>
        </p:nvSpPr>
        <p:spPr bwMode="auto">
          <a:xfrm>
            <a:off x="5651640" y="4076640"/>
            <a:ext cx="936360" cy="1008000"/>
          </a:xfrm>
          <a:custGeom>
            <a:avLst/>
            <a:gdLst/>
            <a:ahLst/>
            <a:cxnLst/>
            <a:rect l="0" t="0" r="r" b="b"/>
            <a:pathLst>
              <a:path w="2603" h="2802" extrusionOk="0">
                <a:moveTo>
                  <a:pt x="0" y="0"/>
                </a:moveTo>
                <a:lnTo>
                  <a:pt x="2602" y="0"/>
                </a:lnTo>
                <a:lnTo>
                  <a:pt x="2602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2" y="0"/>
                </a:lnTo>
                <a:lnTo>
                  <a:pt x="2433" y="168"/>
                </a:lnTo>
                <a:lnTo>
                  <a:pt x="168" y="168"/>
                </a:lnTo>
                <a:lnTo>
                  <a:pt x="0" y="0"/>
                </a:lnTo>
                <a:moveTo>
                  <a:pt x="2602" y="0"/>
                </a:moveTo>
                <a:lnTo>
                  <a:pt x="2602" y="2801"/>
                </a:lnTo>
                <a:lnTo>
                  <a:pt x="2433" y="2632"/>
                </a:lnTo>
                <a:lnTo>
                  <a:pt x="2433" y="168"/>
                </a:lnTo>
                <a:lnTo>
                  <a:pt x="2602" y="0"/>
                </a:lnTo>
                <a:moveTo>
                  <a:pt x="2602" y="2801"/>
                </a:moveTo>
                <a:lnTo>
                  <a:pt x="0" y="2801"/>
                </a:lnTo>
                <a:lnTo>
                  <a:pt x="168" y="2632"/>
                </a:lnTo>
                <a:lnTo>
                  <a:pt x="2433" y="2632"/>
                </a:lnTo>
                <a:lnTo>
                  <a:pt x="2602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2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5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CustomShape 7"/>
          <p:cNvSpPr/>
          <p:nvPr/>
        </p:nvSpPr>
        <p:spPr bwMode="auto">
          <a:xfrm>
            <a:off x="6659640" y="4581360"/>
            <a:ext cx="936720" cy="1008360"/>
          </a:xfrm>
          <a:custGeom>
            <a:avLst/>
            <a:gdLst/>
            <a:ahLst/>
            <a:cxnLst/>
            <a:rect l="0" t="0" r="r" b="b"/>
            <a:pathLst>
              <a:path w="2604" h="2802" extrusionOk="0">
                <a:moveTo>
                  <a:pt x="0" y="0"/>
                </a:moveTo>
                <a:lnTo>
                  <a:pt x="2603" y="0"/>
                </a:lnTo>
                <a:lnTo>
                  <a:pt x="2603" y="2801"/>
                </a:lnTo>
                <a:lnTo>
                  <a:pt x="0" y="2801"/>
                </a:lnTo>
                <a:lnTo>
                  <a:pt x="0" y="0"/>
                </a:lnTo>
                <a:moveTo>
                  <a:pt x="0" y="0"/>
                </a:moveTo>
                <a:lnTo>
                  <a:pt x="2603" y="0"/>
                </a:lnTo>
                <a:lnTo>
                  <a:pt x="2434" y="168"/>
                </a:lnTo>
                <a:lnTo>
                  <a:pt x="168" y="168"/>
                </a:lnTo>
                <a:lnTo>
                  <a:pt x="0" y="0"/>
                </a:lnTo>
                <a:moveTo>
                  <a:pt x="2603" y="0"/>
                </a:moveTo>
                <a:lnTo>
                  <a:pt x="2603" y="2801"/>
                </a:lnTo>
                <a:lnTo>
                  <a:pt x="2434" y="2633"/>
                </a:lnTo>
                <a:lnTo>
                  <a:pt x="2434" y="168"/>
                </a:lnTo>
                <a:lnTo>
                  <a:pt x="2603" y="0"/>
                </a:lnTo>
                <a:moveTo>
                  <a:pt x="2603" y="2801"/>
                </a:moveTo>
                <a:lnTo>
                  <a:pt x="0" y="2801"/>
                </a:lnTo>
                <a:lnTo>
                  <a:pt x="168" y="2633"/>
                </a:lnTo>
                <a:lnTo>
                  <a:pt x="2434" y="2633"/>
                </a:lnTo>
                <a:lnTo>
                  <a:pt x="2603" y="2801"/>
                </a:lnTo>
                <a:moveTo>
                  <a:pt x="0" y="2801"/>
                </a:moveTo>
                <a:lnTo>
                  <a:pt x="0" y="0"/>
                </a:lnTo>
                <a:lnTo>
                  <a:pt x="168" y="168"/>
                </a:lnTo>
                <a:lnTo>
                  <a:pt x="168" y="2633"/>
                </a:lnTo>
                <a:lnTo>
                  <a:pt x="0" y="2801"/>
                </a:lnTo>
              </a:path>
            </a:pathLst>
          </a:custGeom>
          <a:blipFill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6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CustomShape 8"/>
          <p:cNvSpPr/>
          <p:nvPr/>
        </p:nvSpPr>
        <p:spPr bwMode="auto">
          <a:xfrm>
            <a:off x="1692360" y="5805360"/>
            <a:ext cx="792000" cy="863640"/>
          </a:xfrm>
          <a:custGeom>
            <a:avLst/>
            <a:gdLst/>
            <a:ahLst/>
            <a:cxnLst/>
            <a:rect l="0" t="0" r="r" b="b"/>
            <a:pathLst>
              <a:path w="2202" h="2401" extrusionOk="0">
                <a:moveTo>
                  <a:pt x="0" y="0"/>
                </a:moveTo>
                <a:lnTo>
                  <a:pt x="2201" y="0"/>
                </a:lnTo>
                <a:lnTo>
                  <a:pt x="2201" y="2400"/>
                </a:lnTo>
                <a:lnTo>
                  <a:pt x="0" y="2400"/>
                </a:lnTo>
                <a:lnTo>
                  <a:pt x="0" y="0"/>
                </a:lnTo>
                <a:moveTo>
                  <a:pt x="0" y="0"/>
                </a:moveTo>
                <a:lnTo>
                  <a:pt x="2201" y="0"/>
                </a:lnTo>
                <a:lnTo>
                  <a:pt x="2058" y="142"/>
                </a:lnTo>
                <a:lnTo>
                  <a:pt x="142" y="142"/>
                </a:lnTo>
                <a:lnTo>
                  <a:pt x="0" y="0"/>
                </a:lnTo>
                <a:moveTo>
                  <a:pt x="2201" y="0"/>
                </a:moveTo>
                <a:lnTo>
                  <a:pt x="2201" y="2400"/>
                </a:lnTo>
                <a:lnTo>
                  <a:pt x="2058" y="2257"/>
                </a:lnTo>
                <a:lnTo>
                  <a:pt x="2058" y="142"/>
                </a:lnTo>
                <a:lnTo>
                  <a:pt x="2201" y="0"/>
                </a:lnTo>
                <a:moveTo>
                  <a:pt x="2201" y="2400"/>
                </a:moveTo>
                <a:lnTo>
                  <a:pt x="0" y="2400"/>
                </a:lnTo>
                <a:lnTo>
                  <a:pt x="142" y="2257"/>
                </a:lnTo>
                <a:lnTo>
                  <a:pt x="2058" y="2257"/>
                </a:lnTo>
                <a:lnTo>
                  <a:pt x="2201" y="2400"/>
                </a:lnTo>
                <a:moveTo>
                  <a:pt x="0" y="2400"/>
                </a:moveTo>
                <a:lnTo>
                  <a:pt x="0" y="0"/>
                </a:lnTo>
                <a:lnTo>
                  <a:pt x="142" y="142"/>
                </a:lnTo>
                <a:lnTo>
                  <a:pt x="142" y="2257"/>
                </a:lnTo>
                <a:lnTo>
                  <a:pt x="0" y="2400"/>
                </a:lnTo>
                <a:moveTo>
                  <a:pt x="386" y="1200"/>
                </a:moveTo>
                <a:lnTo>
                  <a:pt x="1814" y="486"/>
                </a:lnTo>
                <a:lnTo>
                  <a:pt x="1814" y="1913"/>
                </a:lnTo>
                <a:lnTo>
                  <a:pt x="386" y="1200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9"/>
          <p:cNvSpPr/>
          <p:nvPr/>
        </p:nvSpPr>
        <p:spPr bwMode="auto">
          <a:xfrm>
            <a:off x="4643280" y="2133720"/>
            <a:ext cx="1079640" cy="72072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3 балла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0" strike="noStrike" spc="-1">
                <a:solidFill>
                  <a:srgbClr val="000000"/>
                </a:solidFill>
                <a:latin typeface="Arial"/>
              </a:rPr>
              <a:t>Отгадай пословицу по двум словам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TextShape 2"/>
          <p:cNvSpPr txBox="1"/>
          <p:nvPr/>
        </p:nvSpPr>
        <p:spPr bwMode="auto">
          <a:xfrm>
            <a:off x="457200" y="1600200"/>
            <a:ext cx="4186080" cy="1612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>
            <a:normAutofit/>
          </a:bodyPr>
          <a:lstStyle/>
          <a:p>
            <a:pPr marL="342720" indent="-34272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Дело – безделье.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Дело – потеха.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Дружба – служба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.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 bwMode="auto">
          <a:xfrm>
            <a:off x="0" y="1557360"/>
            <a:ext cx="8785080" cy="1612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Маленькое дело лучше большого безделья.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Делу время, а потехе час.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Дружба дружбой, а служба службой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CustomShape 4"/>
          <p:cNvSpPr/>
          <p:nvPr/>
        </p:nvSpPr>
        <p:spPr bwMode="auto">
          <a:xfrm>
            <a:off x="755640" y="5877000"/>
            <a:ext cx="576360" cy="647640"/>
          </a:xfrm>
          <a:custGeom>
            <a:avLst/>
            <a:gdLst/>
            <a:ahLst/>
            <a:cxnLst/>
            <a:rect l="0" t="0" r="r" b="b"/>
            <a:pathLst>
              <a:path w="1603" h="1801" extrusionOk="0">
                <a:moveTo>
                  <a:pt x="0" y="0"/>
                </a:moveTo>
                <a:lnTo>
                  <a:pt x="1602" y="0"/>
                </a:lnTo>
                <a:lnTo>
                  <a:pt x="1602" y="1800"/>
                </a:lnTo>
                <a:lnTo>
                  <a:pt x="0" y="1800"/>
                </a:lnTo>
                <a:lnTo>
                  <a:pt x="0" y="0"/>
                </a:lnTo>
                <a:moveTo>
                  <a:pt x="0" y="0"/>
                </a:moveTo>
                <a:lnTo>
                  <a:pt x="1602" y="0"/>
                </a:lnTo>
                <a:lnTo>
                  <a:pt x="1498" y="103"/>
                </a:lnTo>
                <a:lnTo>
                  <a:pt x="103" y="103"/>
                </a:lnTo>
                <a:lnTo>
                  <a:pt x="0" y="0"/>
                </a:lnTo>
                <a:moveTo>
                  <a:pt x="1602" y="0"/>
                </a:moveTo>
                <a:lnTo>
                  <a:pt x="1602" y="1800"/>
                </a:lnTo>
                <a:lnTo>
                  <a:pt x="1498" y="1696"/>
                </a:lnTo>
                <a:lnTo>
                  <a:pt x="1498" y="103"/>
                </a:lnTo>
                <a:lnTo>
                  <a:pt x="1602" y="0"/>
                </a:lnTo>
                <a:moveTo>
                  <a:pt x="1602" y="1800"/>
                </a:moveTo>
                <a:lnTo>
                  <a:pt x="0" y="1800"/>
                </a:lnTo>
                <a:lnTo>
                  <a:pt x="103" y="1696"/>
                </a:lnTo>
                <a:lnTo>
                  <a:pt x="1498" y="1696"/>
                </a:lnTo>
                <a:lnTo>
                  <a:pt x="1602" y="1800"/>
                </a:lnTo>
                <a:moveTo>
                  <a:pt x="0" y="1800"/>
                </a:moveTo>
                <a:lnTo>
                  <a:pt x="0" y="0"/>
                </a:lnTo>
                <a:lnTo>
                  <a:pt x="103" y="103"/>
                </a:lnTo>
                <a:lnTo>
                  <a:pt x="103" y="1696"/>
                </a:lnTo>
                <a:lnTo>
                  <a:pt x="0" y="1800"/>
                </a:lnTo>
                <a:moveTo>
                  <a:pt x="281" y="900"/>
                </a:moveTo>
                <a:lnTo>
                  <a:pt x="1320" y="380"/>
                </a:lnTo>
                <a:lnTo>
                  <a:pt x="1320" y="1419"/>
                </a:lnTo>
                <a:lnTo>
                  <a:pt x="281" y="900"/>
                </a:lnTo>
              </a:path>
            </a:pathLst>
          </a:custGeom>
          <a:solidFill>
            <a:srgbClr val="6633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3" name="Picture 6" descr="R34"/>
          <p:cNvPicPr/>
          <p:nvPr/>
        </p:nvPicPr>
        <p:blipFill>
          <a:blip r:embed="rId3"/>
          <a:stretch/>
        </p:blipFill>
        <p:spPr bwMode="auto">
          <a:xfrm>
            <a:off x="6804000" y="4221000"/>
            <a:ext cx="1654200" cy="165420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7" descr="AG00215_"/>
          <p:cNvPicPr/>
          <p:nvPr/>
        </p:nvPicPr>
        <p:blipFill>
          <a:blip r:embed="rId4"/>
          <a:stretch/>
        </p:blipFill>
        <p:spPr bwMode="auto">
          <a:xfrm>
            <a:off x="971640" y="3716280"/>
            <a:ext cx="1017360" cy="10810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8" descr="AG00013_"/>
          <p:cNvPicPr/>
          <p:nvPr/>
        </p:nvPicPr>
        <p:blipFill>
          <a:blip r:embed="rId5"/>
          <a:stretch/>
        </p:blipFill>
        <p:spPr bwMode="auto">
          <a:xfrm>
            <a:off x="3564000" y="4797360"/>
            <a:ext cx="1933560" cy="1623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20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9" dur="20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2" dur="20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5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strike="noStrike" spc="-1">
                <a:solidFill>
                  <a:srgbClr val="663300"/>
                </a:solidFill>
                <a:latin typeface="Arial"/>
              </a:rPr>
              <a:t>Отдели плод от растения.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CustomShape 2"/>
          <p:cNvSpPr/>
          <p:nvPr/>
        </p:nvSpPr>
        <p:spPr bwMode="auto">
          <a:xfrm>
            <a:off x="395280" y="1557360"/>
            <a:ext cx="82296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strike="noStrike" spc="-1">
                <a:solidFill>
                  <a:srgbClr val="663300"/>
                </a:solidFill>
                <a:latin typeface="Arial"/>
              </a:rPr>
              <a:t>С О Ш И С Н Ш А К А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CustomShape 3"/>
          <p:cNvSpPr/>
          <p:nvPr/>
        </p:nvSpPr>
        <p:spPr bwMode="auto">
          <a:xfrm>
            <a:off x="324000" y="5805360"/>
            <a:ext cx="647640" cy="792360"/>
          </a:xfrm>
          <a:custGeom>
            <a:avLst/>
            <a:gdLst/>
            <a:ahLst/>
            <a:cxnLst/>
            <a:rect l="0" t="0" r="r" b="b"/>
            <a:pathLst>
              <a:path w="1801" h="2203" extrusionOk="0">
                <a:moveTo>
                  <a:pt x="0" y="0"/>
                </a:moveTo>
                <a:lnTo>
                  <a:pt x="1800" y="0"/>
                </a:lnTo>
                <a:lnTo>
                  <a:pt x="1800" y="2202"/>
                </a:lnTo>
                <a:lnTo>
                  <a:pt x="0" y="2202"/>
                </a:lnTo>
                <a:lnTo>
                  <a:pt x="0" y="0"/>
                </a:lnTo>
                <a:moveTo>
                  <a:pt x="0" y="0"/>
                </a:moveTo>
                <a:lnTo>
                  <a:pt x="1800" y="0"/>
                </a:lnTo>
                <a:lnTo>
                  <a:pt x="1683" y="116"/>
                </a:lnTo>
                <a:lnTo>
                  <a:pt x="116" y="116"/>
                </a:lnTo>
                <a:lnTo>
                  <a:pt x="0" y="0"/>
                </a:lnTo>
                <a:moveTo>
                  <a:pt x="1800" y="0"/>
                </a:moveTo>
                <a:lnTo>
                  <a:pt x="1800" y="2202"/>
                </a:lnTo>
                <a:lnTo>
                  <a:pt x="1683" y="2085"/>
                </a:lnTo>
                <a:lnTo>
                  <a:pt x="1683" y="116"/>
                </a:lnTo>
                <a:lnTo>
                  <a:pt x="1800" y="0"/>
                </a:lnTo>
                <a:moveTo>
                  <a:pt x="1800" y="2202"/>
                </a:moveTo>
                <a:lnTo>
                  <a:pt x="0" y="2202"/>
                </a:lnTo>
                <a:lnTo>
                  <a:pt x="116" y="2085"/>
                </a:lnTo>
                <a:lnTo>
                  <a:pt x="1683" y="2085"/>
                </a:lnTo>
                <a:lnTo>
                  <a:pt x="1800" y="2202"/>
                </a:lnTo>
                <a:moveTo>
                  <a:pt x="0" y="2202"/>
                </a:moveTo>
                <a:lnTo>
                  <a:pt x="0" y="0"/>
                </a:lnTo>
                <a:lnTo>
                  <a:pt x="116" y="116"/>
                </a:lnTo>
                <a:lnTo>
                  <a:pt x="116" y="2085"/>
                </a:lnTo>
                <a:lnTo>
                  <a:pt x="0" y="2202"/>
                </a:lnTo>
                <a:moveTo>
                  <a:pt x="316" y="1101"/>
                </a:moveTo>
                <a:lnTo>
                  <a:pt x="1483" y="517"/>
                </a:lnTo>
                <a:lnTo>
                  <a:pt x="1483" y="1684"/>
                </a:lnTo>
                <a:lnTo>
                  <a:pt x="316" y="1101"/>
                </a:lnTo>
              </a:path>
            </a:pathLst>
          </a:custGeom>
          <a:solidFill>
            <a:srgbClr val="6633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5" name="Picture 7" descr="p3"/>
          <p:cNvPicPr/>
          <p:nvPr/>
        </p:nvPicPr>
        <p:blipFill>
          <a:blip r:embed="rId3"/>
          <a:stretch/>
        </p:blipFill>
        <p:spPr bwMode="auto">
          <a:xfrm>
            <a:off x="5003640" y="3068640"/>
            <a:ext cx="3851280" cy="2603519"/>
          </a:xfrm>
          <a:prstGeom prst="rect">
            <a:avLst/>
          </a:prstGeom>
          <a:ln w="0">
            <a:noFill/>
          </a:ln>
        </p:spPr>
      </p:pic>
      <p:pic>
        <p:nvPicPr>
          <p:cNvPr id="66" name="Picture 8" descr="p2"/>
          <p:cNvPicPr/>
          <p:nvPr/>
        </p:nvPicPr>
        <p:blipFill>
          <a:blip r:embed="rId4"/>
          <a:stretch/>
        </p:blipFill>
        <p:spPr bwMode="auto">
          <a:xfrm>
            <a:off x="1187280" y="4005360"/>
            <a:ext cx="3672000" cy="2484360"/>
          </a:xfrm>
          <a:prstGeom prst="rect">
            <a:avLst/>
          </a:prstGeom>
          <a:ln w="0">
            <a:noFill/>
          </a:ln>
        </p:spPr>
      </p:pic>
      <p:sp>
        <p:nvSpPr>
          <p:cNvPr id="67" name="CustomShape 4"/>
          <p:cNvSpPr/>
          <p:nvPr/>
        </p:nvSpPr>
        <p:spPr bwMode="auto">
          <a:xfrm>
            <a:off x="468360" y="1557360"/>
            <a:ext cx="82296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strike="noStrike" spc="-1">
                <a:solidFill>
                  <a:srgbClr val="663300"/>
                </a:solidFill>
                <a:latin typeface="Arial"/>
              </a:rPr>
              <a:t>С О С Н А       Ш И Ш К А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Вспомните пословицы, по которым сделаны эти газетные заголовки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TextShape 2"/>
          <p:cNvSpPr txBox="1"/>
          <p:nvPr/>
        </p:nvSpPr>
        <p:spPr bwMode="auto">
          <a:xfrm>
            <a:off x="457200" y="1600200"/>
            <a:ext cx="6851520" cy="1612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>
            <a:normAutofit/>
          </a:bodyPr>
          <a:lstStyle/>
          <a:p>
            <a:pPr marL="342720" indent="-34272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Готовь лыжи летом.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Мал городок, да дорог.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Проводили по одежке.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 bwMode="auto">
          <a:xfrm>
            <a:off x="0" y="1628640"/>
            <a:ext cx="8785080" cy="16131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Готовь сани летом, а телегу зимой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Мал золотник, да дорог.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Встречают по одёжке, провожают по уму.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CustomShape 4"/>
          <p:cNvSpPr/>
          <p:nvPr/>
        </p:nvSpPr>
        <p:spPr bwMode="auto">
          <a:xfrm>
            <a:off x="755640" y="5877000"/>
            <a:ext cx="576360" cy="647640"/>
          </a:xfrm>
          <a:custGeom>
            <a:avLst/>
            <a:gdLst/>
            <a:ahLst/>
            <a:cxnLst/>
            <a:rect l="0" t="0" r="r" b="b"/>
            <a:pathLst>
              <a:path w="1603" h="1801" extrusionOk="0">
                <a:moveTo>
                  <a:pt x="0" y="0"/>
                </a:moveTo>
                <a:lnTo>
                  <a:pt x="1602" y="0"/>
                </a:lnTo>
                <a:lnTo>
                  <a:pt x="1602" y="1800"/>
                </a:lnTo>
                <a:lnTo>
                  <a:pt x="0" y="1800"/>
                </a:lnTo>
                <a:lnTo>
                  <a:pt x="0" y="0"/>
                </a:lnTo>
                <a:moveTo>
                  <a:pt x="0" y="0"/>
                </a:moveTo>
                <a:lnTo>
                  <a:pt x="1602" y="0"/>
                </a:lnTo>
                <a:lnTo>
                  <a:pt x="1498" y="103"/>
                </a:lnTo>
                <a:lnTo>
                  <a:pt x="103" y="103"/>
                </a:lnTo>
                <a:lnTo>
                  <a:pt x="0" y="0"/>
                </a:lnTo>
                <a:moveTo>
                  <a:pt x="1602" y="0"/>
                </a:moveTo>
                <a:lnTo>
                  <a:pt x="1602" y="1800"/>
                </a:lnTo>
                <a:lnTo>
                  <a:pt x="1498" y="1696"/>
                </a:lnTo>
                <a:lnTo>
                  <a:pt x="1498" y="103"/>
                </a:lnTo>
                <a:lnTo>
                  <a:pt x="1602" y="0"/>
                </a:lnTo>
                <a:moveTo>
                  <a:pt x="1602" y="1800"/>
                </a:moveTo>
                <a:lnTo>
                  <a:pt x="0" y="1800"/>
                </a:lnTo>
                <a:lnTo>
                  <a:pt x="103" y="1696"/>
                </a:lnTo>
                <a:lnTo>
                  <a:pt x="1498" y="1696"/>
                </a:lnTo>
                <a:lnTo>
                  <a:pt x="1602" y="1800"/>
                </a:lnTo>
                <a:moveTo>
                  <a:pt x="0" y="1800"/>
                </a:moveTo>
                <a:lnTo>
                  <a:pt x="0" y="0"/>
                </a:lnTo>
                <a:lnTo>
                  <a:pt x="103" y="103"/>
                </a:lnTo>
                <a:lnTo>
                  <a:pt x="103" y="1696"/>
                </a:lnTo>
                <a:lnTo>
                  <a:pt x="0" y="1800"/>
                </a:lnTo>
                <a:moveTo>
                  <a:pt x="281" y="900"/>
                </a:moveTo>
                <a:lnTo>
                  <a:pt x="1320" y="380"/>
                </a:lnTo>
                <a:lnTo>
                  <a:pt x="1320" y="1419"/>
                </a:lnTo>
                <a:lnTo>
                  <a:pt x="281" y="900"/>
                </a:lnTo>
              </a:path>
            </a:pathLst>
          </a:custGeom>
          <a:solidFill>
            <a:srgbClr val="6633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0" name="Picture 6" descr="AG00392_"/>
          <p:cNvPicPr/>
          <p:nvPr/>
        </p:nvPicPr>
        <p:blipFill>
          <a:blip r:embed="rId3"/>
          <a:stretch/>
        </p:blipFill>
        <p:spPr bwMode="auto">
          <a:xfrm>
            <a:off x="4643280" y="4221000"/>
            <a:ext cx="4105440" cy="197496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7" descr="J0076179"/>
          <p:cNvPicPr/>
          <p:nvPr/>
        </p:nvPicPr>
        <p:blipFill>
          <a:blip r:embed="rId4"/>
          <a:stretch/>
        </p:blipFill>
        <p:spPr bwMode="auto">
          <a:xfrm>
            <a:off x="1763640" y="3933720"/>
            <a:ext cx="714600" cy="227664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8" descr="J0076170"/>
          <p:cNvPicPr/>
          <p:nvPr/>
        </p:nvPicPr>
        <p:blipFill>
          <a:blip r:embed="rId5"/>
          <a:stretch/>
        </p:blipFill>
        <p:spPr bwMode="auto">
          <a:xfrm>
            <a:off x="3132000" y="3933720"/>
            <a:ext cx="1467000" cy="1343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20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9" dur="20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2" dur="20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5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Собери пословицу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TextShape 2"/>
          <p:cNvSpPr txBox="1"/>
          <p:nvPr/>
        </p:nvSpPr>
        <p:spPr bwMode="auto">
          <a:xfrm>
            <a:off x="457200" y="1600200"/>
            <a:ext cx="2386080" cy="3052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>
            <a:normAutofit/>
          </a:bodyPr>
          <a:lstStyle/>
          <a:p>
            <a:pPr marL="342720" indent="-342720">
              <a:lnSpc>
                <a:spcPct val="8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ОР      МА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     ПО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ТЬ      ЬЕ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     ЕН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ВТ      УЧЕ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     НЬЯ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CustomShape 3"/>
          <p:cNvSpPr/>
          <p:nvPr/>
        </p:nvSpPr>
        <p:spPr bwMode="auto">
          <a:xfrm>
            <a:off x="179280" y="4869000"/>
            <a:ext cx="8785440" cy="820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Повторенье – мать ученья.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CustomShape 4"/>
          <p:cNvSpPr/>
          <p:nvPr/>
        </p:nvSpPr>
        <p:spPr bwMode="auto">
          <a:xfrm>
            <a:off x="755640" y="5877000"/>
            <a:ext cx="576360" cy="647640"/>
          </a:xfrm>
          <a:custGeom>
            <a:avLst/>
            <a:gdLst/>
            <a:ahLst/>
            <a:cxnLst/>
            <a:rect l="0" t="0" r="r" b="b"/>
            <a:pathLst>
              <a:path w="1603" h="1801" extrusionOk="0">
                <a:moveTo>
                  <a:pt x="0" y="0"/>
                </a:moveTo>
                <a:lnTo>
                  <a:pt x="1602" y="0"/>
                </a:lnTo>
                <a:lnTo>
                  <a:pt x="1602" y="1800"/>
                </a:lnTo>
                <a:lnTo>
                  <a:pt x="0" y="1800"/>
                </a:lnTo>
                <a:lnTo>
                  <a:pt x="0" y="0"/>
                </a:lnTo>
                <a:moveTo>
                  <a:pt x="0" y="0"/>
                </a:moveTo>
                <a:lnTo>
                  <a:pt x="1602" y="0"/>
                </a:lnTo>
                <a:lnTo>
                  <a:pt x="1498" y="103"/>
                </a:lnTo>
                <a:lnTo>
                  <a:pt x="103" y="103"/>
                </a:lnTo>
                <a:lnTo>
                  <a:pt x="0" y="0"/>
                </a:lnTo>
                <a:moveTo>
                  <a:pt x="1602" y="0"/>
                </a:moveTo>
                <a:lnTo>
                  <a:pt x="1602" y="1800"/>
                </a:lnTo>
                <a:lnTo>
                  <a:pt x="1498" y="1696"/>
                </a:lnTo>
                <a:lnTo>
                  <a:pt x="1498" y="103"/>
                </a:lnTo>
                <a:lnTo>
                  <a:pt x="1602" y="0"/>
                </a:lnTo>
                <a:moveTo>
                  <a:pt x="1602" y="1800"/>
                </a:moveTo>
                <a:lnTo>
                  <a:pt x="0" y="1800"/>
                </a:lnTo>
                <a:lnTo>
                  <a:pt x="103" y="1696"/>
                </a:lnTo>
                <a:lnTo>
                  <a:pt x="1498" y="1696"/>
                </a:lnTo>
                <a:lnTo>
                  <a:pt x="1602" y="1800"/>
                </a:lnTo>
                <a:moveTo>
                  <a:pt x="0" y="1800"/>
                </a:moveTo>
                <a:lnTo>
                  <a:pt x="0" y="0"/>
                </a:lnTo>
                <a:lnTo>
                  <a:pt x="103" y="103"/>
                </a:lnTo>
                <a:lnTo>
                  <a:pt x="103" y="1696"/>
                </a:lnTo>
                <a:lnTo>
                  <a:pt x="0" y="1800"/>
                </a:lnTo>
                <a:moveTo>
                  <a:pt x="281" y="900"/>
                </a:moveTo>
                <a:lnTo>
                  <a:pt x="1320" y="380"/>
                </a:lnTo>
                <a:lnTo>
                  <a:pt x="1320" y="1419"/>
                </a:lnTo>
                <a:lnTo>
                  <a:pt x="281" y="900"/>
                </a:lnTo>
              </a:path>
            </a:pathLst>
          </a:custGeom>
          <a:solidFill>
            <a:srgbClr val="6633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7" name="Picture 7" descr="1265367308_d22d3712cd69"/>
          <p:cNvPicPr/>
          <p:nvPr/>
        </p:nvPicPr>
        <p:blipFill>
          <a:blip r:embed="rId3"/>
          <a:stretch/>
        </p:blipFill>
        <p:spPr bwMode="auto">
          <a:xfrm>
            <a:off x="5076720" y="2133720"/>
            <a:ext cx="1389240" cy="1582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20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9" dur="20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2" dur="2000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5" dur="2000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8" dur="2000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1" dur="2000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4" dur="2000"/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7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 bwMode="auto">
          <a:xfrm>
            <a:off x="2411280" y="274320"/>
            <a:ext cx="627552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Попробуйте разгадать язык и прочитать пословицу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 bwMode="auto">
          <a:xfrm>
            <a:off x="2340000" y="5229360"/>
            <a:ext cx="6624720" cy="936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Смекалка во всяком деле поможет.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 bwMode="auto">
          <a:xfrm>
            <a:off x="755640" y="5877000"/>
            <a:ext cx="576360" cy="647640"/>
          </a:xfrm>
          <a:custGeom>
            <a:avLst/>
            <a:gdLst/>
            <a:ahLst/>
            <a:cxnLst/>
            <a:rect l="0" t="0" r="r" b="b"/>
            <a:pathLst>
              <a:path w="1603" h="1801" extrusionOk="0">
                <a:moveTo>
                  <a:pt x="0" y="0"/>
                </a:moveTo>
                <a:lnTo>
                  <a:pt x="1602" y="0"/>
                </a:lnTo>
                <a:lnTo>
                  <a:pt x="1602" y="1800"/>
                </a:lnTo>
                <a:lnTo>
                  <a:pt x="0" y="1800"/>
                </a:lnTo>
                <a:lnTo>
                  <a:pt x="0" y="0"/>
                </a:lnTo>
                <a:moveTo>
                  <a:pt x="0" y="0"/>
                </a:moveTo>
                <a:lnTo>
                  <a:pt x="1602" y="0"/>
                </a:lnTo>
                <a:lnTo>
                  <a:pt x="1498" y="103"/>
                </a:lnTo>
                <a:lnTo>
                  <a:pt x="103" y="103"/>
                </a:lnTo>
                <a:lnTo>
                  <a:pt x="0" y="0"/>
                </a:lnTo>
                <a:moveTo>
                  <a:pt x="1602" y="0"/>
                </a:moveTo>
                <a:lnTo>
                  <a:pt x="1602" y="1800"/>
                </a:lnTo>
                <a:lnTo>
                  <a:pt x="1498" y="1696"/>
                </a:lnTo>
                <a:lnTo>
                  <a:pt x="1498" y="103"/>
                </a:lnTo>
                <a:lnTo>
                  <a:pt x="1602" y="0"/>
                </a:lnTo>
                <a:moveTo>
                  <a:pt x="1602" y="1800"/>
                </a:moveTo>
                <a:lnTo>
                  <a:pt x="0" y="1800"/>
                </a:lnTo>
                <a:lnTo>
                  <a:pt x="103" y="1696"/>
                </a:lnTo>
                <a:lnTo>
                  <a:pt x="1498" y="1696"/>
                </a:lnTo>
                <a:lnTo>
                  <a:pt x="1602" y="1800"/>
                </a:lnTo>
                <a:moveTo>
                  <a:pt x="0" y="1800"/>
                </a:moveTo>
                <a:lnTo>
                  <a:pt x="0" y="0"/>
                </a:lnTo>
                <a:lnTo>
                  <a:pt x="103" y="103"/>
                </a:lnTo>
                <a:lnTo>
                  <a:pt x="103" y="1696"/>
                </a:lnTo>
                <a:lnTo>
                  <a:pt x="0" y="1800"/>
                </a:lnTo>
                <a:moveTo>
                  <a:pt x="281" y="900"/>
                </a:moveTo>
                <a:lnTo>
                  <a:pt x="1320" y="380"/>
                </a:lnTo>
                <a:lnTo>
                  <a:pt x="1320" y="1419"/>
                </a:lnTo>
                <a:lnTo>
                  <a:pt x="281" y="900"/>
                </a:lnTo>
              </a:path>
            </a:pathLst>
          </a:custGeom>
          <a:solidFill>
            <a:srgbClr val="6633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TextShape 4"/>
          <p:cNvSpPr txBox="1"/>
          <p:nvPr/>
        </p:nvSpPr>
        <p:spPr bwMode="auto">
          <a:xfrm rot="10800000">
            <a:off x="457200" y="404280"/>
            <a:ext cx="1593720" cy="5185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>
              <a:lnSpc>
                <a:spcPct val="8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С О Л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М В Е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Е С П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К Я О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А К М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Л О О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К М Ж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А Д Е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В Е Т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2" name="Picture 8" descr="59b8e2872759"/>
          <p:cNvPicPr/>
          <p:nvPr/>
        </p:nvPicPr>
        <p:blipFill>
          <a:blip r:embed="rId3"/>
          <a:stretch/>
        </p:blipFill>
        <p:spPr bwMode="auto">
          <a:xfrm>
            <a:off x="3492360" y="1916280"/>
            <a:ext cx="3600720" cy="2676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20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9" dur="2000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2" dur="2000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5" dur="2000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8" dur="2000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1" dur="2000"/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4" dur="2000"/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7" dur="2000"/>
                                        <p:tgtEl>
                                          <p:spTgt spid="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30" dur="2000"/>
                                        <p:tgtEl>
                                          <p:spTgt spid="2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33" dur="2000"/>
                                        <p:tgtEl>
                                          <p:spTgt spid="2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Расшифруй китайскую пословицу.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TextShape 2"/>
          <p:cNvSpPr txBox="1"/>
          <p:nvPr/>
        </p:nvSpPr>
        <p:spPr bwMode="auto">
          <a:xfrm>
            <a:off x="456840" y="1599840"/>
            <a:ext cx="2746440" cy="36291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>
            <a:normAutofit/>
          </a:bodyPr>
          <a:lstStyle/>
          <a:p>
            <a:pPr marL="342720" indent="-342720">
              <a:lnSpc>
                <a:spcPct val="80000"/>
              </a:lnSpc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R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Л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S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Ю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WI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Д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Z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Q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И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L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А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Q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Н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WQ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Е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ZV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С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G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Т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D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Е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SZHL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Ы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ICUO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З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Y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Д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YA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J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Ю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RTQ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Г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WOWPO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Д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DA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 bwMode="auto">
          <a:xfrm>
            <a:off x="1979640" y="5661000"/>
            <a:ext cx="6697800" cy="647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Люди, а не стены создают города.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CustomShape 4"/>
          <p:cNvSpPr/>
          <p:nvPr/>
        </p:nvSpPr>
        <p:spPr bwMode="auto">
          <a:xfrm>
            <a:off x="755640" y="5877000"/>
            <a:ext cx="576360" cy="647640"/>
          </a:xfrm>
          <a:custGeom>
            <a:avLst/>
            <a:gdLst/>
            <a:ahLst/>
            <a:cxnLst/>
            <a:rect l="0" t="0" r="r" b="b"/>
            <a:pathLst>
              <a:path w="1603" h="1801" extrusionOk="0">
                <a:moveTo>
                  <a:pt x="0" y="0"/>
                </a:moveTo>
                <a:lnTo>
                  <a:pt x="1602" y="0"/>
                </a:lnTo>
                <a:lnTo>
                  <a:pt x="1602" y="1800"/>
                </a:lnTo>
                <a:lnTo>
                  <a:pt x="0" y="1800"/>
                </a:lnTo>
                <a:lnTo>
                  <a:pt x="0" y="0"/>
                </a:lnTo>
                <a:moveTo>
                  <a:pt x="0" y="0"/>
                </a:moveTo>
                <a:lnTo>
                  <a:pt x="1602" y="0"/>
                </a:lnTo>
                <a:lnTo>
                  <a:pt x="1498" y="103"/>
                </a:lnTo>
                <a:lnTo>
                  <a:pt x="103" y="103"/>
                </a:lnTo>
                <a:lnTo>
                  <a:pt x="0" y="0"/>
                </a:lnTo>
                <a:moveTo>
                  <a:pt x="1602" y="0"/>
                </a:moveTo>
                <a:lnTo>
                  <a:pt x="1602" y="1800"/>
                </a:lnTo>
                <a:lnTo>
                  <a:pt x="1498" y="1696"/>
                </a:lnTo>
                <a:lnTo>
                  <a:pt x="1498" y="103"/>
                </a:lnTo>
                <a:lnTo>
                  <a:pt x="1602" y="0"/>
                </a:lnTo>
                <a:moveTo>
                  <a:pt x="1602" y="1800"/>
                </a:moveTo>
                <a:lnTo>
                  <a:pt x="0" y="1800"/>
                </a:lnTo>
                <a:lnTo>
                  <a:pt x="103" y="1696"/>
                </a:lnTo>
                <a:lnTo>
                  <a:pt x="1498" y="1696"/>
                </a:lnTo>
                <a:lnTo>
                  <a:pt x="1602" y="1800"/>
                </a:lnTo>
                <a:moveTo>
                  <a:pt x="0" y="1800"/>
                </a:moveTo>
                <a:lnTo>
                  <a:pt x="0" y="0"/>
                </a:lnTo>
                <a:lnTo>
                  <a:pt x="103" y="103"/>
                </a:lnTo>
                <a:lnTo>
                  <a:pt x="103" y="1696"/>
                </a:lnTo>
                <a:lnTo>
                  <a:pt x="0" y="1800"/>
                </a:lnTo>
                <a:moveTo>
                  <a:pt x="281" y="900"/>
                </a:moveTo>
                <a:lnTo>
                  <a:pt x="1320" y="380"/>
                </a:lnTo>
                <a:lnTo>
                  <a:pt x="1320" y="1419"/>
                </a:lnTo>
                <a:lnTo>
                  <a:pt x="281" y="900"/>
                </a:lnTo>
              </a:path>
            </a:pathLst>
          </a:custGeom>
          <a:solidFill>
            <a:srgbClr val="6633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7" name="Picture 7" descr="697749289"/>
          <p:cNvPicPr/>
          <p:nvPr/>
        </p:nvPicPr>
        <p:blipFill>
          <a:blip r:embed="rId3"/>
          <a:stretch/>
        </p:blipFill>
        <p:spPr bwMode="auto">
          <a:xfrm>
            <a:off x="4211640" y="1916280"/>
            <a:ext cx="3786120" cy="3117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20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9" dur="20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2" dur="2000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5" dur="2000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8" dur="2000"/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1" dur="2000"/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4" dur="2000"/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7" dur="2000"/>
                                        <p:tgtEl>
                                          <p:spTgt spid="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30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Расшифруй пословицу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TextShape 2"/>
          <p:cNvSpPr txBox="1"/>
          <p:nvPr/>
        </p:nvSpPr>
        <p:spPr bwMode="auto">
          <a:xfrm>
            <a:off x="-360" y="1599840"/>
            <a:ext cx="8893080" cy="676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>
            <a:normAutofit/>
          </a:bodyPr>
          <a:lstStyle/>
          <a:p>
            <a:pPr marL="342720" indent="-342720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- О – Ч – Л     Д – Л –     Г – Л – Й    - М – Л -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CustomShape 3"/>
          <p:cNvSpPr/>
          <p:nvPr/>
        </p:nvSpPr>
        <p:spPr bwMode="auto">
          <a:xfrm>
            <a:off x="1692360" y="5300640"/>
            <a:ext cx="7056360" cy="792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>
              <a:lnSpc>
                <a:spcPct val="90000"/>
              </a:lnSpc>
              <a:spcBef>
                <a:spcPts val="8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Кончил дело – гуляй смело.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CustomShape 4"/>
          <p:cNvSpPr/>
          <p:nvPr/>
        </p:nvSpPr>
        <p:spPr bwMode="auto">
          <a:xfrm>
            <a:off x="755640" y="5877000"/>
            <a:ext cx="576360" cy="647640"/>
          </a:xfrm>
          <a:custGeom>
            <a:avLst/>
            <a:gdLst/>
            <a:ahLst/>
            <a:cxnLst/>
            <a:rect l="0" t="0" r="r" b="b"/>
            <a:pathLst>
              <a:path w="1603" h="1801" extrusionOk="0">
                <a:moveTo>
                  <a:pt x="0" y="0"/>
                </a:moveTo>
                <a:lnTo>
                  <a:pt x="1602" y="0"/>
                </a:lnTo>
                <a:lnTo>
                  <a:pt x="1602" y="1800"/>
                </a:lnTo>
                <a:lnTo>
                  <a:pt x="0" y="1800"/>
                </a:lnTo>
                <a:lnTo>
                  <a:pt x="0" y="0"/>
                </a:lnTo>
                <a:moveTo>
                  <a:pt x="0" y="0"/>
                </a:moveTo>
                <a:lnTo>
                  <a:pt x="1602" y="0"/>
                </a:lnTo>
                <a:lnTo>
                  <a:pt x="1498" y="103"/>
                </a:lnTo>
                <a:lnTo>
                  <a:pt x="103" y="103"/>
                </a:lnTo>
                <a:lnTo>
                  <a:pt x="0" y="0"/>
                </a:lnTo>
                <a:moveTo>
                  <a:pt x="1602" y="0"/>
                </a:moveTo>
                <a:lnTo>
                  <a:pt x="1602" y="1800"/>
                </a:lnTo>
                <a:lnTo>
                  <a:pt x="1498" y="1696"/>
                </a:lnTo>
                <a:lnTo>
                  <a:pt x="1498" y="103"/>
                </a:lnTo>
                <a:lnTo>
                  <a:pt x="1602" y="0"/>
                </a:lnTo>
                <a:moveTo>
                  <a:pt x="1602" y="1800"/>
                </a:moveTo>
                <a:lnTo>
                  <a:pt x="0" y="1800"/>
                </a:lnTo>
                <a:lnTo>
                  <a:pt x="103" y="1696"/>
                </a:lnTo>
                <a:lnTo>
                  <a:pt x="1498" y="1696"/>
                </a:lnTo>
                <a:lnTo>
                  <a:pt x="1602" y="1800"/>
                </a:lnTo>
                <a:moveTo>
                  <a:pt x="0" y="1800"/>
                </a:moveTo>
                <a:lnTo>
                  <a:pt x="0" y="0"/>
                </a:lnTo>
                <a:lnTo>
                  <a:pt x="103" y="103"/>
                </a:lnTo>
                <a:lnTo>
                  <a:pt x="103" y="1696"/>
                </a:lnTo>
                <a:lnTo>
                  <a:pt x="0" y="1800"/>
                </a:lnTo>
                <a:moveTo>
                  <a:pt x="281" y="900"/>
                </a:moveTo>
                <a:lnTo>
                  <a:pt x="1320" y="380"/>
                </a:lnTo>
                <a:lnTo>
                  <a:pt x="1320" y="1419"/>
                </a:lnTo>
                <a:lnTo>
                  <a:pt x="281" y="900"/>
                </a:lnTo>
              </a:path>
            </a:pathLst>
          </a:custGeom>
          <a:solidFill>
            <a:srgbClr val="6633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2" name="Picture 6" descr="AG00222_"/>
          <p:cNvPicPr/>
          <p:nvPr/>
        </p:nvPicPr>
        <p:blipFill>
          <a:blip r:embed="rId3"/>
          <a:stretch/>
        </p:blipFill>
        <p:spPr bwMode="auto">
          <a:xfrm>
            <a:off x="3635280" y="2876400"/>
            <a:ext cx="2016360" cy="1903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20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9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 bwMode="auto">
          <a:xfrm>
            <a:off x="808200" y="2081160"/>
            <a:ext cx="7076880" cy="366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2"/>
          <p:cNvSpPr/>
          <p:nvPr/>
        </p:nvSpPr>
        <p:spPr bwMode="auto">
          <a:xfrm>
            <a:off x="2340000" y="1052640"/>
            <a:ext cx="5492880" cy="3664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strike="noStrike" spc="-1">
                <a:solidFill>
                  <a:srgbClr val="663300"/>
                </a:solidFill>
                <a:latin typeface="Arial"/>
              </a:rPr>
              <a:t>Растворите белое в прозрачном.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CustomShape 2"/>
          <p:cNvSpPr/>
          <p:nvPr/>
        </p:nvSpPr>
        <p:spPr bwMode="auto">
          <a:xfrm>
            <a:off x="539640" y="1628640"/>
            <a:ext cx="82296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strike="noStrike" spc="-1">
                <a:solidFill>
                  <a:srgbClr val="663300"/>
                </a:solidFill>
                <a:latin typeface="Arial"/>
              </a:rPr>
              <a:t>С В О А Д Х А Р А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CustomShape 3"/>
          <p:cNvSpPr/>
          <p:nvPr/>
        </p:nvSpPr>
        <p:spPr bwMode="auto">
          <a:xfrm>
            <a:off x="324000" y="5805360"/>
            <a:ext cx="647640" cy="792360"/>
          </a:xfrm>
          <a:custGeom>
            <a:avLst/>
            <a:gdLst/>
            <a:ahLst/>
            <a:cxnLst/>
            <a:rect l="0" t="0" r="r" b="b"/>
            <a:pathLst>
              <a:path w="1801" h="2203" extrusionOk="0">
                <a:moveTo>
                  <a:pt x="0" y="0"/>
                </a:moveTo>
                <a:lnTo>
                  <a:pt x="1800" y="0"/>
                </a:lnTo>
                <a:lnTo>
                  <a:pt x="1800" y="2202"/>
                </a:lnTo>
                <a:lnTo>
                  <a:pt x="0" y="2202"/>
                </a:lnTo>
                <a:lnTo>
                  <a:pt x="0" y="0"/>
                </a:lnTo>
                <a:moveTo>
                  <a:pt x="0" y="0"/>
                </a:moveTo>
                <a:lnTo>
                  <a:pt x="1800" y="0"/>
                </a:lnTo>
                <a:lnTo>
                  <a:pt x="1683" y="116"/>
                </a:lnTo>
                <a:lnTo>
                  <a:pt x="116" y="116"/>
                </a:lnTo>
                <a:lnTo>
                  <a:pt x="0" y="0"/>
                </a:lnTo>
                <a:moveTo>
                  <a:pt x="1800" y="0"/>
                </a:moveTo>
                <a:lnTo>
                  <a:pt x="1800" y="2202"/>
                </a:lnTo>
                <a:lnTo>
                  <a:pt x="1683" y="2085"/>
                </a:lnTo>
                <a:lnTo>
                  <a:pt x="1683" y="116"/>
                </a:lnTo>
                <a:lnTo>
                  <a:pt x="1800" y="0"/>
                </a:lnTo>
                <a:moveTo>
                  <a:pt x="1800" y="2202"/>
                </a:moveTo>
                <a:lnTo>
                  <a:pt x="0" y="2202"/>
                </a:lnTo>
                <a:lnTo>
                  <a:pt x="116" y="2085"/>
                </a:lnTo>
                <a:lnTo>
                  <a:pt x="1683" y="2085"/>
                </a:lnTo>
                <a:lnTo>
                  <a:pt x="1800" y="2202"/>
                </a:lnTo>
                <a:moveTo>
                  <a:pt x="0" y="2202"/>
                </a:moveTo>
                <a:lnTo>
                  <a:pt x="0" y="0"/>
                </a:lnTo>
                <a:lnTo>
                  <a:pt x="116" y="116"/>
                </a:lnTo>
                <a:lnTo>
                  <a:pt x="116" y="2085"/>
                </a:lnTo>
                <a:lnTo>
                  <a:pt x="0" y="2202"/>
                </a:lnTo>
                <a:moveTo>
                  <a:pt x="316" y="1101"/>
                </a:moveTo>
                <a:lnTo>
                  <a:pt x="1483" y="517"/>
                </a:lnTo>
                <a:lnTo>
                  <a:pt x="1483" y="1684"/>
                </a:lnTo>
                <a:lnTo>
                  <a:pt x="316" y="1101"/>
                </a:lnTo>
              </a:path>
            </a:pathLst>
          </a:custGeom>
          <a:solidFill>
            <a:srgbClr val="6633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4"/>
          <p:cNvSpPr/>
          <p:nvPr/>
        </p:nvSpPr>
        <p:spPr bwMode="auto">
          <a:xfrm>
            <a:off x="539640" y="1628640"/>
            <a:ext cx="82296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strike="noStrike" spc="-1">
                <a:solidFill>
                  <a:srgbClr val="663300"/>
                </a:solidFill>
                <a:latin typeface="Arial"/>
              </a:rPr>
              <a:t>С А Х А Р         В О Д А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Picture 6" descr="fd23"/>
          <p:cNvPicPr/>
          <p:nvPr/>
        </p:nvPicPr>
        <p:blipFill>
          <a:blip r:embed="rId3"/>
          <a:stretch/>
        </p:blipFill>
        <p:spPr bwMode="auto">
          <a:xfrm>
            <a:off x="1042920" y="2997360"/>
            <a:ext cx="3425760" cy="2935080"/>
          </a:xfrm>
          <a:prstGeom prst="rect">
            <a:avLst/>
          </a:prstGeom>
          <a:ln w="0">
            <a:noFill/>
          </a:ln>
        </p:spPr>
      </p:pic>
      <p:pic>
        <p:nvPicPr>
          <p:cNvPr id="73" name="Picture 7" descr="fd9"/>
          <p:cNvPicPr/>
          <p:nvPr/>
        </p:nvPicPr>
        <p:blipFill>
          <a:blip r:embed="rId4"/>
          <a:stretch/>
        </p:blipFill>
        <p:spPr bwMode="auto">
          <a:xfrm>
            <a:off x="5148360" y="3068640"/>
            <a:ext cx="3352680" cy="2873519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 bwMode="auto">
          <a:xfrm>
            <a:off x="394920" y="333000"/>
            <a:ext cx="8302680" cy="1800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strike="noStrike" spc="-1">
                <a:solidFill>
                  <a:srgbClr val="663300"/>
                </a:solidFill>
                <a:latin typeface="Arial"/>
              </a:rPr>
              <a:t>Найдите две отгадки на одну очень популярную детскую загадку.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CustomShape 2"/>
          <p:cNvSpPr/>
          <p:nvPr/>
        </p:nvSpPr>
        <p:spPr bwMode="auto">
          <a:xfrm>
            <a:off x="468360" y="2349360"/>
            <a:ext cx="82296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strike="noStrike" spc="-1">
                <a:solidFill>
                  <a:srgbClr val="663300"/>
                </a:solidFill>
                <a:latin typeface="Arial"/>
              </a:rPr>
              <a:t>К Л А У П У С Т А К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CustomShape 3"/>
          <p:cNvSpPr/>
          <p:nvPr/>
        </p:nvSpPr>
        <p:spPr bwMode="auto">
          <a:xfrm>
            <a:off x="324000" y="5805360"/>
            <a:ext cx="647640" cy="792360"/>
          </a:xfrm>
          <a:custGeom>
            <a:avLst/>
            <a:gdLst/>
            <a:ahLst/>
            <a:cxnLst/>
            <a:rect l="0" t="0" r="r" b="b"/>
            <a:pathLst>
              <a:path w="1801" h="2203" extrusionOk="0">
                <a:moveTo>
                  <a:pt x="0" y="0"/>
                </a:moveTo>
                <a:lnTo>
                  <a:pt x="1800" y="0"/>
                </a:lnTo>
                <a:lnTo>
                  <a:pt x="1800" y="2202"/>
                </a:lnTo>
                <a:lnTo>
                  <a:pt x="0" y="2202"/>
                </a:lnTo>
                <a:lnTo>
                  <a:pt x="0" y="0"/>
                </a:lnTo>
                <a:moveTo>
                  <a:pt x="0" y="0"/>
                </a:moveTo>
                <a:lnTo>
                  <a:pt x="1800" y="0"/>
                </a:lnTo>
                <a:lnTo>
                  <a:pt x="1683" y="116"/>
                </a:lnTo>
                <a:lnTo>
                  <a:pt x="116" y="116"/>
                </a:lnTo>
                <a:lnTo>
                  <a:pt x="0" y="0"/>
                </a:lnTo>
                <a:moveTo>
                  <a:pt x="1800" y="0"/>
                </a:moveTo>
                <a:lnTo>
                  <a:pt x="1800" y="2202"/>
                </a:lnTo>
                <a:lnTo>
                  <a:pt x="1683" y="2085"/>
                </a:lnTo>
                <a:lnTo>
                  <a:pt x="1683" y="116"/>
                </a:lnTo>
                <a:lnTo>
                  <a:pt x="1800" y="0"/>
                </a:lnTo>
                <a:moveTo>
                  <a:pt x="1800" y="2202"/>
                </a:moveTo>
                <a:lnTo>
                  <a:pt x="0" y="2202"/>
                </a:lnTo>
                <a:lnTo>
                  <a:pt x="116" y="2085"/>
                </a:lnTo>
                <a:lnTo>
                  <a:pt x="1683" y="2085"/>
                </a:lnTo>
                <a:lnTo>
                  <a:pt x="1800" y="2202"/>
                </a:lnTo>
                <a:moveTo>
                  <a:pt x="0" y="2202"/>
                </a:moveTo>
                <a:lnTo>
                  <a:pt x="0" y="0"/>
                </a:lnTo>
                <a:lnTo>
                  <a:pt x="116" y="116"/>
                </a:lnTo>
                <a:lnTo>
                  <a:pt x="116" y="2085"/>
                </a:lnTo>
                <a:lnTo>
                  <a:pt x="0" y="2202"/>
                </a:lnTo>
                <a:moveTo>
                  <a:pt x="316" y="1101"/>
                </a:moveTo>
                <a:lnTo>
                  <a:pt x="1483" y="517"/>
                </a:lnTo>
                <a:lnTo>
                  <a:pt x="1483" y="1684"/>
                </a:lnTo>
                <a:lnTo>
                  <a:pt x="316" y="1101"/>
                </a:lnTo>
              </a:path>
            </a:pathLst>
          </a:custGeom>
          <a:solidFill>
            <a:srgbClr val="6633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4"/>
          <p:cNvSpPr/>
          <p:nvPr/>
        </p:nvSpPr>
        <p:spPr bwMode="auto">
          <a:xfrm>
            <a:off x="468360" y="2349360"/>
            <a:ext cx="82296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strike="noStrike" spc="-1">
                <a:solidFill>
                  <a:srgbClr val="663300"/>
                </a:solidFill>
                <a:latin typeface="Arial"/>
              </a:rPr>
              <a:t>Л У К          К А П У С Т А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" name="Picture 7" descr="fd26"/>
          <p:cNvPicPr/>
          <p:nvPr/>
        </p:nvPicPr>
        <p:blipFill>
          <a:blip r:embed="rId3"/>
          <a:stretch/>
        </p:blipFill>
        <p:spPr bwMode="auto">
          <a:xfrm>
            <a:off x="1116000" y="3789360"/>
            <a:ext cx="3168720" cy="2714760"/>
          </a:xfrm>
          <a:prstGeom prst="rect">
            <a:avLst/>
          </a:prstGeom>
          <a:ln w="0">
            <a:noFill/>
          </a:ln>
        </p:spPr>
      </p:pic>
      <p:pic>
        <p:nvPicPr>
          <p:cNvPr id="79" name="Picture 8"/>
          <p:cNvPicPr/>
          <p:nvPr/>
        </p:nvPicPr>
        <p:blipFill>
          <a:blip r:embed="rId4"/>
          <a:stretch/>
        </p:blipFill>
        <p:spPr bwMode="auto">
          <a:xfrm>
            <a:off x="4788000" y="3933720"/>
            <a:ext cx="3457440" cy="2581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 bwMode="auto">
          <a:xfrm>
            <a:off x="394920" y="333000"/>
            <a:ext cx="8302680" cy="1800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strike="noStrike" spc="-1">
                <a:solidFill>
                  <a:srgbClr val="663300"/>
                </a:solidFill>
                <a:latin typeface="Arial"/>
              </a:rPr>
              <a:t>Уберите горячее- останется холодное.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 bwMode="auto">
          <a:xfrm>
            <a:off x="395280" y="2349360"/>
            <a:ext cx="82296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strike="noStrike" spc="-1">
                <a:solidFill>
                  <a:srgbClr val="663300"/>
                </a:solidFill>
                <a:latin typeface="Arial"/>
              </a:rPr>
              <a:t>К И А Й П Я С Т О Б Е К Р Г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 bwMode="auto">
          <a:xfrm>
            <a:off x="324000" y="5805360"/>
            <a:ext cx="647640" cy="792360"/>
          </a:xfrm>
          <a:custGeom>
            <a:avLst/>
            <a:gdLst/>
            <a:ahLst/>
            <a:cxnLst/>
            <a:rect l="0" t="0" r="r" b="b"/>
            <a:pathLst>
              <a:path w="1801" h="2203" extrusionOk="0">
                <a:moveTo>
                  <a:pt x="0" y="0"/>
                </a:moveTo>
                <a:lnTo>
                  <a:pt x="1800" y="0"/>
                </a:lnTo>
                <a:lnTo>
                  <a:pt x="1800" y="2202"/>
                </a:lnTo>
                <a:lnTo>
                  <a:pt x="0" y="2202"/>
                </a:lnTo>
                <a:lnTo>
                  <a:pt x="0" y="0"/>
                </a:lnTo>
                <a:moveTo>
                  <a:pt x="0" y="0"/>
                </a:moveTo>
                <a:lnTo>
                  <a:pt x="1800" y="0"/>
                </a:lnTo>
                <a:lnTo>
                  <a:pt x="1683" y="116"/>
                </a:lnTo>
                <a:lnTo>
                  <a:pt x="116" y="116"/>
                </a:lnTo>
                <a:lnTo>
                  <a:pt x="0" y="0"/>
                </a:lnTo>
                <a:moveTo>
                  <a:pt x="1800" y="0"/>
                </a:moveTo>
                <a:lnTo>
                  <a:pt x="1800" y="2202"/>
                </a:lnTo>
                <a:lnTo>
                  <a:pt x="1683" y="2085"/>
                </a:lnTo>
                <a:lnTo>
                  <a:pt x="1683" y="116"/>
                </a:lnTo>
                <a:lnTo>
                  <a:pt x="1800" y="0"/>
                </a:lnTo>
                <a:moveTo>
                  <a:pt x="1800" y="2202"/>
                </a:moveTo>
                <a:lnTo>
                  <a:pt x="0" y="2202"/>
                </a:lnTo>
                <a:lnTo>
                  <a:pt x="116" y="2085"/>
                </a:lnTo>
                <a:lnTo>
                  <a:pt x="1683" y="2085"/>
                </a:lnTo>
                <a:lnTo>
                  <a:pt x="1800" y="2202"/>
                </a:lnTo>
                <a:moveTo>
                  <a:pt x="0" y="2202"/>
                </a:moveTo>
                <a:lnTo>
                  <a:pt x="0" y="0"/>
                </a:lnTo>
                <a:lnTo>
                  <a:pt x="116" y="116"/>
                </a:lnTo>
                <a:lnTo>
                  <a:pt x="116" y="2085"/>
                </a:lnTo>
                <a:lnTo>
                  <a:pt x="0" y="2202"/>
                </a:lnTo>
                <a:moveTo>
                  <a:pt x="316" y="1101"/>
                </a:moveTo>
                <a:lnTo>
                  <a:pt x="1483" y="517"/>
                </a:lnTo>
                <a:lnTo>
                  <a:pt x="1483" y="1684"/>
                </a:lnTo>
                <a:lnTo>
                  <a:pt x="316" y="1101"/>
                </a:lnTo>
              </a:path>
            </a:pathLst>
          </a:custGeom>
          <a:solidFill>
            <a:srgbClr val="6633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4"/>
          <p:cNvSpPr/>
          <p:nvPr/>
        </p:nvSpPr>
        <p:spPr bwMode="auto">
          <a:xfrm>
            <a:off x="395280" y="2349360"/>
            <a:ext cx="82296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strike="noStrike" spc="-1">
                <a:solidFill>
                  <a:srgbClr val="663300"/>
                </a:solidFill>
                <a:latin typeface="Arial"/>
              </a:rPr>
              <a:t>К И П Я Т О К    А Й С Б Е Р Г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Picture 6"/>
          <p:cNvPicPr/>
          <p:nvPr/>
        </p:nvPicPr>
        <p:blipFill>
          <a:blip r:embed="rId3"/>
          <a:stretch/>
        </p:blipFill>
        <p:spPr bwMode="auto">
          <a:xfrm>
            <a:off x="1187280" y="3860640"/>
            <a:ext cx="3240360" cy="241956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7"/>
          <p:cNvPicPr/>
          <p:nvPr/>
        </p:nvPicPr>
        <p:blipFill>
          <a:blip r:embed="rId4"/>
          <a:stretch/>
        </p:blipFill>
        <p:spPr bwMode="auto">
          <a:xfrm>
            <a:off x="5580000" y="3789360"/>
            <a:ext cx="2328840" cy="2592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 bwMode="auto">
          <a:xfrm>
            <a:off x="394920" y="333000"/>
            <a:ext cx="8302680" cy="1800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strike="noStrike" spc="-1">
                <a:solidFill>
                  <a:srgbClr val="663300"/>
                </a:solidFill>
                <a:latin typeface="Arial"/>
              </a:rPr>
              <a:t>Найдите друга и врага Буратино.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 bwMode="auto">
          <a:xfrm>
            <a:off x="250920" y="2349360"/>
            <a:ext cx="858996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strike="noStrike" spc="-1">
                <a:solidFill>
                  <a:srgbClr val="663300"/>
                </a:solidFill>
                <a:latin typeface="Arial"/>
              </a:rPr>
              <a:t>М А Б А Л З Ь В И И Л И Н О А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 bwMode="auto">
          <a:xfrm>
            <a:off x="324000" y="5805360"/>
            <a:ext cx="647640" cy="792360"/>
          </a:xfrm>
          <a:custGeom>
            <a:avLst/>
            <a:gdLst/>
            <a:ahLst/>
            <a:cxnLst/>
            <a:rect l="0" t="0" r="r" b="b"/>
            <a:pathLst>
              <a:path w="1801" h="2203" extrusionOk="0">
                <a:moveTo>
                  <a:pt x="0" y="0"/>
                </a:moveTo>
                <a:lnTo>
                  <a:pt x="1800" y="0"/>
                </a:lnTo>
                <a:lnTo>
                  <a:pt x="1800" y="2202"/>
                </a:lnTo>
                <a:lnTo>
                  <a:pt x="0" y="2202"/>
                </a:lnTo>
                <a:lnTo>
                  <a:pt x="0" y="0"/>
                </a:lnTo>
                <a:moveTo>
                  <a:pt x="0" y="0"/>
                </a:moveTo>
                <a:lnTo>
                  <a:pt x="1800" y="0"/>
                </a:lnTo>
                <a:lnTo>
                  <a:pt x="1683" y="116"/>
                </a:lnTo>
                <a:lnTo>
                  <a:pt x="116" y="116"/>
                </a:lnTo>
                <a:lnTo>
                  <a:pt x="0" y="0"/>
                </a:lnTo>
                <a:moveTo>
                  <a:pt x="1800" y="0"/>
                </a:moveTo>
                <a:lnTo>
                  <a:pt x="1800" y="2202"/>
                </a:lnTo>
                <a:lnTo>
                  <a:pt x="1683" y="2085"/>
                </a:lnTo>
                <a:lnTo>
                  <a:pt x="1683" y="116"/>
                </a:lnTo>
                <a:lnTo>
                  <a:pt x="1800" y="0"/>
                </a:lnTo>
                <a:moveTo>
                  <a:pt x="1800" y="2202"/>
                </a:moveTo>
                <a:lnTo>
                  <a:pt x="0" y="2202"/>
                </a:lnTo>
                <a:lnTo>
                  <a:pt x="116" y="2085"/>
                </a:lnTo>
                <a:lnTo>
                  <a:pt x="1683" y="2085"/>
                </a:lnTo>
                <a:lnTo>
                  <a:pt x="1800" y="2202"/>
                </a:lnTo>
                <a:moveTo>
                  <a:pt x="0" y="2202"/>
                </a:moveTo>
                <a:lnTo>
                  <a:pt x="0" y="0"/>
                </a:lnTo>
                <a:lnTo>
                  <a:pt x="116" y="116"/>
                </a:lnTo>
                <a:lnTo>
                  <a:pt x="116" y="2085"/>
                </a:lnTo>
                <a:lnTo>
                  <a:pt x="0" y="2202"/>
                </a:lnTo>
                <a:moveTo>
                  <a:pt x="316" y="1101"/>
                </a:moveTo>
                <a:lnTo>
                  <a:pt x="1483" y="517"/>
                </a:lnTo>
                <a:lnTo>
                  <a:pt x="1483" y="1684"/>
                </a:lnTo>
                <a:lnTo>
                  <a:pt x="316" y="1101"/>
                </a:lnTo>
              </a:path>
            </a:pathLst>
          </a:custGeom>
          <a:solidFill>
            <a:srgbClr val="6633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4"/>
          <p:cNvSpPr/>
          <p:nvPr/>
        </p:nvSpPr>
        <p:spPr bwMode="auto">
          <a:xfrm>
            <a:off x="250920" y="2349360"/>
            <a:ext cx="889308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strike="noStrike" spc="-1">
                <a:solidFill>
                  <a:srgbClr val="663300"/>
                </a:solidFill>
                <a:latin typeface="Arial"/>
              </a:rPr>
              <a:t>М А Л Ь В И Н А   Б А З И Л И О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Picture 9" descr="0701151724400_m"/>
          <p:cNvPicPr/>
          <p:nvPr/>
        </p:nvPicPr>
        <p:blipFill>
          <a:blip r:embed="rId3"/>
          <a:stretch/>
        </p:blipFill>
        <p:spPr bwMode="auto">
          <a:xfrm>
            <a:off x="1332000" y="3789360"/>
            <a:ext cx="2301840" cy="228600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10" descr="Безымянный"/>
          <p:cNvPicPr/>
          <p:nvPr/>
        </p:nvPicPr>
        <p:blipFill>
          <a:blip r:embed="rId4"/>
          <a:stretch/>
        </p:blipFill>
        <p:spPr bwMode="auto">
          <a:xfrm>
            <a:off x="5580000" y="3716280"/>
            <a:ext cx="2952720" cy="2260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 bwMode="auto">
          <a:xfrm>
            <a:off x="394920" y="333000"/>
            <a:ext cx="8302680" cy="1800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strike="noStrike" spc="-1">
                <a:solidFill>
                  <a:srgbClr val="663300"/>
                </a:solidFill>
                <a:latin typeface="Arial"/>
              </a:rPr>
              <a:t>Убери ядовитое – останется съедобное.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 bwMode="auto">
          <a:xfrm>
            <a:off x="250920" y="2349360"/>
            <a:ext cx="858996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strike="noStrike" spc="-1">
                <a:solidFill>
                  <a:srgbClr val="663300"/>
                </a:solidFill>
                <a:latin typeface="Arial"/>
              </a:rPr>
              <a:t>П О Г А Н К А     О П Е Н О К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 bwMode="auto">
          <a:xfrm>
            <a:off x="324000" y="5805360"/>
            <a:ext cx="647640" cy="792360"/>
          </a:xfrm>
          <a:custGeom>
            <a:avLst/>
            <a:gdLst/>
            <a:ahLst/>
            <a:cxnLst/>
            <a:rect l="0" t="0" r="r" b="b"/>
            <a:pathLst>
              <a:path w="1801" h="2203" extrusionOk="0">
                <a:moveTo>
                  <a:pt x="0" y="0"/>
                </a:moveTo>
                <a:lnTo>
                  <a:pt x="1800" y="0"/>
                </a:lnTo>
                <a:lnTo>
                  <a:pt x="1800" y="2202"/>
                </a:lnTo>
                <a:lnTo>
                  <a:pt x="0" y="2202"/>
                </a:lnTo>
                <a:lnTo>
                  <a:pt x="0" y="0"/>
                </a:lnTo>
                <a:moveTo>
                  <a:pt x="0" y="0"/>
                </a:moveTo>
                <a:lnTo>
                  <a:pt x="1800" y="0"/>
                </a:lnTo>
                <a:lnTo>
                  <a:pt x="1683" y="116"/>
                </a:lnTo>
                <a:lnTo>
                  <a:pt x="116" y="116"/>
                </a:lnTo>
                <a:lnTo>
                  <a:pt x="0" y="0"/>
                </a:lnTo>
                <a:moveTo>
                  <a:pt x="1800" y="0"/>
                </a:moveTo>
                <a:lnTo>
                  <a:pt x="1800" y="2202"/>
                </a:lnTo>
                <a:lnTo>
                  <a:pt x="1683" y="2085"/>
                </a:lnTo>
                <a:lnTo>
                  <a:pt x="1683" y="116"/>
                </a:lnTo>
                <a:lnTo>
                  <a:pt x="1800" y="0"/>
                </a:lnTo>
                <a:moveTo>
                  <a:pt x="1800" y="2202"/>
                </a:moveTo>
                <a:lnTo>
                  <a:pt x="0" y="2202"/>
                </a:lnTo>
                <a:lnTo>
                  <a:pt x="116" y="2085"/>
                </a:lnTo>
                <a:lnTo>
                  <a:pt x="1683" y="2085"/>
                </a:lnTo>
                <a:lnTo>
                  <a:pt x="1800" y="2202"/>
                </a:lnTo>
                <a:moveTo>
                  <a:pt x="0" y="2202"/>
                </a:moveTo>
                <a:lnTo>
                  <a:pt x="0" y="0"/>
                </a:lnTo>
                <a:lnTo>
                  <a:pt x="116" y="116"/>
                </a:lnTo>
                <a:lnTo>
                  <a:pt x="116" y="2085"/>
                </a:lnTo>
                <a:lnTo>
                  <a:pt x="0" y="2202"/>
                </a:lnTo>
                <a:moveTo>
                  <a:pt x="316" y="1101"/>
                </a:moveTo>
                <a:lnTo>
                  <a:pt x="1483" y="517"/>
                </a:lnTo>
                <a:lnTo>
                  <a:pt x="1483" y="1684"/>
                </a:lnTo>
                <a:lnTo>
                  <a:pt x="316" y="1101"/>
                </a:lnTo>
              </a:path>
            </a:pathLst>
          </a:custGeom>
          <a:solidFill>
            <a:srgbClr val="6633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4"/>
          <p:cNvSpPr/>
          <p:nvPr/>
        </p:nvSpPr>
        <p:spPr bwMode="auto">
          <a:xfrm>
            <a:off x="250920" y="2349360"/>
            <a:ext cx="858996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strike="noStrike" spc="-1">
                <a:solidFill>
                  <a:srgbClr val="663300"/>
                </a:solidFill>
                <a:latin typeface="Arial"/>
              </a:rPr>
              <a:t>П О О П Г А Н Е Н О К К А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Picture 6"/>
          <p:cNvPicPr/>
          <p:nvPr/>
        </p:nvPicPr>
        <p:blipFill>
          <a:blip r:embed="rId3"/>
          <a:stretch/>
        </p:blipFill>
        <p:spPr bwMode="auto">
          <a:xfrm>
            <a:off x="2050920" y="4005360"/>
            <a:ext cx="1971720" cy="2597040"/>
          </a:xfrm>
          <a:prstGeom prst="rect">
            <a:avLst/>
          </a:prstGeom>
          <a:ln w="0">
            <a:noFill/>
          </a:ln>
        </p:spPr>
      </p:pic>
      <p:pic>
        <p:nvPicPr>
          <p:cNvPr id="97" name="Picture 8" descr="Рисунок1"/>
          <p:cNvPicPr/>
          <p:nvPr/>
        </p:nvPicPr>
        <p:blipFill>
          <a:blip r:embed="rId4"/>
          <a:stretch/>
        </p:blipFill>
        <p:spPr bwMode="auto">
          <a:xfrm>
            <a:off x="5076720" y="4005360"/>
            <a:ext cx="2206800" cy="2520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1165</Words>
  <Application>Microsoft Office PowerPoint</Application>
  <DocSecurity>0</DocSecurity>
  <PresentationFormat>Экран (4:3)</PresentationFormat>
  <Paragraphs>290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Занимательный русский язык</dc:title>
  <dc:creator>User</dc:creator>
  <cp:lastModifiedBy>Ирина</cp:lastModifiedBy>
  <cp:revision>42</cp:revision>
  <dcterms:created xsi:type="dcterms:W3CDTF">2008-02-05T15:52:58Z</dcterms:created>
  <dcterms:modified xsi:type="dcterms:W3CDTF">2022-03-30T04:57:05Z</dcterms:modified>
  <dc:identifier/>
  <dc:language>en-US</dc:language>
  <cp:version/>
</cp:coreProperties>
</file>