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F3B"/>
    <a:srgbClr val="CCE2B4"/>
    <a:srgbClr val="D6F1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848a0291af_0_63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848a0291af_0_63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848a0291af_0_82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848a0291af_0_82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F1D2"/>
        </a:solidFill>
        <a:effectLst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35" y="0"/>
            <a:ext cx="9144000" cy="12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rgbClr val="336F3B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Государственный строй ВКЛ в середине XIII - </a:t>
            </a:r>
            <a:endParaRPr sz="3000" b="1">
              <a:solidFill>
                <a:srgbClr val="336F3B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rgbClr val="336F3B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первой половине XV вв</a:t>
            </a:r>
            <a:r>
              <a:rPr lang="en-US" sz="2100" b="1">
                <a:solidFill>
                  <a:srgbClr val="336F3B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  <a:endParaRPr lang="en-US" sz="2100" b="1">
              <a:solidFill>
                <a:srgbClr val="336F3B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4344450" y="1168325"/>
            <a:ext cx="455100" cy="836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>
            <a:solidFill>
              <a:srgbClr val="336F3B"/>
            </a:solidFill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2004425"/>
            <a:ext cx="9144000" cy="7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 b="1">
                <a:solidFill>
                  <a:srgbClr val="99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Абсолютная монархия</a:t>
            </a:r>
            <a:endParaRPr sz="4100" b="1">
              <a:solidFill>
                <a:srgbClr val="99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3"/>
          <p:cNvSpPr/>
          <p:nvPr/>
        </p:nvSpPr>
        <p:spPr>
          <a:xfrm rot="10800000">
            <a:off x="4344450" y="2924540"/>
            <a:ext cx="455100" cy="836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>
            <a:solidFill>
              <a:srgbClr val="336F3B"/>
            </a:solidFill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" name="Google Shape;58;p13"/>
          <p:cNvSpPr txBox="1"/>
          <p:nvPr/>
        </p:nvSpPr>
        <p:spPr>
          <a:xfrm>
            <a:off x="0" y="3761275"/>
            <a:ext cx="9144000" cy="138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336F3B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Форма правления, при которой власть принадлежит одному человеку (монарху)  и передается по наследству</a:t>
            </a:r>
            <a:endParaRPr lang="en-US" sz="2800" b="1">
              <a:solidFill>
                <a:srgbClr val="336F3B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F1D2"/>
        </a:solidFill>
        <a:effectLst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0" y="567000"/>
            <a:ext cx="9144000" cy="6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990000"/>
                </a:solidFill>
              </a:rPr>
              <a:t>Великий князь литовский (господарь)</a:t>
            </a:r>
            <a:r>
              <a:rPr lang="en-US" sz="2600" b="1">
                <a:solidFill>
                  <a:srgbClr val="990000"/>
                </a:solidFill>
              </a:rPr>
              <a:t> </a:t>
            </a:r>
            <a:endParaRPr sz="2600" b="1">
              <a:solidFill>
                <a:srgbClr val="990000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0" y="0"/>
            <a:ext cx="91440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336F3B"/>
                </a:solidFill>
              </a:rPr>
              <a:t>Важнейшие обязанности великого князя литовского</a:t>
            </a:r>
            <a:endParaRPr lang="en-US" sz="2000" b="1">
              <a:solidFill>
                <a:srgbClr val="336F3B"/>
              </a:solidFill>
            </a:endParaRPr>
          </a:p>
        </p:txBody>
      </p:sp>
      <p:sp>
        <p:nvSpPr>
          <p:cNvPr id="65" name="Google Shape;65;p14"/>
          <p:cNvSpPr/>
          <p:nvPr/>
        </p:nvSpPr>
        <p:spPr>
          <a:xfrm flipH="1">
            <a:off x="824400" y="1280800"/>
            <a:ext cx="232800" cy="680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6" name="Google Shape;66;p14"/>
          <p:cNvSpPr/>
          <p:nvPr/>
        </p:nvSpPr>
        <p:spPr>
          <a:xfrm flipH="1">
            <a:off x="4876850" y="1280700"/>
            <a:ext cx="232800" cy="1794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7" name="Google Shape;67;p14"/>
          <p:cNvSpPr/>
          <p:nvPr/>
        </p:nvSpPr>
        <p:spPr>
          <a:xfrm flipH="1">
            <a:off x="6248250" y="1280700"/>
            <a:ext cx="232800" cy="647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" name="Google Shape;68;p14"/>
          <p:cNvSpPr/>
          <p:nvPr/>
        </p:nvSpPr>
        <p:spPr>
          <a:xfrm flipH="1">
            <a:off x="7957350" y="1280700"/>
            <a:ext cx="232800" cy="1794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9" name="Google Shape;69;p14"/>
          <p:cNvSpPr/>
          <p:nvPr/>
        </p:nvSpPr>
        <p:spPr>
          <a:xfrm flipH="1">
            <a:off x="2161425" y="1280800"/>
            <a:ext cx="232800" cy="17943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" name="Google Shape;70;p14"/>
          <p:cNvSpPr/>
          <p:nvPr/>
        </p:nvSpPr>
        <p:spPr>
          <a:xfrm flipH="1">
            <a:off x="3498450" y="1280800"/>
            <a:ext cx="232800" cy="647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" name="Google Shape;71;p14"/>
          <p:cNvSpPr txBox="1"/>
          <p:nvPr/>
        </p:nvSpPr>
        <p:spPr>
          <a:xfrm>
            <a:off x="0" y="1994600"/>
            <a:ext cx="1961700" cy="8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Защищал государство</a:t>
            </a:r>
            <a:endParaRPr lang="en-US" sz="2100" b="1">
              <a:solidFill>
                <a:srgbClr val="336F3B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1240275" y="3264300"/>
            <a:ext cx="2075100" cy="9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Издавал законы</a:t>
            </a:r>
            <a:endParaRPr lang="en-US" sz="2100" b="1">
              <a:solidFill>
                <a:srgbClr val="336F3B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2758165" y="2078765"/>
            <a:ext cx="1712100" cy="10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Заключал мир</a:t>
            </a:r>
            <a:endParaRPr lang="en-US" sz="2100" b="1">
              <a:solidFill>
                <a:srgbClr val="336F3B"/>
              </a:solidFill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3923000" y="3264300"/>
            <a:ext cx="2140500" cy="9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Объявлял войну</a:t>
            </a:r>
            <a:endParaRPr lang="en-US" sz="2100" b="1">
              <a:solidFill>
                <a:srgbClr val="336F3B"/>
              </a:solidFill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5410800" y="2007750"/>
            <a:ext cx="1907700" cy="11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Назначал </a:t>
            </a:r>
            <a:endParaRPr sz="2100" b="1">
              <a:solidFill>
                <a:srgbClr val="336F3B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на должности</a:t>
            </a:r>
            <a:endParaRPr lang="en-US" sz="2100" b="1">
              <a:solidFill>
                <a:srgbClr val="336F3B"/>
              </a:solidFill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7003500" y="3264300"/>
            <a:ext cx="2140500" cy="9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rgbClr val="336F3B"/>
                </a:solidFill>
              </a:rPr>
              <a:t>Распоряжался казной</a:t>
            </a:r>
            <a:endParaRPr lang="en-US" sz="2100" b="1">
              <a:solidFill>
                <a:srgbClr val="336F3B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F1D2"/>
        </a:solidFill>
        <a:effectLst/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/>
        </p:nvSpPr>
        <p:spPr>
          <a:xfrm>
            <a:off x="0" y="0"/>
            <a:ext cx="91440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rgbClr val="336F3B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Государственный строй ВКЛ в середине XIII - первой половине XV вв.</a:t>
            </a:r>
            <a:endParaRPr lang="en-US" sz="2200" b="1">
              <a:solidFill>
                <a:srgbClr val="336F3B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-75" y="637875"/>
            <a:ext cx="9144000" cy="7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>
                <a:solidFill>
                  <a:srgbClr val="990000"/>
                </a:solidFill>
              </a:rPr>
              <a:t>Великий князь литовский (господарь)</a:t>
            </a:r>
            <a:r>
              <a:rPr lang="en-US" sz="2800" b="1">
                <a:solidFill>
                  <a:srgbClr val="990000"/>
                </a:solidFill>
              </a:rPr>
              <a:t> </a:t>
            </a:r>
            <a:endParaRPr sz="2800"/>
          </a:p>
        </p:txBody>
      </p:sp>
      <p:sp>
        <p:nvSpPr>
          <p:cNvPr id="83" name="Google Shape;83;p15"/>
          <p:cNvSpPr txBox="1"/>
          <p:nvPr/>
        </p:nvSpPr>
        <p:spPr>
          <a:xfrm>
            <a:off x="385" y="1974525"/>
            <a:ext cx="9144000" cy="7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rgbClr val="336F3B"/>
                </a:solidFill>
              </a:rPr>
              <a:t>Великокняже</a:t>
            </a:r>
            <a:r>
              <a:rPr lang="en-US" sz="3200" b="1">
                <a:solidFill>
                  <a:srgbClr val="336F3B"/>
                </a:solidFill>
              </a:rPr>
              <a:t>ская (господарская) рада</a:t>
            </a:r>
            <a:endParaRPr lang="en-US" sz="3200" b="1">
              <a:solidFill>
                <a:srgbClr val="336F3B"/>
              </a:solidFill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4425150" y="1382213"/>
            <a:ext cx="293700" cy="567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" name="Google Shape;85;p15"/>
          <p:cNvSpPr/>
          <p:nvPr/>
        </p:nvSpPr>
        <p:spPr>
          <a:xfrm rot="10800000">
            <a:off x="4425075" y="2764425"/>
            <a:ext cx="293700" cy="567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6F1D2"/>
          </a:solidFill>
          <a:ln w="9525" cap="flat" cmpd="sng">
            <a:solidFill>
              <a:srgbClr val="336F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" name="Google Shape;86;p15"/>
          <p:cNvSpPr txBox="1"/>
          <p:nvPr/>
        </p:nvSpPr>
        <p:spPr>
          <a:xfrm>
            <a:off x="-75" y="3472875"/>
            <a:ext cx="9144000" cy="13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rgbClr val="336F3B"/>
                </a:solidFill>
              </a:rPr>
              <a:t>Совещательный орган власти при князе</a:t>
            </a:r>
            <a:endParaRPr sz="3000" b="1">
              <a:solidFill>
                <a:srgbClr val="0B539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990000"/>
                </a:solidFill>
              </a:rPr>
              <a:t>От бел. радзіць                  раіць                  советовать</a:t>
            </a:r>
            <a:endParaRPr sz="1800" b="1">
              <a:solidFill>
                <a:srgbClr val="990000"/>
              </a:solidFill>
            </a:endParaRPr>
          </a:p>
        </p:txBody>
      </p:sp>
      <p:cxnSp>
        <p:nvCxnSpPr>
          <p:cNvPr id="87" name="Google Shape;87;p15"/>
          <p:cNvCxnSpPr/>
          <p:nvPr/>
        </p:nvCxnSpPr>
        <p:spPr>
          <a:xfrm>
            <a:off x="3695625" y="4353750"/>
            <a:ext cx="597300" cy="10200"/>
          </a:xfrm>
          <a:prstGeom prst="straightConnector1">
            <a:avLst/>
          </a:prstGeom>
          <a:noFill/>
          <a:ln w="28575" cap="flat" cmpd="sng">
            <a:solidFill>
              <a:srgbClr val="336F3B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5"/>
          <p:cNvCxnSpPr/>
          <p:nvPr/>
        </p:nvCxnSpPr>
        <p:spPr>
          <a:xfrm>
            <a:off x="5133900" y="4353750"/>
            <a:ext cx="597300" cy="10200"/>
          </a:xfrm>
          <a:prstGeom prst="straightConnector1">
            <a:avLst/>
          </a:prstGeom>
          <a:noFill/>
          <a:ln w="28575" cap="flat" cmpd="sng">
            <a:solidFill>
              <a:srgbClr val="336F3B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607</Words>
  <Application>WPS Presentation</Application>
  <PresentationFormat/>
  <Paragraphs>34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</vt:lpstr>
      <vt:lpstr>Microsoft YaHei</vt:lpstr>
      <vt:lpstr/>
      <vt:lpstr>Arial Unicode MS</vt:lpstr>
      <vt:lpstr>Segoe Print</vt:lpstr>
      <vt:lpstr>Simple Light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37529</cp:lastModifiedBy>
  <cp:revision>2</cp:revision>
  <dcterms:created xsi:type="dcterms:W3CDTF">2020-05-02T19:41:58Z</dcterms:created>
  <dcterms:modified xsi:type="dcterms:W3CDTF">2020-05-02T19:42:17Z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1049-10.2.0.7636</vt:lpwstr>
  </property>
</Properties>
</file>