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5" r:id="rId3"/>
    <p:sldId id="316" r:id="rId4"/>
    <p:sldId id="317" r:id="rId5"/>
    <p:sldId id="25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2" r:id="rId18"/>
    <p:sldId id="330" r:id="rId19"/>
    <p:sldId id="333" r:id="rId20"/>
    <p:sldId id="331" r:id="rId21"/>
    <p:sldId id="335" r:id="rId22"/>
    <p:sldId id="334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6" r:id="rId33"/>
    <p:sldId id="345" r:id="rId34"/>
    <p:sldId id="347" r:id="rId35"/>
    <p:sldId id="348" r:id="rId36"/>
    <p:sldId id="349" r:id="rId37"/>
    <p:sldId id="350" r:id="rId38"/>
    <p:sldId id="353" r:id="rId39"/>
    <p:sldId id="351" r:id="rId40"/>
    <p:sldId id="352" r:id="rId41"/>
    <p:sldId id="354" r:id="rId42"/>
    <p:sldId id="355" r:id="rId43"/>
    <p:sldId id="356" r:id="rId44"/>
    <p:sldId id="357" r:id="rId45"/>
    <p:sldId id="358" r:id="rId46"/>
    <p:sldId id="359" r:id="rId47"/>
    <p:sldId id="36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006600"/>
    <a:srgbClr val="C851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5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60DA9E-AD14-4CBA-83E1-C3DDCA04011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D34DDE-0039-4817-9A51-8F463EB64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34DDE-0039-4817-9A51-8F463EB64F4D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34DDE-0039-4817-9A51-8F463EB64F4D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4477-3F1C-4BB4-8BFA-26102C23E48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9E6D-4CE5-4D52-8B68-137BE41E4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9033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17B7-F10E-453F-882F-7FFC32BD34D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016F-94B7-4921-A95E-6BC5A302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49171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95E0-3BEE-4643-B816-6E23BE9C2DE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BC51-B865-47AB-B2B0-E11529FEE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2706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712-C646-4ADA-B954-A72775C4025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EDC6-8A9F-48A1-87FC-CDFA45E99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0322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5D-EF3B-4324-9438-5A380E79E48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F8CB-3B64-4341-B8D5-AC98697F9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4483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A82D-73F9-4D8A-BC98-F7D7288ACE9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30DF-4D36-483F-B0F2-5CDCE8390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1231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C61A-2B48-49DB-A3D6-E3F6F365A06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FD3A-93DE-402D-B54A-FCA50A55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39782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982F-8A78-4A97-9287-70DE4BCD139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D278-47B4-4618-B335-9549B5897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4765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8C84-001B-4A16-83E7-10CA84FD8B7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B24C-3849-453C-976E-6748E63F9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1571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F904-0836-4191-B712-1D3C24F8A50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54AD-4B15-4EBD-80F4-5A15D081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2888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3418-CCF7-41B3-8219-BFA5F16EC0E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AD15-B1A6-49CD-8DB5-E864B702F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5301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F2F1D-CC4E-49C2-8027-FFD418B7D51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67A45-A26E-4A23-88B8-E9D008B66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 rot="20941436">
            <a:off x="630535" y="531460"/>
            <a:ext cx="83121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Система </a:t>
            </a:r>
            <a:r>
              <a:rPr lang="ru-RU" sz="5400" b="1" i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международных отношений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User1\Desktop\IMG_9596-634x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239963"/>
            <a:ext cx="48863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750" y="354013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Политические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12750" y="106680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/>
              <a:t>Народная дипломатия</a:t>
            </a:r>
            <a:r>
              <a:rPr lang="ru-RU" sz="2400" dirty="0"/>
              <a:t> - простые люди, общественные организации, а не дипломаты, помогают устанавливать дружественные связи между народами.</a:t>
            </a:r>
          </a:p>
        </p:txBody>
      </p:sp>
      <p:pic>
        <p:nvPicPr>
          <p:cNvPr id="11269" name="Picture 2" descr="Картинки по запросу народная диплома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267">
            <a:off x="376238" y="4279900"/>
            <a:ext cx="41767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Картинки по запросу народная дипломат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567238"/>
            <a:ext cx="36718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311400"/>
            <a:ext cx="2755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2750" y="354013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Экономические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5450" y="1196975"/>
            <a:ext cx="826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использование экономического потенциала стран для достижения политических целей: государство с сильной экономикой занимает прочное положение на м/н арене</a:t>
            </a:r>
          </a:p>
        </p:txBody>
      </p:sp>
      <p:pic>
        <p:nvPicPr>
          <p:cNvPr id="89092" name="Picture 4" descr="Картинки по запросу мировые лидеры в эконом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551113"/>
            <a:ext cx="71310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750" y="354013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Военные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20688" y="1085850"/>
            <a:ext cx="82724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/>
              <a:t>Военная мощь государства.</a:t>
            </a:r>
          </a:p>
          <a:p>
            <a:r>
              <a:rPr lang="ru-RU" sz="2400"/>
              <a:t>Военные средства могут использоваться: </a:t>
            </a:r>
          </a:p>
          <a:p>
            <a:r>
              <a:rPr lang="ru-RU" sz="2400" b="1" i="1"/>
              <a:t>прямо</a:t>
            </a:r>
            <a:r>
              <a:rPr lang="ru-RU" sz="2400"/>
              <a:t> – войны, интервенции, блокады</a:t>
            </a:r>
          </a:p>
          <a:p>
            <a:r>
              <a:rPr lang="ru-RU" sz="2400" b="1" i="1"/>
              <a:t>косвенно</a:t>
            </a:r>
            <a:r>
              <a:rPr lang="ru-RU" sz="2400"/>
              <a:t> - испытание новых видов оружия, учения, маневры, угроза применения силы.</a:t>
            </a:r>
          </a:p>
        </p:txBody>
      </p:sp>
      <p:pic>
        <p:nvPicPr>
          <p:cNvPr id="13316" name="Picture 2" descr="Самые сильные армии ми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3024188"/>
            <a:ext cx="57975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750" y="354013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Пропагандистские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65138" y="1196975"/>
            <a:ext cx="82565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средства массовой информации, пропаганды и агитации – способствуют укреплению авторитета государства на м/н арене, обеспечению доверия, формируя образ (имидж) государства.</a:t>
            </a:r>
          </a:p>
          <a:p>
            <a:r>
              <a:rPr lang="ru-RU" sz="2800"/>
              <a:t>Имидж Беларуси: суверенитет, стабильность, динамичное развитие.</a:t>
            </a:r>
          </a:p>
        </p:txBody>
      </p:sp>
      <p:pic>
        <p:nvPicPr>
          <p:cNvPr id="1434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46475"/>
            <a:ext cx="35274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50201"/>
            <a:ext cx="7275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</a:rPr>
              <a:t>Системы международных отношений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5243" y="934976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/>
              <a:t>Вестфальская система  1648 – 1815 гг.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0739" y="1647763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Окончание Тридцатилетней войны – Венский конгресс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267" y="2381097"/>
            <a:ext cx="827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идея национального государства и принцип государственного суверенитета (в основе системы – взаимодействие суверенных равноправных </a:t>
            </a:r>
            <a:r>
              <a:rPr lang="ru-RU" sz="2400" dirty="0" smtClean="0"/>
              <a:t>государств)</a:t>
            </a:r>
            <a:endParaRPr lang="ru-RU" sz="2400" dirty="0"/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94363"/>
            <a:ext cx="4513808" cy="30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58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/>
              <a:t>Венская система  1815 – 1914 гг.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dirty="0" smtClean="0"/>
              <a:t>Окончание </a:t>
            </a:r>
            <a:r>
              <a:rPr lang="ru-RU" sz="2400" dirty="0"/>
              <a:t>наполеоновских войн </a:t>
            </a:r>
            <a:r>
              <a:rPr lang="ru-RU" sz="2400" dirty="0" smtClean="0"/>
              <a:t>- первая мировая война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209" y="1889782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идея баланса сил между большими европейскими государствами: Россией, Австрией, Пруссией, Францией, Великобританией</a:t>
            </a:r>
          </a:p>
        </p:txBody>
      </p:sp>
      <p:pic>
        <p:nvPicPr>
          <p:cNvPr id="4301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1759"/>
            <a:ext cx="4824536" cy="36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527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 smtClean="0"/>
          </a:p>
          <a:p>
            <a:pPr algn="ctr">
              <a:defRPr/>
            </a:pPr>
            <a:r>
              <a:rPr lang="ru-RU" sz="2800" b="1" i="1" dirty="0" smtClean="0"/>
              <a:t>Версальско-Вашингтонская система   1918 – 1939 гг.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Первая мировая война – Вторая мировая война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209" y="1837531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идея коллективной безопасности с использованием в качестве важнейшего элемента поддержания международного мира Лиги Наций</a:t>
            </a:r>
          </a:p>
        </p:txBody>
      </p:sp>
      <p:pic>
        <p:nvPicPr>
          <p:cNvPr id="41988" name="Picture 4" descr="Картинки по запросу лига наций 19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9" y="2700422"/>
            <a:ext cx="3063671" cy="38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ерсальско-Вашингтонская сист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73">
            <a:off x="3350026" y="3477753"/>
            <a:ext cx="4552021" cy="29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Картинки по запросу лига нац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28008"/>
            <a:ext cx="2082650" cy="13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25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Первая мировая война – Вторая мировая война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659" y="1890357"/>
            <a:ext cx="828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игнорирование интересов побеждённых и вновь образованных стран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отказ США от участия в функционировании Версальской системы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изоляция Советской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/>
              <a:t>антигерманская</a:t>
            </a:r>
            <a:r>
              <a:rPr lang="ru-RU" sz="2400" dirty="0"/>
              <a:t> направленность</a:t>
            </a:r>
          </a:p>
        </p:txBody>
      </p:sp>
      <p:pic>
        <p:nvPicPr>
          <p:cNvPr id="44036" name="Picture 4" descr="Карикатура на Версальскую систему Уилла Дайсона (1919 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80" y="3072534"/>
            <a:ext cx="2762308" cy="34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5208" y="6127937"/>
            <a:ext cx="4294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Карикатура на Версальскую систему</a:t>
            </a:r>
            <a:endParaRPr lang="ru-RU" sz="20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/>
              <a:t>Версальско-Вашингтонская система   1918 – 1939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90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err="1" smtClean="0"/>
              <a:t>Ялтинско</a:t>
            </a:r>
            <a:r>
              <a:rPr lang="ru-RU" sz="2800" b="1" i="1" dirty="0" smtClean="0"/>
              <a:t>-Потсдамская система  1945 – 1991 гг.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Окончание Второй мировой войны – Распад СССР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357" y="1939222"/>
            <a:ext cx="8260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/>
              <a:t>двухполюсность</a:t>
            </a:r>
            <a:r>
              <a:rPr lang="ru-RU" sz="2400" dirty="0"/>
              <a:t> (биполярность) </a:t>
            </a:r>
            <a:r>
              <a:rPr lang="ru-RU" sz="2400" dirty="0" smtClean="0"/>
              <a:t>– противостояние </a:t>
            </a:r>
            <a:r>
              <a:rPr lang="ru-RU" sz="2400" dirty="0"/>
              <a:t>между капиталистическими и социалистическими странами («холодная война»), </a:t>
            </a:r>
            <a:endParaRPr lang="ru-RU" sz="2400" dirty="0" smtClean="0"/>
          </a:p>
          <a:p>
            <a:pPr lvl="0" algn="ctr"/>
            <a:r>
              <a:rPr lang="ru-RU" sz="2400" dirty="0" smtClean="0"/>
              <a:t>противостояние </a:t>
            </a:r>
            <a:r>
              <a:rPr lang="ru-RU" sz="2400" dirty="0"/>
              <a:t>двух ядерных супердержав – СССР и </a:t>
            </a:r>
            <a:r>
              <a:rPr lang="ru-RU" sz="2400" dirty="0" smtClean="0"/>
              <a:t>США</a:t>
            </a:r>
            <a:endParaRPr lang="ru-RU" sz="2400" dirty="0"/>
          </a:p>
        </p:txBody>
      </p:sp>
      <p:pic>
        <p:nvPicPr>
          <p:cNvPr id="40962" name="Picture 2" descr="Картинки по запросу противостояние двух ядерных супердержав – СССР и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200"/>
            <a:ext cx="4320480" cy="30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25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err="1"/>
              <a:t>Ялтинско</a:t>
            </a:r>
            <a:r>
              <a:rPr lang="ru-RU" sz="2800" b="1" i="1" dirty="0"/>
              <a:t>-Потсдамская</a:t>
            </a:r>
            <a:r>
              <a:rPr lang="ru-RU" sz="2800" b="1" i="1" dirty="0" smtClean="0"/>
              <a:t>  система  1945 – 1991 гг.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Окончание Второй мировой войны – Распад СССР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02" y="1837531"/>
            <a:ext cx="8420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создание военно-политических блоков, гонка вооружений, усиление международной напряжённости </a:t>
            </a:r>
            <a:r>
              <a:rPr lang="ru-RU" sz="2400" dirty="0" smtClean="0"/>
              <a:t>между странами</a:t>
            </a:r>
            <a:r>
              <a:rPr lang="ru-RU" sz="2400" dirty="0"/>
              <a:t>, военно-политическими блоками, с использованием в качестве важнейшего элемента поддержания мира и безопасности ООН</a:t>
            </a:r>
          </a:p>
        </p:txBody>
      </p:sp>
      <p:pic>
        <p:nvPicPr>
          <p:cNvPr id="45058" name="Picture 2" descr="Картинки по запросу ОВД и НА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2000">
                        <a14:foregroundMark x1="7500" y1="53000" x2="7500" y2="53000"/>
                        <a14:foregroundMark x1="13250" y1="58000" x2="13250" y2="58000"/>
                        <a14:foregroundMark x1="9500" y1="52667" x2="9500" y2="52667"/>
                        <a14:foregroundMark x1="8750" y1="53667" x2="8750" y2="53667"/>
                        <a14:foregroundMark x1="14750" y1="55667" x2="14750" y2="55667"/>
                        <a14:foregroundMark x1="15500" y1="56667" x2="15500" y2="56667"/>
                        <a14:foregroundMark x1="22000" y1="55667" x2="22000" y2="55667"/>
                        <a14:foregroundMark x1="24500" y1="52667" x2="24500" y2="52667"/>
                        <a14:foregroundMark x1="25750" y1="51667" x2="25750" y2="51667"/>
                        <a14:foregroundMark x1="27500" y1="50333" x2="27500" y2="50333"/>
                        <a14:foregroundMark x1="28250" y1="49333" x2="28250" y2="49333"/>
                        <a14:foregroundMark x1="28500" y1="47667" x2="28500" y2="47667"/>
                        <a14:foregroundMark x1="48750" y1="53667" x2="48750" y2="53667"/>
                        <a14:foregroundMark x1="47750" y1="53667" x2="47750" y2="53667"/>
                        <a14:foregroundMark x1="45000" y1="53667" x2="45000" y2="53667"/>
                        <a14:foregroundMark x1="42500" y1="55000" x2="42500" y2="55000"/>
                        <a14:foregroundMark x1="4750" y1="50333" x2="4750" y2="5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59632" y="3978920"/>
            <a:ext cx="204597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ОВД и НА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8"/>
          <a:stretch/>
        </p:blipFill>
        <p:spPr bwMode="auto">
          <a:xfrm>
            <a:off x="5724128" y="3926483"/>
            <a:ext cx="1872208" cy="31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924836" y="5271084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2" y="3573016"/>
            <a:ext cx="1814421" cy="1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76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82588"/>
            <a:ext cx="84978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Международные отношения </a:t>
            </a:r>
            <a:r>
              <a:rPr lang="ru-RU" sz="2800" dirty="0">
                <a:solidFill>
                  <a:srgbClr val="000066"/>
                </a:solidFill>
              </a:rPr>
              <a:t>– </a:t>
            </a:r>
          </a:p>
          <a:p>
            <a:pPr algn="ctr"/>
            <a:r>
              <a:rPr lang="ru-RU" sz="2800" dirty="0"/>
              <a:t>совокупность политических, экономических, идеологических, правовых, дипломатических, военных, культурных и иных связей между </a:t>
            </a:r>
            <a:r>
              <a:rPr lang="ru-RU" sz="2800" u="sng" dirty="0"/>
              <a:t>государствами, организациями, народами</a:t>
            </a:r>
          </a:p>
          <a:p>
            <a:pPr algn="ctr"/>
            <a:r>
              <a:rPr lang="ru-RU" sz="2800" dirty="0"/>
              <a:t> и </a:t>
            </a:r>
            <a:r>
              <a:rPr lang="ru-RU" sz="2800" u="sng" dirty="0"/>
              <a:t>отдельными личностями</a:t>
            </a:r>
            <a:r>
              <a:rPr lang="ru-RU" sz="2800" dirty="0"/>
              <a:t>. </a:t>
            </a:r>
          </a:p>
        </p:txBody>
      </p:sp>
      <p:pic>
        <p:nvPicPr>
          <p:cNvPr id="3075" name="Picture 2" descr="Картинки по запросу международ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35363"/>
            <a:ext cx="8353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2713" y="411957"/>
            <a:ext cx="8280400" cy="712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/>
              <a:t>Современная система   с 1991 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09" y="1124744"/>
            <a:ext cx="8280400" cy="712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После распада СССР и ОВД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0" y="3173345"/>
            <a:ext cx="2515436" cy="25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85" y="23423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глобальное доминирование (гегемония) США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5423" y="1880683"/>
            <a:ext cx="2543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Две точки зрения: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846" y="5600783"/>
            <a:ext cx="8460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Большое количество военных конфликтов, резкое обострение борьбы за энергетические ресурсы.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9203" y="2342348"/>
            <a:ext cx="3647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/>
              <a:t>м</a:t>
            </a:r>
            <a:r>
              <a:rPr lang="ru-RU" sz="2400" b="1" i="1" dirty="0" err="1" smtClean="0"/>
              <a:t>ногополюсность</a:t>
            </a:r>
            <a:r>
              <a:rPr lang="ru-RU" sz="2400" b="1" i="1" dirty="0" smtClean="0"/>
              <a:t>,</a:t>
            </a:r>
          </a:p>
          <a:p>
            <a:pPr algn="ctr"/>
            <a:r>
              <a:rPr lang="ru-RU" sz="2400" b="1" i="1" dirty="0" err="1" smtClean="0"/>
              <a:t>полицентричность</a:t>
            </a:r>
            <a:r>
              <a:rPr lang="ru-RU" sz="2400" b="1" i="1" dirty="0" smtClean="0"/>
              <a:t> мира</a:t>
            </a:r>
            <a:endParaRPr lang="ru-RU" sz="2400" b="1" i="1" dirty="0"/>
          </a:p>
        </p:txBody>
      </p:sp>
      <p:pic>
        <p:nvPicPr>
          <p:cNvPr id="39942" name="Picture 6" descr="Картинки по запросу многополярность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91" y="3259119"/>
            <a:ext cx="4271321" cy="23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25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80400" cy="7127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/>
              <a:t>Мировой порядок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306059"/>
            <a:ext cx="4032448" cy="898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/>
              <a:t>д</a:t>
            </a:r>
            <a:r>
              <a:rPr lang="ru-RU" sz="2800" i="1" dirty="0" smtClean="0"/>
              <a:t>о середины </a:t>
            </a:r>
          </a:p>
          <a:p>
            <a:pPr algn="ctr">
              <a:defRPr/>
            </a:pPr>
            <a:r>
              <a:rPr lang="ru-RU" sz="2800" i="1" dirty="0" smtClean="0"/>
              <a:t>70-х гг. </a:t>
            </a:r>
            <a:r>
              <a:rPr lang="en-US" sz="2800" i="1" dirty="0" smtClean="0"/>
              <a:t>XX</a:t>
            </a:r>
            <a:r>
              <a:rPr lang="ru-RU" sz="2800" i="1" dirty="0" smtClean="0"/>
              <a:t> века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54891" y="1312009"/>
            <a:ext cx="4032448" cy="898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/>
              <a:t>п</a:t>
            </a:r>
            <a:r>
              <a:rPr lang="ru-RU" sz="2800" i="1" dirty="0" smtClean="0"/>
              <a:t>осле </a:t>
            </a:r>
            <a:r>
              <a:rPr lang="ru-RU" sz="2800" i="1" dirty="0"/>
              <a:t>середины </a:t>
            </a:r>
          </a:p>
          <a:p>
            <a:pPr algn="ctr">
              <a:defRPr/>
            </a:pPr>
            <a:r>
              <a:rPr lang="ru-RU" sz="2800" i="1" dirty="0"/>
              <a:t>70-х гг. </a:t>
            </a:r>
            <a:r>
              <a:rPr lang="en-US" sz="2800" i="1" dirty="0"/>
              <a:t>XX</a:t>
            </a:r>
            <a:r>
              <a:rPr lang="ru-RU" sz="2800" i="1" dirty="0"/>
              <a:t> века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564903"/>
            <a:ext cx="4032448" cy="15841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/>
              <a:t>п</a:t>
            </a:r>
            <a:r>
              <a:rPr lang="ru-RU" sz="2800" i="1" dirty="0" smtClean="0"/>
              <a:t>риоритет национального государства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88" y="2564902"/>
            <a:ext cx="4032448" cy="15841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 smtClean="0"/>
              <a:t>глобализация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939" y="4437112"/>
            <a:ext cx="402104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г</a:t>
            </a:r>
            <a:r>
              <a:rPr lang="ru-RU" sz="2400" b="1" i="1" dirty="0" smtClean="0"/>
              <a:t>осударственно-центристская модель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6014" y="4446736"/>
            <a:ext cx="402104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/>
              <a:t>современная модель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0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393700"/>
            <a:ext cx="842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Международные организации</a:t>
            </a:r>
            <a:endParaRPr lang="ru-RU" sz="2800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6513"/>
              </p:ext>
            </p:extLst>
          </p:nvPr>
        </p:nvGraphicFramePr>
        <p:xfrm>
          <a:off x="500946" y="1052736"/>
          <a:ext cx="8281168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96343"/>
                <a:gridCol w="5184825"/>
              </a:tblGrid>
              <a:tr h="0"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экономические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политические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культурные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военные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</a:rPr>
                        <a:t>спортивные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межправительственные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неправительственные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смешанные (правительственные структуры и общественные организации)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0"/>
            <a:ext cx="5112568" cy="3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31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1874 г. – Всемирный почтовый союз </a:t>
            </a:r>
            <a:r>
              <a:rPr lang="ru-RU" sz="2800" dirty="0" smtClean="0"/>
              <a:t>- </a:t>
            </a:r>
            <a:r>
              <a:rPr lang="ru-RU" sz="2800" b="1" dirty="0" smtClean="0"/>
              <a:t>ВПС</a:t>
            </a:r>
            <a:r>
              <a:rPr lang="ru-RU" sz="2800" dirty="0" smtClean="0"/>
              <a:t> - первая международная организация.</a:t>
            </a:r>
            <a:endParaRPr lang="ru-RU" sz="2800" dirty="0"/>
          </a:p>
          <a:p>
            <a:endParaRPr lang="ru-RU" sz="2800" u="sng" dirty="0" smtClean="0"/>
          </a:p>
          <a:p>
            <a:endParaRPr lang="ru-RU" sz="2800" u="sng" dirty="0"/>
          </a:p>
          <a:p>
            <a:endParaRPr lang="ru-RU" sz="2800" u="sng" dirty="0" smtClean="0"/>
          </a:p>
          <a:p>
            <a:endParaRPr lang="ru-RU" sz="2800" u="sng" dirty="0"/>
          </a:p>
          <a:p>
            <a:endParaRPr lang="ru-RU" sz="2800" u="sng" dirty="0"/>
          </a:p>
          <a:p>
            <a:r>
              <a:rPr lang="ru-RU" sz="2800" u="sng" dirty="0" smtClean="0"/>
              <a:t>Сегодня</a:t>
            </a:r>
            <a:r>
              <a:rPr lang="ru-RU" sz="2800" dirty="0"/>
              <a:t>: около 300 межправительственных и более 2500 неправительственных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Ведущая </a:t>
            </a:r>
            <a:r>
              <a:rPr lang="ru-RU" sz="2800" dirty="0"/>
              <a:t>роль – </a:t>
            </a:r>
            <a:r>
              <a:rPr lang="ru-RU" sz="2800" b="1" dirty="0"/>
              <a:t>ООН</a:t>
            </a:r>
            <a:r>
              <a:rPr lang="ru-RU" sz="2800" dirty="0"/>
              <a:t> – Организация Объединённых Наций.</a:t>
            </a:r>
          </a:p>
          <a:p>
            <a:pPr algn="ctr"/>
            <a:r>
              <a:rPr lang="ru-RU" sz="2800" b="1" i="1" dirty="0" smtClean="0"/>
              <a:t>24 октября  - День ООН  </a:t>
            </a:r>
            <a:r>
              <a:rPr lang="ru-RU" sz="2800" dirty="0" smtClean="0"/>
              <a:t>(основана в 1945 г.)</a:t>
            </a:r>
            <a:endParaRPr lang="ru-RU" sz="2800" dirty="0"/>
          </a:p>
        </p:txBody>
      </p:sp>
      <p:pic>
        <p:nvPicPr>
          <p:cNvPr id="2050" name="Picture 2" descr="Картинки по запросу всемирный почтовый сою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66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ООН – Организация Объединённых </a:t>
            </a:r>
            <a:r>
              <a:rPr lang="ru-RU" sz="2800" b="1" i="1" dirty="0" smtClean="0">
                <a:solidFill>
                  <a:srgbClr val="000066"/>
                </a:solidFill>
              </a:rPr>
              <a:t>Наций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7" y="855876"/>
            <a:ext cx="402104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/>
              <a:t>Цели деятельности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772" y="856237"/>
            <a:ext cx="402104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/>
              <a:t>Руководящие принципы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8660" y="1933645"/>
            <a:ext cx="4021045" cy="46168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поддержание межгосударственного мира и безопасности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развитие дружественных отношений между нациями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осуществление сотрудничества в разрешении международных проблем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согласование действий наций в достижении общих </a:t>
            </a:r>
            <a:r>
              <a:rPr lang="ru-RU" sz="2000" b="1" i="1" dirty="0" smtClean="0"/>
              <a:t>целей</a:t>
            </a:r>
            <a:endParaRPr lang="ru-RU" sz="20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342" y="1966122"/>
            <a:ext cx="4021045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суверенное равенство всех членов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разрешение споров мирными средствами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i="1" dirty="0"/>
              <a:t>воздержание от угрозы силой или ее применения против любого </a:t>
            </a:r>
            <a:r>
              <a:rPr lang="ru-RU" sz="2000" b="1" i="1" dirty="0" smtClean="0"/>
              <a:t>государства</a:t>
            </a:r>
            <a:endParaRPr lang="ru-RU" sz="2000" b="1" i="1" dirty="0"/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32" y="4797150"/>
            <a:ext cx="237626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82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Структура  ООН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pic>
        <p:nvPicPr>
          <p:cNvPr id="4098" name="Picture 2" descr="Картинки по запросу структура оон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3" y="855876"/>
            <a:ext cx="6423230" cy="57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8200" y="3184263"/>
            <a:ext cx="648071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193 страны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5193" y="350227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7906247" y="2984376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7" name="Овал 6"/>
          <p:cNvSpPr/>
          <p:nvPr/>
        </p:nvSpPr>
        <p:spPr>
          <a:xfrm>
            <a:off x="7593473" y="450912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8" name="Овал 7"/>
          <p:cNvSpPr/>
          <p:nvPr/>
        </p:nvSpPr>
        <p:spPr>
          <a:xfrm>
            <a:off x="7050562" y="558924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7364873" y="881975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203793" y="2182664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pic>
        <p:nvPicPr>
          <p:cNvPr id="4100" name="Picture 4" descr="Антониу Гутерре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6" y="332656"/>
            <a:ext cx="908437" cy="12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0919" y="1560613"/>
            <a:ext cx="1646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Антониу</a:t>
            </a:r>
            <a:r>
              <a:rPr lang="ru-RU" sz="1400" dirty="0"/>
              <a:t> </a:t>
            </a:r>
            <a:r>
              <a:rPr lang="ru-RU" sz="1400" dirty="0" err="1"/>
              <a:t>Гутерреш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8216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90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</a:rPr>
              <a:t>Деятельность Беларуси в ООН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152" y="96521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участие официальных делегаций РБ в работе ежегодных и специальных сессий Генеральной Ассамблеи ООН и других органов Организации, специализированных учреждений ООН, в работе международных форумов, проходящих под эгидой </a:t>
            </a:r>
            <a:r>
              <a:rPr lang="ru-RU" sz="2800" dirty="0" smtClean="0"/>
              <a:t>ООН</a:t>
            </a:r>
            <a:endParaRPr lang="ru-RU" sz="2800" dirty="0"/>
          </a:p>
        </p:txBody>
      </p:sp>
      <p:pic>
        <p:nvPicPr>
          <p:cNvPr id="5122" name="Picture 2" descr="Картинки по запросу беларусь в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61567" cy="243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лукашенко в о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1" y="4077072"/>
            <a:ext cx="4269651" cy="241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212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членство в специализированных учреждениях ООН и других межправительственных организациях:</a:t>
            </a:r>
          </a:p>
          <a:p>
            <a:pPr lvl="0"/>
            <a:endParaRPr lang="ru-RU" sz="2800" dirty="0"/>
          </a:p>
          <a:p>
            <a:pPr lvl="0"/>
            <a:endParaRPr lang="ru-RU" sz="2800" dirty="0" smtClean="0"/>
          </a:p>
          <a:p>
            <a:pPr lvl="0"/>
            <a:endParaRPr lang="ru-RU" sz="2800" dirty="0"/>
          </a:p>
          <a:p>
            <a:pPr lvl="0"/>
            <a:endParaRPr lang="ru-RU" sz="2800" dirty="0"/>
          </a:p>
        </p:txBody>
      </p:sp>
      <p:pic>
        <p:nvPicPr>
          <p:cNvPr id="6146" name="Picture 2" descr="Картинки по запросу юнеск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b="16381"/>
          <a:stretch/>
        </p:blipFill>
        <p:spPr bwMode="auto">
          <a:xfrm>
            <a:off x="1000045" y="4293095"/>
            <a:ext cx="2668549" cy="18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Международная организация труда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47" y="3918478"/>
            <a:ext cx="3967617" cy="22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958305"/>
            <a:ext cx="3611265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/>
              <a:t>ЮНЕСКО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</a:p>
          <a:p>
            <a:pPr lvl="0" algn="ctr"/>
            <a:r>
              <a:rPr lang="ru-RU" sz="2400" dirty="0" smtClean="0"/>
              <a:t>Организация </a:t>
            </a:r>
            <a:r>
              <a:rPr lang="ru-RU" sz="2400" dirty="0"/>
              <a:t>Объединенных Наций </a:t>
            </a:r>
            <a:endParaRPr lang="ru-RU" sz="2400" dirty="0" smtClean="0"/>
          </a:p>
          <a:p>
            <a:pPr lvl="0" algn="ctr"/>
            <a:r>
              <a:rPr lang="ru-RU" sz="2400" dirty="0" smtClean="0"/>
              <a:t>по </a:t>
            </a:r>
            <a:r>
              <a:rPr lang="ru-RU" sz="2400" dirty="0"/>
              <a:t>вопросам образования, науки и культуры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1704" y="2240870"/>
            <a:ext cx="37650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/>
              <a:t>МОТ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</a:p>
          <a:p>
            <a:pPr lvl="0" algn="ctr"/>
            <a:r>
              <a:rPr lang="ru-RU" sz="2400" dirty="0" smtClean="0"/>
              <a:t>Международная </a:t>
            </a:r>
            <a:r>
              <a:rPr lang="ru-RU" sz="2400" dirty="0"/>
              <a:t>организация труда </a:t>
            </a:r>
          </a:p>
        </p:txBody>
      </p:sp>
    </p:spTree>
    <p:extLst>
      <p:ext uri="{BB962C8B-B14F-4D97-AF65-F5344CB8AC3E}">
        <p14:creationId xmlns:p14="http://schemas.microsoft.com/office/powerpoint/2010/main" val="177412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lvl="0"/>
            <a:r>
              <a:rPr lang="ru-RU" sz="2800" dirty="0"/>
              <a:t> </a:t>
            </a:r>
          </a:p>
          <a:p>
            <a:pPr lvl="0"/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896036" y="558164"/>
            <a:ext cx="385242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/>
              <a:t>ВОЗ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</a:p>
          <a:p>
            <a:pPr lvl="0" algn="ctr"/>
            <a:r>
              <a:rPr lang="ru-RU" sz="2400" dirty="0" smtClean="0"/>
              <a:t>Всемирная </a:t>
            </a:r>
            <a:r>
              <a:rPr lang="ru-RU" sz="2400" dirty="0"/>
              <a:t>организация здравоохранения</a:t>
            </a:r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3499"/>
            <a:ext cx="4161735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/>
              <a:t>ЮНИДО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</a:p>
          <a:p>
            <a:pPr lvl="0" algn="ctr"/>
            <a:r>
              <a:rPr lang="ru-RU" sz="2400" dirty="0" smtClean="0"/>
              <a:t>Организация </a:t>
            </a:r>
            <a:r>
              <a:rPr lang="ru-RU" sz="2400" dirty="0"/>
              <a:t>Объединенных Наций по промышленному </a:t>
            </a:r>
            <a:r>
              <a:rPr lang="ru-RU" sz="2400" dirty="0" smtClean="0"/>
              <a:t>развитию</a:t>
            </a:r>
            <a:endParaRPr lang="ru-RU" sz="2400" dirty="0"/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402" y="5085184"/>
            <a:ext cx="44023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/>
              <a:t>МАГАТЭ</a:t>
            </a:r>
            <a:r>
              <a:rPr lang="ru-RU" sz="2400" dirty="0" smtClean="0"/>
              <a:t> – </a:t>
            </a:r>
          </a:p>
          <a:p>
            <a:pPr lvl="0" algn="ctr"/>
            <a:r>
              <a:rPr lang="ru-RU" sz="2400" dirty="0" smtClean="0"/>
              <a:t>международное агентство</a:t>
            </a:r>
          </a:p>
          <a:p>
            <a:pPr lvl="0" algn="ctr"/>
            <a:r>
              <a:rPr lang="ru-RU" sz="2400" dirty="0" smtClean="0"/>
              <a:t> </a:t>
            </a:r>
            <a:r>
              <a:rPr lang="ru-RU" sz="2400" dirty="0"/>
              <a:t>по атомной энергии</a:t>
            </a:r>
          </a:p>
        </p:txBody>
      </p:sp>
      <p:sp>
        <p:nvSpPr>
          <p:cNvPr id="6" name="AutoShape 6" descr="Картинки по запросу магатэ эм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магатэ эмбле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магатэ эмблем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Картинки по запросу магатэ 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74075"/>
            <a:ext cx="2535224" cy="16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Картинки по запросу воз эмблем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Картинки по запросу воз эмблем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Картинки по запросу воз 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50" y="2220158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Картинки по запросу ЮНИД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6" y="2492896"/>
            <a:ext cx="3070970" cy="20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2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944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В Минске действуют</a:t>
            </a:r>
            <a:r>
              <a:rPr lang="ru-RU" sz="2800" dirty="0"/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 1993 г. - отделение ООН - Программа развития ООН – </a:t>
            </a:r>
            <a:r>
              <a:rPr lang="ru-RU" sz="2400" b="1" i="1" dirty="0"/>
              <a:t>ПРООН</a:t>
            </a:r>
            <a:r>
              <a:rPr lang="ru-RU" sz="2400" b="1" dirty="0"/>
              <a:t> -</a:t>
            </a:r>
            <a:r>
              <a:rPr lang="ru-RU" sz="2400" dirty="0"/>
              <a:t> для осуществления проектов технической помощи Беларуси и оказания консультационного содействия в области рыночных преобразований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отделение Детского фонда ООН – </a:t>
            </a:r>
            <a:r>
              <a:rPr lang="ru-RU" sz="2400" b="1" i="1" dirty="0"/>
              <a:t>ЮНИСЕФ</a:t>
            </a:r>
            <a:r>
              <a:rPr lang="ru-RU" sz="2400" dirty="0"/>
              <a:t> - для осуществления программы по защите материнства и детства</a:t>
            </a:r>
          </a:p>
        </p:txBody>
      </p:sp>
      <p:pic>
        <p:nvPicPr>
          <p:cNvPr id="8194" name="Picture 2" descr="Картинки по запросу ПРООН в Бела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4054"/>
            <a:ext cx="3528156" cy="26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юнисэ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467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97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7663" y="333375"/>
            <a:ext cx="84248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</a:rPr>
              <a:t>Международное право</a:t>
            </a:r>
            <a:r>
              <a:rPr lang="ru-RU" sz="2800" i="1">
                <a:solidFill>
                  <a:srgbClr val="000066"/>
                </a:solidFill>
              </a:rPr>
              <a:t> </a:t>
            </a:r>
            <a:r>
              <a:rPr lang="ru-RU" sz="2800">
                <a:solidFill>
                  <a:srgbClr val="000066"/>
                </a:solidFill>
              </a:rPr>
              <a:t>– </a:t>
            </a:r>
          </a:p>
          <a:p>
            <a:pPr algn="ctr"/>
            <a:r>
              <a:rPr lang="ru-RU" sz="2800"/>
              <a:t>система договорных, юридически закрепленных норм и принципов, которые регулируют отношения между государствами и другими участниками (субъектами) международных отношений. </a:t>
            </a:r>
          </a:p>
        </p:txBody>
      </p:sp>
      <p:pic>
        <p:nvPicPr>
          <p:cNvPr id="4099" name="Picture 4" descr="Картинки по запросу Международное пра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89225"/>
            <a:ext cx="8424862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Картинки по запросу молоток судь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00475"/>
            <a:ext cx="4048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Основные направления деятельности Беларуси </a:t>
            </a:r>
            <a:endParaRPr lang="ru-RU" sz="28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в </a:t>
            </a:r>
            <a:r>
              <a:rPr lang="ru-RU" sz="2800" b="1" i="1" dirty="0">
                <a:solidFill>
                  <a:srgbClr val="000066"/>
                </a:solidFill>
              </a:rPr>
              <a:t>рамках ООН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957" y="1350683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продвижение инициатив, отражающих национальные приоритеты республики в области внешней и внутренней политики, </a:t>
            </a:r>
            <a:r>
              <a:rPr lang="ru-RU" sz="2800" dirty="0" smtClean="0"/>
              <a:t>их </a:t>
            </a:r>
            <a:r>
              <a:rPr lang="ru-RU" sz="2800" dirty="0"/>
              <a:t>закрепление в итоговых документах и решениях Генеральной Ассамблеи </a:t>
            </a:r>
            <a:r>
              <a:rPr lang="ru-RU" sz="2800" dirty="0" smtClean="0"/>
              <a:t>ООН</a:t>
            </a:r>
            <a:endParaRPr lang="ru-RU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отстаивание отвечающих интересам Беларуси предложений касательно реформирования и укрепления системы </a:t>
            </a:r>
            <a:r>
              <a:rPr lang="ru-RU" sz="2800" dirty="0" smtClean="0"/>
              <a:t>ООН</a:t>
            </a:r>
            <a:endParaRPr lang="ru-RU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развитие вклада Беларуси в процессы ядерного и обычного разоружения, укрепления режимов нераспространения, создания новой архитектуры международной коллективной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229042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Основные направления деятельности Беларуси </a:t>
            </a:r>
            <a:endParaRPr lang="ru-RU" sz="28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в </a:t>
            </a:r>
            <a:r>
              <a:rPr lang="ru-RU" sz="2800" b="1" i="1" dirty="0">
                <a:solidFill>
                  <a:srgbClr val="000066"/>
                </a:solidFill>
              </a:rPr>
              <a:t>рамках ООН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957" y="1350683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/>
              <a:t>формирование </a:t>
            </a:r>
            <a:r>
              <a:rPr lang="ru-RU" sz="2800" dirty="0"/>
              <a:t>условий для закрепления в юридически обязывающей форме существующего де-факто безъядерного статуса региона Центральной и Восточной </a:t>
            </a:r>
            <a:r>
              <a:rPr lang="ru-RU" sz="2800" dirty="0" smtClean="0"/>
              <a:t>Европы</a:t>
            </a:r>
            <a:endParaRPr lang="ru-RU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формирование открытой системы международной торговли, ядром которой призвана стать </a:t>
            </a:r>
            <a:r>
              <a:rPr lang="ru-RU" sz="2800" dirty="0" smtClean="0"/>
              <a:t>ВТО.</a:t>
            </a:r>
            <a:endParaRPr lang="ru-RU" sz="2800" dirty="0"/>
          </a:p>
        </p:txBody>
      </p:sp>
      <p:pic>
        <p:nvPicPr>
          <p:cNvPr id="9218" name="Picture 2" descr="Картинки по запросу беларусь в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77" y="4028339"/>
            <a:ext cx="2880320" cy="23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41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Конкретные результаты деятельности </a:t>
            </a:r>
            <a:endParaRPr lang="ru-RU" sz="28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Беларуси </a:t>
            </a:r>
            <a:r>
              <a:rPr lang="ru-RU" sz="2800" b="1" i="1" dirty="0">
                <a:solidFill>
                  <a:srgbClr val="000066"/>
                </a:solidFill>
              </a:rPr>
              <a:t>в ООН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459" y="1484784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всестороннее отражение интересов Беларуси как государства с переходной экономикой в торгово-экономической, научно-технической, природоохранной и социально-гуманитарной областях программной деятельности </a:t>
            </a:r>
            <a:r>
              <a:rPr lang="ru-RU" sz="2800" dirty="0" smtClean="0"/>
              <a:t>ООН</a:t>
            </a:r>
            <a:endParaRPr lang="ru-RU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привлечение ресурсов и опыта межправительственных организаций системы ООН для полноценной интеграции стран с переходной экономикой в систему мировых хозяйственных </a:t>
            </a:r>
            <a:r>
              <a:rPr lang="ru-RU" sz="2800" dirty="0" smtClean="0"/>
              <a:t>связей</a:t>
            </a:r>
            <a:endParaRPr lang="ru-RU" sz="28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03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Конкретные результаты деятельности </a:t>
            </a:r>
            <a:endParaRPr lang="ru-RU" sz="28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Беларуси </a:t>
            </a:r>
            <a:r>
              <a:rPr lang="ru-RU" sz="2800" b="1" i="1" dirty="0">
                <a:solidFill>
                  <a:srgbClr val="000066"/>
                </a:solidFill>
              </a:rPr>
              <a:t>в ООН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459" y="1484784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расширение </a:t>
            </a:r>
            <a:r>
              <a:rPr lang="ru-RU" sz="2400" dirty="0"/>
              <a:t>вклада системы ООН в укрепление международного сотрудничества в области ликвидации последствий аварии на Чернобыльской АЭС и закрепление долгосрочного подхода ООН к решению </a:t>
            </a:r>
            <a:r>
              <a:rPr lang="ru-RU" sz="2400" dirty="0" err="1"/>
              <a:t>постчернобыльских</a:t>
            </a:r>
            <a:r>
              <a:rPr lang="ru-RU" sz="2400" dirty="0"/>
              <a:t> проблем.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42" name="Picture 2" descr="Картинки по запросу гобелен Беларуси кищенко в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80" y="3414343"/>
            <a:ext cx="5616624" cy="31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1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Межгосударственные объединения, </a:t>
            </a:r>
            <a:endParaRPr lang="ru-RU" sz="2800" b="1" i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в </a:t>
            </a:r>
            <a:r>
              <a:rPr lang="ru-RU" sz="2800" b="1" i="1" dirty="0">
                <a:solidFill>
                  <a:srgbClr val="000066"/>
                </a:solidFill>
              </a:rPr>
              <a:t>которые входит Беларусь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575" y="5229200"/>
            <a:ext cx="835292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Исполнительный </a:t>
            </a:r>
            <a:r>
              <a:rPr lang="ru-RU" sz="2400" dirty="0"/>
              <a:t>комитет – Минск</a:t>
            </a:r>
          </a:p>
          <a:p>
            <a:pPr algn="ctr"/>
            <a:r>
              <a:rPr lang="ru-RU" sz="2400" dirty="0"/>
              <a:t>Межпарламентская Ассамблея – </a:t>
            </a:r>
            <a:r>
              <a:rPr lang="ru-RU" sz="2400" dirty="0" smtClean="0"/>
              <a:t>Санкт-Петербург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286763"/>
            <a:ext cx="3807385" cy="2269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/>
              <a:t>СНГ</a:t>
            </a:r>
            <a:r>
              <a:rPr lang="ru-RU" sz="2800" dirty="0"/>
              <a:t> – Содружество независимых государств</a:t>
            </a:r>
          </a:p>
          <a:p>
            <a:pPr algn="ctr"/>
            <a:r>
              <a:rPr lang="ru-RU" sz="2800" b="1" i="1" dirty="0"/>
              <a:t>8 декабря </a:t>
            </a:r>
            <a:r>
              <a:rPr lang="ru-RU" sz="2800" b="1" i="1" dirty="0" smtClean="0"/>
              <a:t>1991 г. </a:t>
            </a:r>
            <a:endParaRPr lang="ru-RU" sz="28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853" y="3556467"/>
            <a:ext cx="8353650" cy="15841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/>
              <a:t>11 государств</a:t>
            </a:r>
            <a:r>
              <a:rPr lang="ru-RU" sz="2400" dirty="0"/>
              <a:t>:</a:t>
            </a:r>
            <a:r>
              <a:rPr lang="ru-RU" sz="2400" i="1" dirty="0"/>
              <a:t> </a:t>
            </a:r>
            <a:r>
              <a:rPr lang="ru-RU" sz="2400" dirty="0"/>
              <a:t>Армения, Азербайджан, Беларусь, Казахстан, Кыргызстан, Молдова, Россия, Таджикистан, Туркменистан, Узбекистан, Украина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с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86764"/>
            <a:ext cx="2264984" cy="22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83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562632"/>
            <a:ext cx="3807385" cy="2269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/>
              <a:t>Союзное государство Беларуси и </a:t>
            </a:r>
            <a:r>
              <a:rPr lang="ru-RU" sz="2800" b="1" i="1" dirty="0" smtClean="0"/>
              <a:t>России</a:t>
            </a:r>
          </a:p>
          <a:p>
            <a:pPr algn="ctr"/>
            <a:r>
              <a:rPr lang="ru-RU" sz="2800" b="1" i="1" dirty="0" smtClean="0"/>
              <a:t>1999 г.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853" y="3212976"/>
            <a:ext cx="8353650" cy="28968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Высший Государственный Совет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Парламентское собрание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Совет </a:t>
            </a:r>
            <a:r>
              <a:rPr lang="ru-RU" sz="2400" dirty="0"/>
              <a:t>Министров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Постоянный Комитет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Пограничный </a:t>
            </a:r>
            <a:r>
              <a:rPr lang="ru-RU" sz="2400" dirty="0"/>
              <a:t>и Таможенный комитеты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Телерадиовещательная организация  …</a:t>
            </a:r>
          </a:p>
        </p:txBody>
      </p:sp>
      <p:pic>
        <p:nvPicPr>
          <p:cNvPr id="2050" name="Picture 2" descr="Картинки по запросу Союзное государство Беларуси и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8" y="668074"/>
            <a:ext cx="4117636" cy="20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оюзное государство Беларуси и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8153"/>
            <a:ext cx="2498834" cy="1877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529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853" y="3933056"/>
            <a:ext cx="83529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оборонительная направленность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противодействие терроризму, наркоторговле, незаконной миграции, незаконной разработке и распространению оружия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защита национальных интересов входящих в организацию государств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369337"/>
            <a:ext cx="3807385" cy="2269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/>
              <a:t>ОДКБ</a:t>
            </a:r>
            <a:r>
              <a:rPr lang="ru-RU" sz="2800" b="1" dirty="0"/>
              <a:t> – </a:t>
            </a:r>
            <a:r>
              <a:rPr lang="ru-RU" sz="2800" dirty="0" smtClean="0"/>
              <a:t>Организация </a:t>
            </a:r>
            <a:r>
              <a:rPr lang="ru-RU" sz="2800" dirty="0"/>
              <a:t>Договора о коллективной </a:t>
            </a:r>
            <a:r>
              <a:rPr lang="ru-RU" sz="2800" dirty="0" smtClean="0"/>
              <a:t>безопасности</a:t>
            </a:r>
          </a:p>
          <a:p>
            <a:pPr algn="ctr"/>
            <a:r>
              <a:rPr lang="ru-RU" sz="2800" b="1" i="1" dirty="0" smtClean="0"/>
              <a:t>2003 г.</a:t>
            </a:r>
            <a:endParaRPr lang="ru-RU" sz="28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853" y="2749549"/>
            <a:ext cx="8353650" cy="10394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u="sng" dirty="0" smtClean="0"/>
              <a:t>6 </a:t>
            </a:r>
            <a:r>
              <a:rPr lang="ru-RU" sz="2400" u="sng" dirty="0"/>
              <a:t>государств</a:t>
            </a:r>
            <a:r>
              <a:rPr lang="ru-RU" sz="2400" dirty="0"/>
              <a:t>:</a:t>
            </a:r>
            <a:r>
              <a:rPr lang="ru-RU" sz="2400" i="1" dirty="0"/>
              <a:t> </a:t>
            </a:r>
            <a:r>
              <a:rPr lang="ru-RU" sz="2400" dirty="0"/>
              <a:t>Армения, Беларусь, Казахстан, Кыргызстан, Россия</a:t>
            </a:r>
            <a:r>
              <a:rPr lang="ru-RU" sz="2400" i="1" dirty="0"/>
              <a:t>, </a:t>
            </a:r>
            <a:r>
              <a:rPr lang="ru-RU" sz="2400" dirty="0" smtClean="0"/>
              <a:t>Таджикистан</a:t>
            </a:r>
            <a:endParaRPr lang="ru-RU" sz="2400" dirty="0"/>
          </a:p>
        </p:txBody>
      </p:sp>
      <p:pic>
        <p:nvPicPr>
          <p:cNvPr id="3074" name="Picture 2" descr="Картинки по запросу одк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406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714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евразийский экономический сою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83261"/>
            <a:ext cx="4320480" cy="30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965" y="368594"/>
            <a:ext cx="4176464" cy="2269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/>
              <a:t>ЕАЭС </a:t>
            </a:r>
            <a:r>
              <a:rPr lang="ru-RU" sz="2800" b="1" dirty="0"/>
              <a:t>– </a:t>
            </a:r>
            <a:r>
              <a:rPr lang="ru-RU" sz="2800" dirty="0"/>
              <a:t>Евразийский экономический </a:t>
            </a:r>
            <a:r>
              <a:rPr lang="ru-RU" sz="2800" dirty="0" smtClean="0"/>
              <a:t>союз – </a:t>
            </a:r>
            <a:r>
              <a:rPr lang="ru-RU" sz="2800" b="1" i="1" dirty="0" smtClean="0"/>
              <a:t>2015 г.</a:t>
            </a:r>
            <a:endParaRPr lang="ru-RU" sz="2800" b="1" i="1" dirty="0"/>
          </a:p>
          <a:p>
            <a:pPr algn="ctr"/>
            <a:r>
              <a:rPr lang="ru-RU" sz="2800" dirty="0"/>
              <a:t>(2000-2014  - </a:t>
            </a:r>
            <a:r>
              <a:rPr lang="ru-RU" sz="2800" b="1" i="1" dirty="0" err="1" smtClean="0"/>
              <a:t>ЕврАзЭС</a:t>
            </a:r>
            <a:r>
              <a:rPr lang="ru-RU" sz="2800" b="1" dirty="0" smtClean="0"/>
              <a:t> </a:t>
            </a:r>
            <a:r>
              <a:rPr lang="ru-RU" sz="2800" b="1" dirty="0"/>
              <a:t>- </a:t>
            </a:r>
            <a:r>
              <a:rPr lang="ru-RU" sz="2800" dirty="0"/>
              <a:t>сообщество)</a:t>
            </a:r>
            <a:endParaRPr lang="ru-RU" sz="28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65" y="5229200"/>
            <a:ext cx="8353650" cy="10394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u="sng" dirty="0"/>
              <a:t>5</a:t>
            </a:r>
            <a:r>
              <a:rPr lang="ru-RU" sz="2400" u="sng" dirty="0" smtClean="0"/>
              <a:t> </a:t>
            </a:r>
            <a:r>
              <a:rPr lang="ru-RU" sz="2400" u="sng" dirty="0"/>
              <a:t>государств</a:t>
            </a:r>
            <a:r>
              <a:rPr lang="ru-RU" sz="2400" dirty="0"/>
              <a:t>:</a:t>
            </a:r>
            <a:r>
              <a:rPr lang="ru-RU" sz="2400" i="1" dirty="0"/>
              <a:t> </a:t>
            </a:r>
            <a:r>
              <a:rPr lang="ru-RU" sz="2400" dirty="0"/>
              <a:t>Армения, Беларусь, Казахстан, Кыргызстан, Россия</a:t>
            </a:r>
          </a:p>
        </p:txBody>
      </p:sp>
      <p:pic>
        <p:nvPicPr>
          <p:cNvPr id="4100" name="Picture 4" descr="Картинки по запросу евразийский экономический союз 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66" y="368594"/>
            <a:ext cx="2736410" cy="17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евразийский экономический союз фл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8" y="3091473"/>
            <a:ext cx="3444363" cy="17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552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62" y="388251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Беларусь взаимодействует с </a:t>
            </a:r>
            <a:r>
              <a:rPr lang="ru-RU" sz="2800" b="1" i="1" dirty="0"/>
              <a:t>НАТО</a:t>
            </a:r>
            <a:r>
              <a:rPr lang="ru-RU" sz="2800" dirty="0"/>
              <a:t> - Организация Североатлантического договора (1949 г.) в рамках: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Совета Евроатлантического партнерства (СЕАП) 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программы «Партнерство ради мира» (ПРМ). </a:t>
            </a:r>
            <a:endParaRPr lang="ru-RU" sz="2800" b="1" dirty="0"/>
          </a:p>
        </p:txBody>
      </p:sp>
      <p:pic>
        <p:nvPicPr>
          <p:cNvPr id="7170" name="Picture 2" descr="Картинки по запросу на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7" y="2236222"/>
            <a:ext cx="2579986" cy="19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овет Евроатлантического партнер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2" y="2204133"/>
            <a:ext cx="48293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7192" y="2834385"/>
            <a:ext cx="84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СЕАП</a:t>
            </a:r>
          </a:p>
        </p:txBody>
      </p:sp>
      <p:pic>
        <p:nvPicPr>
          <p:cNvPr id="7174" name="Picture 6" descr="Картинки по запросу Партнерство ради 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05" y="4202992"/>
            <a:ext cx="1891853" cy="23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960" y="4171213"/>
            <a:ext cx="81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НАТО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7186" y="4550383"/>
            <a:ext cx="71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ПРМ</a:t>
            </a:r>
          </a:p>
        </p:txBody>
      </p:sp>
      <p:pic>
        <p:nvPicPr>
          <p:cNvPr id="1026" name="Picture 2" descr="https://upload.wikimedia.org/wikipedia/commons/thumb/0/05/NATO_PfP_Members_crop.svg/1024px-NATO_PfP_Members_crop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68" y="4276652"/>
            <a:ext cx="3826043" cy="23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660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1992 г.</a:t>
            </a:r>
            <a:r>
              <a:rPr lang="ru-RU" sz="2800" dirty="0"/>
              <a:t> – членство Беларуси в </a:t>
            </a:r>
            <a:r>
              <a:rPr lang="ru-RU" sz="2800" b="1" i="1" dirty="0"/>
              <a:t>ОБСЕ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</a:p>
          <a:p>
            <a:r>
              <a:rPr lang="ru-RU" sz="2800" u="sng" dirty="0" smtClean="0"/>
              <a:t>Организация </a:t>
            </a:r>
            <a:r>
              <a:rPr lang="ru-RU" sz="2800" u="sng" dirty="0"/>
              <a:t>по безопасности и сотрудничеству в Европе</a:t>
            </a:r>
            <a:r>
              <a:rPr lang="ru-RU" sz="2800" dirty="0"/>
              <a:t>: государства – участники Совещания по безопасности и сотрудничеству в Европе проходившего в Хельсинки в 1975 г.</a:t>
            </a:r>
          </a:p>
        </p:txBody>
      </p:sp>
      <p:pic>
        <p:nvPicPr>
          <p:cNvPr id="5122" name="Picture 2" descr="Картинки по запросу об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81">
            <a:off x="341242" y="3073921"/>
            <a:ext cx="3972713" cy="29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обсе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92" y="3239472"/>
            <a:ext cx="4292508" cy="13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319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773"/>
          <a:stretch>
            <a:fillRect/>
          </a:stretch>
        </p:blipFill>
        <p:spPr bwMode="auto">
          <a:xfrm>
            <a:off x="3452813" y="4941888"/>
            <a:ext cx="1885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Картинки по запросу мв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46463"/>
            <a:ext cx="22399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393" y="254403"/>
            <a:ext cx="82809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</a:rPr>
              <a:t>Виды международных отношений</a:t>
            </a:r>
            <a:endParaRPr lang="ru-RU" sz="32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839788"/>
            <a:ext cx="84391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 участникам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7500" y="1631950"/>
            <a:ext cx="8567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 dirty="0"/>
              <a:t>межгосударственные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межпартийные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взаимные отношения международных организаций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отношения транснациональных корпораций</a:t>
            </a:r>
          </a:p>
        </p:txBody>
      </p:sp>
      <p:pic>
        <p:nvPicPr>
          <p:cNvPr id="5127" name="Picture 2" descr="Картинки по запросу отношения транснациональных корпора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930">
            <a:off x="320675" y="3943350"/>
            <a:ext cx="30194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Картинки по запросу коммунисты ми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27">
            <a:off x="5310188" y="3725863"/>
            <a:ext cx="3662362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Принципы ОБСЕ</a:t>
            </a:r>
            <a:r>
              <a:rPr lang="ru-RU" sz="2400" b="1" i="1" dirty="0" smtClean="0"/>
              <a:t>:</a:t>
            </a:r>
          </a:p>
          <a:p>
            <a:endParaRPr lang="ru-RU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Суверенное равенство, уважение прав, присущих суверенитету.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Неприменение силы или угрозы силой.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Нерушимость границ.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Территориальная целостность государств.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Мирное урегулирование споров.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Невмешательство во внутренние дела.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Уважение прав человека и основных свобод, включая свободу мысли, совести, религии и убеждений.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Равноправие и право народов распоряжаться своей судьбой.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Сотрудничество между государствами.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Добросовестное выполнение обязательств по международному праву.</a:t>
            </a:r>
          </a:p>
        </p:txBody>
      </p:sp>
      <p:pic>
        <p:nvPicPr>
          <p:cNvPr id="6146" name="Picture 2" descr="Картинки по запросу обсе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74"/>
            <a:ext cx="2614562" cy="7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16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Статья 18 </a:t>
            </a:r>
            <a:r>
              <a:rPr lang="ru-RU" sz="2800" b="1" i="1" dirty="0" smtClean="0">
                <a:solidFill>
                  <a:srgbClr val="000066"/>
                </a:solidFill>
              </a:rPr>
              <a:t> Конституции – </a:t>
            </a: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принципы </a:t>
            </a:r>
            <a:r>
              <a:rPr lang="ru-RU" sz="2800" b="1" i="1" dirty="0">
                <a:solidFill>
                  <a:srgbClr val="000066"/>
                </a:solidFill>
              </a:rPr>
              <a:t>внешней политики </a:t>
            </a:r>
            <a:r>
              <a:rPr lang="ru-RU" sz="2800" b="1" i="1" dirty="0" smtClean="0">
                <a:solidFill>
                  <a:srgbClr val="000066"/>
                </a:solidFill>
              </a:rPr>
              <a:t>РБ</a:t>
            </a:r>
          </a:p>
          <a:p>
            <a:pPr algn="ctr"/>
            <a:endParaRPr lang="ru-RU" sz="1400" dirty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признание приоритета общепризнанных принципов международного права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равенство государств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неприменение силы или угрозы силой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нерушимость границ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мирное урегулирование споров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невмешательство во внутренние дела других государств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другие общепризнанные принципы международного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1782488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1708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Стратегические цели внешней политики Республики </a:t>
            </a:r>
            <a:r>
              <a:rPr lang="ru-RU" sz="2800" b="1" i="1" dirty="0" smtClean="0">
                <a:solidFill>
                  <a:srgbClr val="000066"/>
                </a:solidFill>
              </a:rPr>
              <a:t>Беларусь</a:t>
            </a:r>
          </a:p>
          <a:p>
            <a:pPr algn="ctr"/>
            <a:endParaRPr lang="ru-RU" sz="1400" dirty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защита государственного суверенитета и территориальной целостности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расширение международного сотрудничества в области предупреждения и ликвидации чрезвычайных ситуаций, охраны окружающей среды, в информационной и гуманитарной сферах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привлечение внешних интеллектуальных и научных ресурсов в интересах образовательного, научного и культурного развития </a:t>
            </a:r>
            <a:r>
              <a:rPr lang="ru-RU" sz="2800" dirty="0" smtClean="0"/>
              <a:t>РБ</a:t>
            </a:r>
            <a:endParaRPr lang="ru-RU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участие в международном сотрудничестве в области поощрения и защиты прав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179953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Базовый принцип внешней политики</a:t>
            </a:r>
            <a:r>
              <a:rPr lang="ru-RU" sz="2400" dirty="0"/>
              <a:t> – учёт национальных интересов, </a:t>
            </a:r>
            <a:r>
              <a:rPr lang="ru-RU" sz="2400" dirty="0" smtClean="0"/>
              <a:t>они напрямую </a:t>
            </a:r>
            <a:r>
              <a:rPr lang="ru-RU" sz="2400" dirty="0"/>
              <a:t>связаны с национальной безопасностью.</a:t>
            </a:r>
          </a:p>
          <a:p>
            <a:r>
              <a:rPr lang="ru-RU" sz="2400" dirty="0"/>
              <a:t> 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194" name="Picture 2" descr="Картинки по запросу национальная безопасность р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9148" r="6873" b="7858"/>
          <a:stretch/>
        </p:blipFill>
        <p:spPr bwMode="auto">
          <a:xfrm>
            <a:off x="4737315" y="1700808"/>
            <a:ext cx="4028774" cy="2786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66"/>
                </a:solidFill>
              </a:rPr>
              <a:t>Национальная безопасность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dirty="0"/>
              <a:t>–</a:t>
            </a:r>
          </a:p>
          <a:p>
            <a:r>
              <a:rPr lang="ru-RU" sz="2400" dirty="0"/>
              <a:t>состояние защищенности жизненно важных интересов личности, общества и государства от внутренних и внешних угроз.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028" y="4581128"/>
            <a:ext cx="8357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66"/>
                </a:solidFill>
              </a:rPr>
              <a:t>Жизненно важные интересы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/>
              <a:t>– </a:t>
            </a:r>
          </a:p>
          <a:p>
            <a:r>
              <a:rPr lang="ru-RU" sz="2400" dirty="0"/>
              <a:t>совокупность потребностей, удовлетворение которых обеспечивает существование и возможности развития личности,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295239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9679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66"/>
                </a:solidFill>
              </a:rPr>
              <a:t>Субъекты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системы обеспечения национальной </a:t>
            </a:r>
            <a:r>
              <a:rPr lang="ru-RU" sz="2800" b="1" i="1" dirty="0" smtClean="0">
                <a:solidFill>
                  <a:srgbClr val="000066"/>
                </a:solidFill>
              </a:rPr>
              <a:t>безопасности </a:t>
            </a:r>
            <a:r>
              <a:rPr lang="ru-RU" sz="2800" i="1" dirty="0" smtClean="0"/>
              <a:t>(кто осуществляет)</a:t>
            </a:r>
            <a:r>
              <a:rPr lang="ru-RU" sz="2800" b="1" i="1" dirty="0" smtClean="0">
                <a:solidFill>
                  <a:srgbClr val="000066"/>
                </a:solidFill>
              </a:rPr>
              <a:t>:</a:t>
            </a:r>
            <a:endParaRPr lang="ru-RU" sz="2800" dirty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государственные органы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общественные организации и объединения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отдельные граждане. </a:t>
            </a:r>
          </a:p>
          <a:p>
            <a:endParaRPr lang="ru-RU" sz="2800" b="1" i="1" dirty="0" smtClean="0">
              <a:solidFill>
                <a:srgbClr val="000066"/>
              </a:solidFill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</a:rPr>
              <a:t>Объекты </a:t>
            </a:r>
            <a:r>
              <a:rPr lang="ru-RU" sz="2800" b="1" i="1" dirty="0">
                <a:solidFill>
                  <a:srgbClr val="000066"/>
                </a:solidFill>
              </a:rPr>
              <a:t>национальной </a:t>
            </a:r>
            <a:r>
              <a:rPr lang="ru-RU" sz="2800" b="1" i="1" dirty="0" smtClean="0">
                <a:solidFill>
                  <a:srgbClr val="000066"/>
                </a:solidFill>
              </a:rPr>
              <a:t>безопасности </a:t>
            </a:r>
          </a:p>
          <a:p>
            <a:r>
              <a:rPr lang="ru-RU" sz="2800" i="1" dirty="0" smtClean="0"/>
              <a:t>(на кого направлена): </a:t>
            </a:r>
          </a:p>
          <a:p>
            <a:pPr algn="ctr"/>
            <a:r>
              <a:rPr lang="ru-RU" sz="2800" u="sng" dirty="0"/>
              <a:t>л</a:t>
            </a:r>
            <a:r>
              <a:rPr lang="ru-RU" sz="2800" u="sng" dirty="0" smtClean="0"/>
              <a:t>ичность</a:t>
            </a:r>
            <a:r>
              <a:rPr lang="ru-RU" sz="2800" dirty="0" smtClean="0"/>
              <a:t>               </a:t>
            </a:r>
            <a:r>
              <a:rPr lang="ru-RU" sz="2800" u="sng" dirty="0" smtClean="0"/>
              <a:t>общество</a:t>
            </a:r>
            <a:r>
              <a:rPr lang="ru-RU" sz="2800" dirty="0" smtClean="0"/>
              <a:t>               </a:t>
            </a:r>
            <a:r>
              <a:rPr lang="ru-RU" sz="2800" u="sng" dirty="0" smtClean="0"/>
              <a:t>государство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336940"/>
            <a:ext cx="23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/>
              <a:t>п</a:t>
            </a:r>
            <a:r>
              <a:rPr lang="ru-RU" sz="2400" i="1" dirty="0" smtClean="0"/>
              <a:t>рава и свободы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66184" y="4336940"/>
            <a:ext cx="3381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уверенитет, конституционный строй, территориальная целостность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30669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м</a:t>
            </a:r>
            <a:r>
              <a:rPr lang="ru-RU" sz="2400" i="1" dirty="0" smtClean="0"/>
              <a:t>атериальные и духовные ценности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638034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213" y="299695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 </a:t>
            </a:r>
            <a:r>
              <a:rPr lang="ru-RU" sz="2800" b="1" i="1" dirty="0" smtClean="0">
                <a:solidFill>
                  <a:srgbClr val="000066"/>
                </a:solidFill>
              </a:rPr>
              <a:t>Обеспечение </a:t>
            </a:r>
            <a:r>
              <a:rPr lang="ru-RU" sz="2800" b="1" i="1" dirty="0">
                <a:solidFill>
                  <a:srgbClr val="000066"/>
                </a:solidFill>
              </a:rPr>
              <a:t>национальной безопасности включает</a:t>
            </a:r>
            <a:r>
              <a:rPr lang="ru-RU" sz="2800" dirty="0"/>
              <a:t>: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определение жизненно важных интересов личности, общества и государства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выявление факторов, создающих угрозу национальной безопасности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формирование системы противодействия негативным факторам и возникающим угрозам.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071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/>
              <a:t>Руководство</a:t>
            </a:r>
            <a:r>
              <a:rPr lang="ru-RU" sz="2400" dirty="0"/>
              <a:t> системой обеспечения национальной безопасности осуществляет </a:t>
            </a:r>
            <a:r>
              <a:rPr lang="ru-RU" sz="2400" b="1" i="1" dirty="0"/>
              <a:t>Президент Республики Беларусь</a:t>
            </a:r>
            <a:r>
              <a:rPr lang="ru-RU" sz="2400" dirty="0"/>
              <a:t> через Совет Безопасности, Совет Министров и другие органы. </a:t>
            </a:r>
          </a:p>
        </p:txBody>
      </p:sp>
      <p:pic>
        <p:nvPicPr>
          <p:cNvPr id="9218" name="Picture 2" descr="Картинки по запросу лукашенко в форм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r="12170"/>
          <a:stretch/>
        </p:blipFill>
        <p:spPr bwMode="auto">
          <a:xfrm>
            <a:off x="5580112" y="344736"/>
            <a:ext cx="2808312" cy="25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5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66"/>
                </a:solidFill>
              </a:rPr>
              <a:t>Национально-государственные интересы</a:t>
            </a:r>
            <a:r>
              <a:rPr lang="ru-RU" sz="2800" dirty="0">
                <a:solidFill>
                  <a:srgbClr val="000066"/>
                </a:solidFill>
              </a:rPr>
              <a:t> </a:t>
            </a:r>
            <a:r>
              <a:rPr lang="ru-RU" sz="2800" b="1" i="1" dirty="0" smtClean="0">
                <a:solidFill>
                  <a:srgbClr val="000066"/>
                </a:solidFill>
              </a:rPr>
              <a:t>Беларуси</a:t>
            </a:r>
            <a:endParaRPr lang="ru-RU" sz="2800" b="1" i="1" dirty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сохранение и укрепление суверенитета, территориальной целостности и безопасности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защита прав и свобод граждан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сохранение мира и стабильности в международных отношениях. </a:t>
            </a:r>
          </a:p>
        </p:txBody>
      </p:sp>
      <p:pic>
        <p:nvPicPr>
          <p:cNvPr id="10247" name="Picture 7" descr="D:\Иллюстрации\Беларусь\РБ\Плакаты Беларусь\2005-за-беларус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63612"/>
            <a:ext cx="6408712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88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Национально-экономические </a:t>
            </a:r>
            <a:r>
              <a:rPr lang="ru-RU" sz="2800" b="1" i="1" dirty="0" smtClean="0">
                <a:solidFill>
                  <a:srgbClr val="000066"/>
                </a:solidFill>
              </a:rPr>
              <a:t>интересы</a:t>
            </a:r>
            <a:endParaRPr lang="ru-RU" sz="2800" dirty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обеспечение экономики страны энергетическими и сырьевыми ресурсами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конкурентоспособность производства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сохранение рабочих мест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стабильность денежной единицы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экологическое равновесие и экологическая безопасность. </a:t>
            </a:r>
          </a:p>
        </p:txBody>
      </p:sp>
      <p:pic>
        <p:nvPicPr>
          <p:cNvPr id="11268" name="Picture 4" descr="D:\Иллюстрации\Беларусь\РБ\Плакаты Беларусь\2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8679"/>
            <a:ext cx="5269768" cy="26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93" y="254403"/>
            <a:ext cx="82809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</a:rPr>
              <a:t>Виды международных отношений</a:t>
            </a:r>
            <a:endParaRPr lang="ru-RU" sz="32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839788"/>
            <a:ext cx="84391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 сферам общественной жизни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6875" y="1951038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/>
              <a:t>политические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экономические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военно-стратегические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культурные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идеологические </a:t>
            </a:r>
          </a:p>
        </p:txBody>
      </p:sp>
      <p:pic>
        <p:nvPicPr>
          <p:cNvPr id="6149" name="Picture 6" descr="Картинки по запросу международные отношения экономиче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941888"/>
            <a:ext cx="29162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Картинки по запросу  международные отношения политическ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331">
            <a:off x="247650" y="4560888"/>
            <a:ext cx="31623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Картинки по запросу сотрудничество в области культу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673475"/>
            <a:ext cx="31019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Картинки по запросу международные отношения военно-стратегическ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73238"/>
            <a:ext cx="39512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93" y="254403"/>
            <a:ext cx="82809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</a:rPr>
              <a:t>Виды международных отношений</a:t>
            </a:r>
            <a:endParaRPr lang="ru-RU" sz="32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839788"/>
            <a:ext cx="84391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 расстановке сил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0050" y="1773238"/>
            <a:ext cx="842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/>
              <a:t>многополюсный мир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двухполюсный или биполярный мир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однополюсный мир</a:t>
            </a:r>
          </a:p>
        </p:txBody>
      </p:sp>
      <p:pic>
        <p:nvPicPr>
          <p:cNvPr id="7173" name="Picture 2" descr="Картинки по запросу многополюсны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26">
            <a:off x="3084513" y="4464050"/>
            <a:ext cx="37147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Картинки по запросу противостояние ссср и с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906">
            <a:off x="128588" y="3200400"/>
            <a:ext cx="31765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User1\Desktop\98736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781300"/>
            <a:ext cx="32543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Картинки по запросу холодная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554">
            <a:off x="5694363" y="1804988"/>
            <a:ext cx="30337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393" y="254403"/>
            <a:ext cx="82809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</a:rPr>
              <a:t>Виды международных отношений</a:t>
            </a:r>
            <a:endParaRPr lang="ru-RU" sz="32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839788"/>
            <a:ext cx="84391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 степени напряженности 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6875" y="1916113"/>
            <a:ext cx="4572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 dirty="0"/>
              <a:t>мирное сосуществование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сотрудничество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неприсоединение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«холодная война»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война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стабильность и нестабильность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доверие и вражда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сотрудничество и конфликт</a:t>
            </a:r>
          </a:p>
        </p:txBody>
      </p:sp>
      <p:pic>
        <p:nvPicPr>
          <p:cNvPr id="8198" name="Picture 5" descr="Картинки по запросу мирное сотруднич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660900"/>
            <a:ext cx="3255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5913"/>
            <a:ext cx="362426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23850" y="3937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</a:rPr>
              <a:t>Средства, используемые в международном сотрудничестве</a:t>
            </a:r>
            <a:endParaRPr lang="ru-RU" sz="2800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1347788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Политические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2132013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/>
              <a:t>Дипломатия</a:t>
            </a:r>
            <a:r>
              <a:rPr lang="ru-RU" sz="2800" i="1"/>
              <a:t> </a:t>
            </a:r>
            <a:r>
              <a:rPr lang="ru-RU" sz="2800"/>
              <a:t>– официальная деятельность государств при помощи специальных институтов, мероприятий, методов, допустимых с позиций международного права: </a:t>
            </a:r>
          </a:p>
        </p:txBody>
      </p:sp>
      <p:pic>
        <p:nvPicPr>
          <p:cNvPr id="9221" name="Picture 2" descr="Картинки по запросу искусство дипломат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48113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5763" y="1071563"/>
            <a:ext cx="8281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/>
              <a:t>переговоры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визиты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специальные конференции и совещания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встречи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подготовки и заключения двусторонних и многосторонних соглашений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дипломатическая переписка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/>
              <a:t>участие в работе международных организаций.</a:t>
            </a:r>
          </a:p>
        </p:txBody>
      </p:sp>
      <p:pic>
        <p:nvPicPr>
          <p:cNvPr id="1024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957">
            <a:off x="2976563" y="5018088"/>
            <a:ext cx="30940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152900"/>
            <a:ext cx="310673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Картинки по запросу подписание международных соглашений беларус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298950"/>
            <a:ext cx="296068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2750" y="354013"/>
            <a:ext cx="8280400" cy="712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Политические средства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1535</Words>
  <Application>Microsoft Office PowerPoint</Application>
  <PresentationFormat>Экран (4:3)</PresentationFormat>
  <Paragraphs>271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230</cp:revision>
  <dcterms:created xsi:type="dcterms:W3CDTF">2017-01-18T19:24:46Z</dcterms:created>
  <dcterms:modified xsi:type="dcterms:W3CDTF">2020-04-09T20:47:53Z</dcterms:modified>
</cp:coreProperties>
</file>