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82"/>
  </p:notesMasterIdLst>
  <p:sldIdLst>
    <p:sldId id="256" r:id="rId8"/>
    <p:sldId id="262" r:id="rId9"/>
    <p:sldId id="257" r:id="rId10"/>
    <p:sldId id="261" r:id="rId11"/>
    <p:sldId id="259" r:id="rId12"/>
    <p:sldId id="258" r:id="rId13"/>
    <p:sldId id="260" r:id="rId14"/>
    <p:sldId id="325" r:id="rId15"/>
    <p:sldId id="266" r:id="rId16"/>
    <p:sldId id="267" r:id="rId17"/>
    <p:sldId id="268" r:id="rId18"/>
    <p:sldId id="274" r:id="rId19"/>
    <p:sldId id="275" r:id="rId20"/>
    <p:sldId id="269" r:id="rId21"/>
    <p:sldId id="270" r:id="rId22"/>
    <p:sldId id="263" r:id="rId23"/>
    <p:sldId id="264" r:id="rId24"/>
    <p:sldId id="265" r:id="rId25"/>
    <p:sldId id="272" r:id="rId26"/>
    <p:sldId id="315" r:id="rId27"/>
    <p:sldId id="317" r:id="rId28"/>
    <p:sldId id="319" r:id="rId29"/>
    <p:sldId id="320" r:id="rId30"/>
    <p:sldId id="321" r:id="rId31"/>
    <p:sldId id="323" r:id="rId32"/>
    <p:sldId id="322" r:id="rId33"/>
    <p:sldId id="271" r:id="rId34"/>
    <p:sldId id="314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12" r:id="rId44"/>
    <p:sldId id="287" r:id="rId45"/>
    <p:sldId id="294" r:id="rId46"/>
    <p:sldId id="295" r:id="rId47"/>
    <p:sldId id="296" r:id="rId48"/>
    <p:sldId id="297" r:id="rId49"/>
    <p:sldId id="288" r:id="rId50"/>
    <p:sldId id="289" r:id="rId51"/>
    <p:sldId id="290" r:id="rId52"/>
    <p:sldId id="291" r:id="rId53"/>
    <p:sldId id="292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35" r:id="rId69"/>
    <p:sldId id="273" r:id="rId70"/>
    <p:sldId id="286" r:id="rId71"/>
    <p:sldId id="285" r:id="rId72"/>
    <p:sldId id="283" r:id="rId73"/>
    <p:sldId id="284" r:id="rId74"/>
    <p:sldId id="282" r:id="rId75"/>
    <p:sldId id="276" r:id="rId76"/>
    <p:sldId id="280" r:id="rId77"/>
    <p:sldId id="279" r:id="rId78"/>
    <p:sldId id="281" r:id="rId79"/>
    <p:sldId id="278" r:id="rId80"/>
    <p:sldId id="277" r:id="rId81"/>
  </p:sldIdLst>
  <p:sldSz cx="9144000" cy="5143500" type="screen16x9"/>
  <p:notesSz cx="6858000" cy="9144000"/>
  <p:defaultTextStyle>
    <a:defPPr>
      <a:defRPr lang="ru-RU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144" y="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microsoft.com/office/2016/11/relationships/changesInfo" Target="changesInfos/changesInfo1.xml"/><Relationship Id="rId61" Type="http://schemas.openxmlformats.org/officeDocument/2006/relationships/slide" Target="slides/slide54.xml"/><Relationship Id="rId8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Pesenko" userId="c8a9ea906d230c8f" providerId="LiveId" clId="{5993EAF0-B5AC-4B93-8068-D86F022C06C9}"/>
    <pc:docChg chg="custSel addSld delSld modSld sldOrd">
      <pc:chgData name="Ivan Pesenko" userId="c8a9ea906d230c8f" providerId="LiveId" clId="{5993EAF0-B5AC-4B93-8068-D86F022C06C9}" dt="2021-11-04T11:54:07.646" v="129" actId="20577"/>
      <pc:docMkLst>
        <pc:docMk/>
      </pc:docMkLst>
      <pc:sldChg chg="modSp mod">
        <pc:chgData name="Ivan Pesenko" userId="c8a9ea906d230c8f" providerId="LiveId" clId="{5993EAF0-B5AC-4B93-8068-D86F022C06C9}" dt="2021-11-04T11:46:28.280" v="66" actId="20577"/>
        <pc:sldMkLst>
          <pc:docMk/>
          <pc:sldMk cId="1329747828" sldId="266"/>
        </pc:sldMkLst>
        <pc:spChg chg="mod">
          <ac:chgData name="Ivan Pesenko" userId="c8a9ea906d230c8f" providerId="LiveId" clId="{5993EAF0-B5AC-4B93-8068-D86F022C06C9}" dt="2021-11-04T11:46:28.280" v="66" actId="20577"/>
          <ac:spMkLst>
            <pc:docMk/>
            <pc:sldMk cId="1329747828" sldId="266"/>
            <ac:spMk id="2" creationId="{00000000-0000-0000-0000-000000000000}"/>
          </ac:spMkLst>
        </pc:spChg>
      </pc:sldChg>
      <pc:sldChg chg="modSp mod">
        <pc:chgData name="Ivan Pesenko" userId="c8a9ea906d230c8f" providerId="LiveId" clId="{5993EAF0-B5AC-4B93-8068-D86F022C06C9}" dt="2021-11-04T11:44:27.395" v="53" actId="27636"/>
        <pc:sldMkLst>
          <pc:docMk/>
          <pc:sldMk cId="1590910918" sldId="288"/>
        </pc:sldMkLst>
        <pc:spChg chg="mod">
          <ac:chgData name="Ivan Pesenko" userId="c8a9ea906d230c8f" providerId="LiveId" clId="{5993EAF0-B5AC-4B93-8068-D86F022C06C9}" dt="2021-11-04T11:44:27.395" v="53" actId="27636"/>
          <ac:spMkLst>
            <pc:docMk/>
            <pc:sldMk cId="1590910918" sldId="288"/>
            <ac:spMk id="3" creationId="{00000000-0000-0000-0000-000000000000}"/>
          </ac:spMkLst>
        </pc:spChg>
      </pc:sldChg>
      <pc:sldChg chg="modSp mod">
        <pc:chgData name="Ivan Pesenko" userId="c8a9ea906d230c8f" providerId="LiveId" clId="{5993EAF0-B5AC-4B93-8068-D86F022C06C9}" dt="2021-11-04T11:54:07.646" v="129" actId="20577"/>
        <pc:sldMkLst>
          <pc:docMk/>
          <pc:sldMk cId="225364571" sldId="315"/>
        </pc:sldMkLst>
        <pc:spChg chg="mod">
          <ac:chgData name="Ivan Pesenko" userId="c8a9ea906d230c8f" providerId="LiveId" clId="{5993EAF0-B5AC-4B93-8068-D86F022C06C9}" dt="2021-11-04T11:54:07.646" v="129" actId="20577"/>
          <ac:spMkLst>
            <pc:docMk/>
            <pc:sldMk cId="225364571" sldId="315"/>
            <ac:spMk id="2" creationId="{00000000-0000-0000-0000-000000000000}"/>
          </ac:spMkLst>
        </pc:spChg>
      </pc:sldChg>
      <pc:sldChg chg="new del">
        <pc:chgData name="Ivan Pesenko" userId="c8a9ea906d230c8f" providerId="LiveId" clId="{5993EAF0-B5AC-4B93-8068-D86F022C06C9}" dt="2021-11-04T11:41:59.288" v="4" actId="47"/>
        <pc:sldMkLst>
          <pc:docMk/>
          <pc:sldMk cId="2811396752" sldId="334"/>
        </pc:sldMkLst>
      </pc:sldChg>
      <pc:sldChg chg="addSp delSp modSp new mod ord">
        <pc:chgData name="Ivan Pesenko" userId="c8a9ea906d230c8f" providerId="LiveId" clId="{5993EAF0-B5AC-4B93-8068-D86F022C06C9}" dt="2021-11-04T11:44:27.252" v="52" actId="20577"/>
        <pc:sldMkLst>
          <pc:docMk/>
          <pc:sldMk cId="2169863282" sldId="335"/>
        </pc:sldMkLst>
        <pc:spChg chg="del">
          <ac:chgData name="Ivan Pesenko" userId="c8a9ea906d230c8f" providerId="LiveId" clId="{5993EAF0-B5AC-4B93-8068-D86F022C06C9}" dt="2021-11-04T11:44:00.223" v="48" actId="22"/>
          <ac:spMkLst>
            <pc:docMk/>
            <pc:sldMk cId="2169863282" sldId="335"/>
            <ac:spMk id="2" creationId="{6B1B4FD8-DC80-44B6-B412-1F91A39EE6EF}"/>
          </ac:spMkLst>
        </pc:spChg>
        <pc:spChg chg="mod">
          <ac:chgData name="Ivan Pesenko" userId="c8a9ea906d230c8f" providerId="LiveId" clId="{5993EAF0-B5AC-4B93-8068-D86F022C06C9}" dt="2021-11-04T11:44:22.232" v="51" actId="6549"/>
          <ac:spMkLst>
            <pc:docMk/>
            <pc:sldMk cId="2169863282" sldId="335"/>
            <ac:spMk id="3" creationId="{4D60329C-F5AC-470E-B9E3-0B86A1EF6940}"/>
          </ac:spMkLst>
        </pc:spChg>
        <pc:spChg chg="add mod">
          <ac:chgData name="Ivan Pesenko" userId="c8a9ea906d230c8f" providerId="LiveId" clId="{5993EAF0-B5AC-4B93-8068-D86F022C06C9}" dt="2021-11-04T11:44:27.252" v="52" actId="20577"/>
          <ac:spMkLst>
            <pc:docMk/>
            <pc:sldMk cId="2169863282" sldId="335"/>
            <ac:spMk id="5" creationId="{5F32584C-3C85-464B-B339-285269C5D500}"/>
          </ac:spMkLst>
        </pc:spChg>
        <pc:picChg chg="add mod ord">
          <ac:chgData name="Ivan Pesenko" userId="c8a9ea906d230c8f" providerId="LiveId" clId="{5993EAF0-B5AC-4B93-8068-D86F022C06C9}" dt="2021-11-04T11:44:00.223" v="48" actId="22"/>
          <ac:picMkLst>
            <pc:docMk/>
            <pc:sldMk cId="2169863282" sldId="335"/>
            <ac:picMk id="7" creationId="{5C400BD0-E8A9-4364-8FC2-19B765BD60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747EA-4510-4586-82E8-6651F3366E10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38827-A9F3-42A5-B094-BFC178C85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4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9d643cad618b09a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9d643cad618b09a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9d643cad618b09a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9d643cad618b09a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9d643cad618b09a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9d643cad618b09a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9d643cad618b09a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9d643cad618b09a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14299"/>
            <a:ext cx="1981200" cy="4917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15442"/>
            <a:ext cx="6705600" cy="4914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1539720"/>
            <a:ext cx="1981200" cy="1371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39720"/>
            <a:ext cx="6324600" cy="13716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10489"/>
            <a:ext cx="6705600" cy="49171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10489"/>
            <a:ext cx="1956046" cy="4917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05980"/>
            <a:ext cx="1676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341340"/>
            <a:ext cx="6270922" cy="1573670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6" y="2967210"/>
            <a:ext cx="5123755" cy="814678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4840045"/>
            <a:ext cx="1205958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7" y="4840045"/>
            <a:ext cx="5267533" cy="30346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45"/>
            <a:ext cx="1197219" cy="30346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645" y="558358"/>
            <a:ext cx="8005588" cy="4012253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19315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79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976026"/>
            <a:ext cx="7209728" cy="2139553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3162248"/>
            <a:ext cx="7209728" cy="857493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7" y="4840045"/>
            <a:ext cx="1216807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31306D-46D8-4DCE-AB65-A0EAEF6DA2D5}" type="datetimeFigureOut">
              <a:rPr lang="ru-RU" smtClean="0">
                <a:solidFill>
                  <a:srgbClr val="EFEDE3"/>
                </a:solidFill>
              </a:rPr>
              <a:pPr/>
              <a:t>04.11.2021</a:t>
            </a:fld>
            <a:endParaRPr lang="ru-RU">
              <a:solidFill>
                <a:srgbClr val="EFEDE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40" y="4840045"/>
            <a:ext cx="5267533" cy="30346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FED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4840045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AF506D-80A6-4ECE-82F9-C0D70049FFDC}" type="slidenum">
              <a:rPr lang="ru-RU" smtClean="0">
                <a:solidFill>
                  <a:srgbClr val="EFEDE3"/>
                </a:solidFill>
              </a:rPr>
              <a:pPr/>
              <a:t>‹#›</a:t>
            </a:fld>
            <a:endParaRPr lang="ru-RU">
              <a:solidFill>
                <a:srgbClr val="EFEDE3"/>
              </a:solidFill>
            </a:endParaRP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264239"/>
            <a:ext cx="2456260" cy="3306366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44959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1" y="1714502"/>
            <a:ext cx="3335840" cy="26860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4" y="1714502"/>
            <a:ext cx="3335840" cy="26860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95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514352"/>
            <a:ext cx="7200900" cy="11144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300" b="0" baseline="0">
                <a:solidFill>
                  <a:schemeClr val="tx2"/>
                </a:solidFill>
              </a:defRPr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78912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1755648"/>
            <a:ext cx="3332988" cy="61793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300" b="0" baseline="0">
                <a:solidFill>
                  <a:schemeClr val="tx2"/>
                </a:solidFill>
              </a:defRPr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2478912"/>
            <a:ext cx="3332988" cy="192164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5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5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75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2"/>
            <a:ext cx="2891790" cy="1618413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514351"/>
            <a:ext cx="3909060" cy="388143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2258"/>
            <a:ext cx="2891790" cy="225829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7" y="4840045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45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7" y="4840045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723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282"/>
            <a:ext cx="3977640" cy="5143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514352"/>
            <a:ext cx="2891790" cy="1618413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7"/>
            <a:ext cx="4994910" cy="51434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848" indent="0">
              <a:buNone/>
              <a:defRPr sz="1500"/>
            </a:lvl2pPr>
            <a:lvl3pPr marL="685698" indent="0">
              <a:buNone/>
              <a:defRPr sz="15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141976"/>
            <a:ext cx="2891790" cy="2258574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7" y="4840045"/>
            <a:ext cx="90342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4840045"/>
            <a:ext cx="1780256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7" y="4840045"/>
            <a:ext cx="1197219" cy="3034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0887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721644"/>
            <a:ext cx="7200900" cy="26789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27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7" y="468119"/>
            <a:ext cx="1174325" cy="39324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6" y="468119"/>
            <a:ext cx="6134731" cy="39324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F506D-80A6-4ECE-82F9-C0D70049FFDC}" type="slidenum">
              <a:rPr lang="ru-RU" smtClean="0">
                <a:solidFill>
                  <a:srgbClr val="191B0E"/>
                </a:solidFill>
              </a:rPr>
              <a:pPr/>
              <a:t>‹#›</a:t>
            </a:fld>
            <a:endParaRPr lang="ru-RU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73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38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64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marL="457130" lvl="0" indent="-34284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65" lvl="1" indent="-31745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396" lvl="2" indent="-31745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529" lvl="3" indent="-31745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658" lvl="4" indent="-31745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788" lvl="5" indent="-31745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9920" lvl="6" indent="-31745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052" lvl="7" indent="-31745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187" lvl="8" indent="-31745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4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marL="457130" lvl="0" indent="-31745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65" lvl="1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96" lvl="2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529" lvl="3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658" lvl="4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788" lvl="5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920" lvl="6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052" lvl="7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187" lvl="8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marL="457130" lvl="0" indent="-31745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265" lvl="1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96" lvl="2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529" lvl="3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658" lvl="4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788" lvl="5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920" lvl="6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052" lvl="7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187" lvl="8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57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10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marL="457130" lvl="0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265" lvl="1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396" lvl="2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529" lvl="3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658" lvl="4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788" lvl="5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9920" lvl="6" indent="-30475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052" lvl="7" indent="-30475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187" lvl="8" indent="-30475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67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14299"/>
            <a:ext cx="1981200" cy="4917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15442"/>
            <a:ext cx="6705600" cy="491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806" y="2169208"/>
            <a:ext cx="1600201" cy="123444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169208"/>
            <a:ext cx="6324600" cy="123444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marL="457130" lvl="0" indent="-34284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65" lvl="1" indent="-31745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396" lvl="2" indent="-31745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529" lvl="3" indent="-31745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658" lvl="4" indent="-31745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788" lvl="5" indent="-31745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9920" lvl="6" indent="-31745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052" lvl="7" indent="-31745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187" lvl="8" indent="-31745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91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marL="457130" lvl="0" indent="-2285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6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rmAutofit/>
          </a:bodyPr>
          <a:lstStyle>
            <a:lvl1pPr marL="457130" lvl="0" indent="-34284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265" lvl="1" indent="-31745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396" lvl="2" indent="-31745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529" lvl="3" indent="-31745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658" lvl="4" indent="-31745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788" lvl="5" indent="-31745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9920" lvl="6" indent="-31745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052" lvl="7" indent="-31745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187" lvl="8" indent="-31745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55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50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73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3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64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91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33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7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9304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4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09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62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19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6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5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75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47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23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9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1828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1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91828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28801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39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56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39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00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7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2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6BB2C-1472-4BDB-9774-9BED8B500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4DF04C-EEB7-44CD-9A19-0ABBD47BB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E77BE-7CFB-4BAF-9DE4-5CFE2776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76E6D-27B1-479B-A853-2052C377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531A2F-6241-46AF-95F0-59844B22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971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30C98-623E-4CBF-938F-99A5B9D9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FC78A-6EC0-43C2-A4FE-266CC6923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9A912-7267-41B3-9E7F-176416BD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E6A0F-CDC5-47FD-84D3-CA9330ED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8295D8-53D5-4DC5-81C5-BA0665DB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27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E205E-F92C-4862-BF51-94604586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4ECCCC-1DB1-442E-A340-C1CEDEE77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75672-B5CF-47F0-BA8E-CB7F5EEC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8E109-29F2-448F-BCE1-C95138A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9A53E-B8A2-4D76-87DD-9F0BB7C4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9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2DDDF-FCD6-43D6-B755-8FC14E70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E8D16D-37D4-454B-9409-6141A1CAC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16F24F-434E-4379-96B2-6508B50B3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C1DFB6-08AE-4837-93C2-88D17340E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284E3C-F394-4B7E-9174-3EA979C5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C4B356-F582-4EB0-AF75-C7D0C95E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AE762-07CD-4193-B78A-E2D94710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2846D4-2F0F-4389-9928-539BABC68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ABA0C1-246F-4E9A-9487-E81EFE06D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46A192-8EA9-4497-ADB3-FEC122D7F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8E9AA6-29E1-4690-A255-32C64520D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54BC79-F163-423C-BDF9-C0D93693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D5D10A-347C-47EB-A285-A7140B0A5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8BAEAF-84E8-48EF-BDFE-9007126B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32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AD131-BA21-44F6-BD26-A670FA393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5B4EBD-AA28-4456-B08E-DF8FBF32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045F1C-EC21-48CE-BD76-A6E7BE99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EC019B-B237-43A3-A520-7119D070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29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8E0769-D1C6-45C4-87AF-EA94BA56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A92214-95D2-4A0A-A4E8-1D79BF8A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5CFAA1-6C59-4B2F-9A3B-5783F011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30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DABE9-AF38-45B9-82D8-F8004186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5509B-14DB-459F-B644-74AB595A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B8F40F-FA51-43F8-9818-211FF62B7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E87449-CBB0-4F46-944F-AABEFD74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53238-AD2A-4A6D-8BEB-DBF7ED0C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3D34A-D0DA-4594-AF0C-8F27B55A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0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CF19-254E-46A7-95CC-3B601C18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95802E-05B0-46AE-B8FC-0B4ECF66D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1DAC0B-36E8-4BA4-94FB-2D580F94C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CA7BE-A7AF-4021-8526-AEA5A304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ED3A58-4567-4B37-A82C-97153728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E8357B-A617-42A0-83CF-892B64F2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76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03E1B-57A5-4AED-97ED-C914908C2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5A0230-890F-4022-8447-3B4F299D7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BB317-C71E-4446-9A01-B465C70E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CC783-6F14-4F95-A256-9D8A826B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91F23C-9886-4102-B467-82B5D0D6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927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67698B-535F-4DB3-BC6F-F3773EA5D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66F73A-ECF4-405D-B440-8C9C02A08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5D24F-9455-434F-83DF-189DC3D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70C41B-8FC9-4EB3-AC33-E2E13B07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9A7BD-B0E0-43C2-96D0-B07214F2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534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7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259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13189"/>
            <a:ext cx="8831802" cy="49171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19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876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07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793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43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376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14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13157"/>
            <a:ext cx="1981200" cy="4917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14300"/>
            <a:ext cx="6705600" cy="4914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6"/>
            <a:ext cx="5867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1597914"/>
            <a:ext cx="1673352" cy="2112264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342900"/>
            <a:ext cx="1675660" cy="1255014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13157"/>
            <a:ext cx="1981200" cy="4917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14300"/>
            <a:ext cx="6705600" cy="49149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1600200"/>
            <a:ext cx="1676400" cy="222885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345186"/>
            <a:ext cx="1676400" cy="1255014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226228"/>
            <a:ext cx="8831802" cy="37841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6" y="114307"/>
            <a:ext cx="8814047" cy="10098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66887"/>
            <a:ext cx="8381260" cy="79079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2" y="1289303"/>
            <a:ext cx="8407893" cy="3305556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4767263"/>
            <a:ext cx="2133600" cy="205740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43424FE2-AA2B-4564-893D-C4A8CE2BC624}" type="datetimeFigureOut">
              <a:rPr lang="ru-RU" smtClean="0"/>
              <a:t>04.11.2021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4766310"/>
            <a:ext cx="582966" cy="205740"/>
          </a:xfrm>
          <a:prstGeom prst="rect">
            <a:avLst/>
          </a:prstGeom>
          <a:ln w="19050">
            <a:noFill/>
          </a:ln>
        </p:spPr>
        <p:txBody>
          <a:bodyPr vert="horz" lIns="91428" tIns="45714" rIns="91428" bIns="4571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124308F-6EB4-4B93-835C-97CE9993EF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283" indent="-228564" algn="l" defTabSz="914265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559" indent="-182854" algn="l" defTabSz="91426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836" indent="-182854" algn="l" defTabSz="914265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117" indent="-182854" algn="l" defTabSz="914265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79968" indent="-182854" algn="l" defTabSz="914265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246" indent="-182854" algn="l" defTabSz="914265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529" indent="-182854" algn="l" defTabSz="914265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2806" indent="-182854" algn="l" defTabSz="914265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082" indent="-182854" algn="l" defTabSz="914265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2"/>
            <a:ext cx="7200900" cy="1114425"/>
          </a:xfrm>
          <a:prstGeom prst="rect">
            <a:avLst/>
          </a:prstGeom>
        </p:spPr>
        <p:txBody>
          <a:bodyPr vert="horz" lIns="68571" tIns="34289" rIns="68571" bIns="34289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714500"/>
            <a:ext cx="7200900" cy="2686050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4840045"/>
            <a:ext cx="903429" cy="303461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pPr defTabSz="685698"/>
            <a:fld id="{0231306D-46D8-4DCE-AB65-A0EAEF6DA2D5}" type="datetimeFigureOut">
              <a:rPr lang="ru-RU" smtClean="0">
                <a:solidFill>
                  <a:srgbClr val="191B0E"/>
                </a:solidFill>
              </a:rPr>
              <a:pPr defTabSz="685698"/>
              <a:t>04.11.2021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9" y="4840045"/>
            <a:ext cx="4710623" cy="303461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pPr defTabSz="685698"/>
            <a:endParaRPr lang="ru-RU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4" y="4840045"/>
            <a:ext cx="1197219" cy="303461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pPr defTabSz="685698"/>
            <a:fld id="{DBAF506D-80A6-4ECE-82F9-C0D70049FFDC}" type="slidenum">
              <a:rPr lang="ru-RU" smtClean="0">
                <a:solidFill>
                  <a:srgbClr val="191B0E"/>
                </a:solidFill>
              </a:rPr>
              <a:pPr defTabSz="685698"/>
              <a:t>‹#›</a:t>
            </a:fld>
            <a:endParaRPr lang="ru-RU">
              <a:solidFill>
                <a:srgbClr val="191B0E"/>
              </a:solidFill>
            </a:endParaRPr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282"/>
            <a:ext cx="17145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849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698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7994" indent="-287994" algn="l" defTabSz="685698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698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547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396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247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093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399940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2788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1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5638" indent="-287994" algn="l" defTabSz="685698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1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930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6C3C3CC1-CCAB-49C1-ABFE-DA4D3BF3A86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98"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298FE709-26AC-4705-9A90-B7FB2A8D25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2820730D-47EF-46CE-8525-26EC975B689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02F9D0CF-32A4-4AA0-86E9-7522B98E44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3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522E-8776-4B5A-8E4A-0D753AF7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4B2227-C6F8-473D-B46A-E035F13B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8E3EF8-E1E1-41B0-B74F-B54ABA688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700B4F4D-50CE-4425-927D-717CA35A813C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685749"/>
              <a:t>04.11.2021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C7EAEC-12F7-4BB0-9526-314123623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A8833-2726-407D-9B33-9903DFBCE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B855BF4-09FA-49BB-A1E3-9958F24017B2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0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FBA5F4-36BF-45C1-93CB-9F1836AACDF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C8FB97-AA7B-4B2E-AF0F-4939FC0C88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3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pravoslavnoe_stroenie.pptx" TargetMode="Externa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Prezentatsia_katolichestvo.pptx" TargetMode="Externa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Religiozno_kultovye_toponimy_dokhristianskogo_i_khristianskogo_perioda.pptx" TargetMode="Externa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clck.ru/YeCYp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instagram.com/zendaya/" TargetMode="Externa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gimnaz3vebkvest/&#1075;&#1083;&#1072;&#1074;&#1085;&#1072;&#1103;-&#1089;&#1090;&#1088;&#1072;&#1085;&#1080;&#1094;&#1072;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gidbobruisk.by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400" dirty="0" err="1"/>
              <a:t>Песенко</a:t>
            </a:r>
            <a:r>
              <a:rPr lang="ru-RU" sz="1400" dirty="0"/>
              <a:t> И.Э.</a:t>
            </a:r>
          </a:p>
          <a:p>
            <a:r>
              <a:rPr lang="ru-RU" sz="1400" dirty="0"/>
              <a:t>Учитель истории и обществоведения</a:t>
            </a:r>
          </a:p>
          <a:p>
            <a:r>
              <a:rPr lang="ru-RU" sz="1400" dirty="0"/>
              <a:t>ГУО «Гимназия №3 </a:t>
            </a:r>
            <a:r>
              <a:rPr lang="ru-RU" sz="1400" dirty="0" err="1"/>
              <a:t>г.Бобруйска</a:t>
            </a:r>
            <a:r>
              <a:rPr lang="ru-RU" sz="1400" dirty="0"/>
              <a:t>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39720"/>
            <a:ext cx="6203032" cy="1392070"/>
          </a:xfrm>
        </p:spPr>
        <p:txBody>
          <a:bodyPr/>
          <a:lstStyle/>
          <a:p>
            <a:r>
              <a:rPr lang="ru-RU" sz="3600" dirty="0"/>
              <a:t>Мини–проекты на уроках истории и обществоведения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64730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проекты в 7 – 9-х классах являются в основном краткосрочными и несколько упрощенными по оформлению, что не умаляет их значимость, а лишь говорит о соответствии возрастным особенностям школьников данного возраста.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7-9 классы</a:t>
            </a:r>
          </a:p>
        </p:txBody>
      </p:sp>
    </p:spTree>
    <p:extLst>
      <p:ext uri="{BB962C8B-B14F-4D97-AF65-F5344CB8AC3E}">
        <p14:creationId xmlns:p14="http://schemas.microsoft.com/office/powerpoint/2010/main" val="279708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1" y="1289303"/>
            <a:ext cx="8583488" cy="3514695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проектная деятельность учащихся приобретает характер научно-исследовательской работы с определением целей и задач, выдвижением гипотезы исследования.</a:t>
            </a:r>
          </a:p>
          <a:p>
            <a:r>
              <a:rPr lang="ru-RU" sz="3200" dirty="0" err="1"/>
              <a:t>Пребладают</a:t>
            </a:r>
            <a:r>
              <a:rPr lang="ru-RU" sz="3200" dirty="0"/>
              <a:t> практико-ориентированные проекты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10-11 классы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50815" y="2387086"/>
            <a:ext cx="242374" cy="369332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50815" y="2387086"/>
            <a:ext cx="242374" cy="369332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50815" y="2387086"/>
            <a:ext cx="242374" cy="369332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50815" y="2387086"/>
            <a:ext cx="242374" cy="369332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01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375047"/>
            <a:ext cx="7543800" cy="1073944"/>
          </a:xfrm>
        </p:spPr>
        <p:txBody>
          <a:bodyPr/>
          <a:lstStyle/>
          <a:p>
            <a:pPr algn="ctr">
              <a:defRPr/>
            </a:pPr>
            <a:r>
              <a:rPr lang="ru-RU" sz="3600" dirty="0"/>
              <a:t>Плюсы </a:t>
            </a:r>
            <a:br>
              <a:rPr lang="ru-RU" sz="3600" dirty="0"/>
            </a:br>
            <a:r>
              <a:rPr lang="ru-RU" sz="3600" dirty="0"/>
              <a:t>проектной деятельности</a:t>
            </a:r>
            <a:br>
              <a:rPr lang="ru-RU" b="0" dirty="0"/>
            </a:br>
            <a:endParaRPr lang="ru-RU" b="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6" y="1221581"/>
            <a:ext cx="8892481" cy="3582417"/>
          </a:xfrm>
        </p:spPr>
        <p:txBody>
          <a:bodyPr>
            <a:normAutofit lnSpcReduction="10000"/>
          </a:bodyPr>
          <a:lstStyle/>
          <a:p>
            <a:pPr marL="45714" indent="0">
              <a:buNone/>
              <a:defRPr/>
            </a:pPr>
            <a:r>
              <a:rPr lang="ru-RU" sz="3200" dirty="0"/>
              <a:t>+ навыки самообразования и самоконтроля;</a:t>
            </a:r>
          </a:p>
          <a:p>
            <a:pPr marL="45714" indent="0">
              <a:buNone/>
              <a:defRPr/>
            </a:pPr>
            <a:r>
              <a:rPr lang="ru-RU" sz="3200" dirty="0"/>
              <a:t>+ моделируется реальная технологическая цепочка: задача-результат;</a:t>
            </a:r>
          </a:p>
          <a:p>
            <a:pPr marL="45714" indent="0">
              <a:buNone/>
              <a:defRPr/>
            </a:pPr>
            <a:r>
              <a:rPr lang="ru-RU" sz="3200" dirty="0"/>
              <a:t>+ навыки групповой деятельности;</a:t>
            </a:r>
          </a:p>
          <a:p>
            <a:pPr marL="45714" indent="0">
              <a:buNone/>
              <a:defRPr/>
            </a:pPr>
            <a:r>
              <a:rPr lang="ru-RU" sz="3200" dirty="0"/>
              <a:t>+ индивидуальный подход;</a:t>
            </a:r>
          </a:p>
          <a:p>
            <a:pPr marL="45714" indent="0">
              <a:buNone/>
              <a:defRPr/>
            </a:pPr>
            <a:r>
              <a:rPr lang="ru-RU" sz="3200" dirty="0"/>
              <a:t>+ интерес к познавательной деятельности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943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3600" dirty="0"/>
              <a:t>Минусы </a:t>
            </a:r>
            <a:br>
              <a:rPr lang="ru-RU" sz="3600" dirty="0"/>
            </a:br>
            <a:r>
              <a:rPr lang="ru-RU" sz="3600" dirty="0"/>
              <a:t>проектной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9622"/>
            <a:ext cx="8534722" cy="3375818"/>
          </a:xfrm>
        </p:spPr>
        <p:txBody>
          <a:bodyPr>
            <a:normAutofit/>
          </a:bodyPr>
          <a:lstStyle/>
          <a:p>
            <a:pPr marL="45714" indent="0">
              <a:buNone/>
              <a:defRPr/>
            </a:pPr>
            <a:r>
              <a:rPr lang="ru-RU" sz="2800" dirty="0"/>
              <a:t>– возрастает нагрузка на учителя;</a:t>
            </a:r>
          </a:p>
          <a:p>
            <a:pPr marL="45714" indent="0">
              <a:buNone/>
              <a:defRPr/>
            </a:pPr>
            <a:r>
              <a:rPr lang="ru-RU" sz="2800" dirty="0"/>
              <a:t>– ученик часто попадает в стрессовую ситуацию (переоценка возможностей, технические накладки);</a:t>
            </a:r>
          </a:p>
          <a:p>
            <a:pPr marL="45714" indent="0">
              <a:buNone/>
              <a:defRPr/>
            </a:pPr>
            <a:r>
              <a:rPr lang="ru-RU" sz="2800" dirty="0"/>
              <a:t>– психологические коммуникативные проблемы;</a:t>
            </a:r>
          </a:p>
          <a:p>
            <a:pPr marL="45714" indent="0">
              <a:buNone/>
              <a:defRPr/>
            </a:pPr>
            <a:r>
              <a:rPr lang="ru-RU" sz="2800" dirty="0"/>
              <a:t>– проблема субъективной оценки.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7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4" y="1289308"/>
            <a:ext cx="8784976" cy="3658711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развивает интеллект ученика, его умение планировать и отслеживать последовательность выполняемых действий, усваивать знания и применять их в практической деятельности;</a:t>
            </a:r>
          </a:p>
          <a:p>
            <a:endParaRPr lang="ru-RU" dirty="0"/>
          </a:p>
          <a:p>
            <a:r>
              <a:rPr lang="ru-RU" dirty="0"/>
              <a:t> развивает творческие способности и самостоятельность;</a:t>
            </a:r>
          </a:p>
          <a:p>
            <a:endParaRPr lang="ru-RU" dirty="0"/>
          </a:p>
          <a:p>
            <a:r>
              <a:rPr lang="ru-RU" dirty="0"/>
              <a:t> он ориентирован на самостоятельную деятельность учащихся, которая предполагает владение определенными умениями: анализа, синтеза, мысленного экспериментирования, прогнозирования;</a:t>
            </a:r>
            <a:br>
              <a:rPr lang="ru-RU" dirty="0"/>
            </a:br>
            <a:endParaRPr lang="ru-RU" dirty="0"/>
          </a:p>
          <a:p>
            <a:r>
              <a:rPr lang="ru-RU" dirty="0"/>
              <a:t>он творческий по самой своей сути, т. к. предполагает совокупность исследовательских, поисковых, проблемных методов;</a:t>
            </a:r>
          </a:p>
          <a:p>
            <a:endParaRPr lang="ru-RU" dirty="0"/>
          </a:p>
          <a:p>
            <a:r>
              <a:rPr lang="ru-RU" dirty="0"/>
              <a:t>позволяет обучить детей умению получать знания через свою деятельность.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Значение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079227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  Учебным результатом опыта проектирования является способность создавать и защищать свой продукт. </a:t>
            </a:r>
          </a:p>
          <a:p>
            <a:r>
              <a:rPr lang="ru-RU" dirty="0"/>
              <a:t>Через эмоциональное переживание, погружение в проблему, переживание «ситуации успеха». </a:t>
            </a:r>
          </a:p>
          <a:p>
            <a:r>
              <a:rPr lang="ru-RU" dirty="0"/>
              <a:t> Учащийся делает открытие в самом себе, в товарищах, в предмете исследования. Реализуется принцип    связи обучения с жизнью.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Значение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761966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2373641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4" y="1289304"/>
            <a:ext cx="8784976" cy="373072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Учащимся классам необходимо разделиться на 5 групп:</a:t>
            </a:r>
          </a:p>
          <a:p>
            <a:pPr marL="45714" indent="0">
              <a:buNone/>
            </a:pPr>
            <a:r>
              <a:rPr lang="ru-RU" dirty="0"/>
              <a:t>1. Литература</a:t>
            </a:r>
          </a:p>
          <a:p>
            <a:pPr marL="45714" indent="0">
              <a:buNone/>
            </a:pPr>
            <a:r>
              <a:rPr lang="ru-RU" dirty="0"/>
              <a:t>2. Театр и Кинематограф</a:t>
            </a:r>
          </a:p>
          <a:p>
            <a:pPr marL="45714" indent="0">
              <a:buNone/>
            </a:pPr>
            <a:r>
              <a:rPr lang="ru-RU" dirty="0"/>
              <a:t>3. Архитектура и Скульптура</a:t>
            </a:r>
          </a:p>
          <a:p>
            <a:pPr marL="45714" indent="0">
              <a:buNone/>
            </a:pPr>
            <a:r>
              <a:rPr lang="ru-RU" dirty="0"/>
              <a:t>4. Музыка</a:t>
            </a:r>
          </a:p>
          <a:p>
            <a:pPr marL="45714" indent="0">
              <a:buNone/>
            </a:pPr>
            <a:r>
              <a:rPr lang="ru-RU" dirty="0"/>
              <a:t>5. Наука</a:t>
            </a:r>
          </a:p>
          <a:p>
            <a:r>
              <a:rPr lang="ru-RU" dirty="0"/>
              <a:t>Каждой группе необходимо подготовить 1 проект от группы по данной теме (не про отдельного поэта или музыканта, а в целом про развитие этого направления культуры, с представлением информации о самых лучших представителях)</a:t>
            </a:r>
          </a:p>
          <a:p>
            <a:r>
              <a:rPr lang="ru-RU" dirty="0"/>
              <a:t>Форма защиты любая (презентация, видеопроект, стенгазета, плакат, коллаж). Группа сама принимает решения о форме защите, сама распределяет обязанности внутри группы.</a:t>
            </a:r>
          </a:p>
          <a:p>
            <a:r>
              <a:rPr lang="ru-RU" dirty="0"/>
              <a:t>Оценивается работа всей группы по предоставленному проекту.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Инструкции  (история)</a:t>
            </a:r>
          </a:p>
        </p:txBody>
      </p:sp>
    </p:spTree>
    <p:extLst>
      <p:ext uri="{BB962C8B-B14F-4D97-AF65-F5344CB8AC3E}">
        <p14:creationId xmlns:p14="http://schemas.microsoft.com/office/powerpoint/2010/main" val="227047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1" y="1289308"/>
            <a:ext cx="8712968" cy="3658711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 защиту проекта каждой группе предоставляется до 7 минут времени (каждая лишняя минута при защите – минус балл к работе)</a:t>
            </a:r>
          </a:p>
          <a:p>
            <a:r>
              <a:rPr lang="ru-RU" dirty="0"/>
              <a:t>Критерии оценки:</a:t>
            </a:r>
          </a:p>
          <a:p>
            <a:pPr marL="45714" indent="0">
              <a:buNone/>
            </a:pPr>
            <a:r>
              <a:rPr lang="ru-RU" dirty="0"/>
              <a:t>- Правильный подбор информации</a:t>
            </a:r>
          </a:p>
          <a:p>
            <a:pPr marL="45714" indent="0">
              <a:buNone/>
            </a:pPr>
            <a:r>
              <a:rPr lang="ru-RU" dirty="0"/>
              <a:t>- Информативность</a:t>
            </a:r>
          </a:p>
          <a:p>
            <a:pPr marL="45714" indent="0">
              <a:buNone/>
            </a:pPr>
            <a:r>
              <a:rPr lang="ru-RU" dirty="0"/>
              <a:t>- Визуальная составляющая проекта (фотографии, оформление, видео, музыка при необходимости)</a:t>
            </a:r>
          </a:p>
          <a:p>
            <a:pPr marL="45714" indent="0">
              <a:buNone/>
            </a:pPr>
            <a:r>
              <a:rPr lang="ru-RU" dirty="0"/>
              <a:t>- Соблюдение регламента защиты</a:t>
            </a:r>
          </a:p>
          <a:p>
            <a:pPr marL="45714" indent="0">
              <a:buNone/>
            </a:pPr>
            <a:r>
              <a:rPr lang="ru-RU" dirty="0"/>
              <a:t>- Отдельно оценивается спикер или спикеры, которые “защищают проект” (правильная речь, без тавтологии, слов-паразитов и т.д.)</a:t>
            </a:r>
          </a:p>
          <a:p>
            <a:r>
              <a:rPr lang="ru-RU" dirty="0"/>
              <a:t>Все вопросы уточняем в личных сообщениях</a:t>
            </a:r>
          </a:p>
          <a:p>
            <a:r>
              <a:rPr lang="ru-RU" dirty="0"/>
              <a:t>Проект должен быть предоставлен за день перед уроком (</a:t>
            </a:r>
            <a:r>
              <a:rPr lang="ru-RU" dirty="0" err="1"/>
              <a:t>дедлайн</a:t>
            </a:r>
            <a:r>
              <a:rPr lang="ru-RU" dirty="0"/>
              <a:t> 21.00 в день накануне урока истории)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Инструкции(история)</a:t>
            </a:r>
          </a:p>
        </p:txBody>
      </p:sp>
    </p:spTree>
    <p:extLst>
      <p:ext uri="{BB962C8B-B14F-4D97-AF65-F5344CB8AC3E}">
        <p14:creationId xmlns:p14="http://schemas.microsoft.com/office/powerpoint/2010/main" val="45417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4" y="1289308"/>
            <a:ext cx="8784976" cy="358670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Вам необходимо подготовить проект по религиям. Каждой группе необходимо выбрать одну из религий или сект и подготовить про них информацию.</a:t>
            </a:r>
          </a:p>
          <a:p>
            <a:r>
              <a:rPr lang="ru-RU" dirty="0"/>
              <a:t>Для этого нужно в проекте ответить на 3 вопроса:</a:t>
            </a:r>
          </a:p>
          <a:p>
            <a:pPr marL="45714" indent="0">
              <a:buNone/>
            </a:pPr>
            <a:r>
              <a:rPr lang="ru-RU" dirty="0"/>
              <a:t>1 История конфессии.</a:t>
            </a:r>
          </a:p>
          <a:p>
            <a:pPr marL="45714" indent="0">
              <a:buNone/>
            </a:pPr>
            <a:r>
              <a:rPr lang="ru-RU" dirty="0"/>
              <a:t>2. Основы культа (богослужения) конфессии.</a:t>
            </a:r>
          </a:p>
          <a:p>
            <a:pPr marL="45714" indent="0">
              <a:buNone/>
            </a:pPr>
            <a:r>
              <a:rPr lang="ru-RU" dirty="0"/>
              <a:t>3. Численность и положение конфессии в мире и в Беларуси на данный момент (2021 год).</a:t>
            </a:r>
          </a:p>
          <a:p>
            <a:r>
              <a:rPr lang="ru-RU" dirty="0"/>
              <a:t>Каждая группа должна подготовить и сдать 2 файла: файл в текстовом редакторе (до 5 страниц) и файл презентации (или видеофайл или изображения). Каждая группа должна будет защитить проект лично в установленный срок.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инструкции (обществоведение)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376382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/>
              <a:t>Теория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3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2" y="1707653"/>
            <a:ext cx="8407893" cy="2887205"/>
          </a:xfrm>
        </p:spPr>
        <p:txBody>
          <a:bodyPr/>
          <a:lstStyle/>
          <a:p>
            <a:r>
              <a:rPr lang="ru-RU" sz="2800" dirty="0"/>
              <a:t>Проекты по истории Беларуси (повышенный у</a:t>
            </a:r>
            <a:r>
              <a:rPr lang="ru-BY" sz="2800" dirty="0"/>
              <a:t>р</a:t>
            </a:r>
            <a:r>
              <a:rPr lang="ru-RU" sz="2800" dirty="0" err="1"/>
              <a:t>овень</a:t>
            </a:r>
            <a:r>
              <a:rPr lang="ru-BY" sz="2800" dirty="0"/>
              <a:t> и базовый уровень</a:t>
            </a:r>
            <a:r>
              <a:rPr lang="ru-RU" sz="2800" dirty="0"/>
              <a:t>)</a:t>
            </a:r>
            <a:endParaRPr lang="ru-BY" sz="2800" dirty="0"/>
          </a:p>
          <a:p>
            <a:r>
              <a:rPr lang="ru-BY" sz="2800" dirty="0"/>
              <a:t>Проекты по истории всемирной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проектов по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225364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AFC54-96E7-4368-B24F-27C1768AC8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dirty="0"/>
              <a:t>Урок защиты ученических проектов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D90469-62AD-499C-9BBE-909EF5F87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71800"/>
            <a:ext cx="6858000" cy="971550"/>
          </a:xfrm>
        </p:spPr>
        <p:txBody>
          <a:bodyPr/>
          <a:lstStyle/>
          <a:p>
            <a:r>
              <a:rPr lang="ru-RU" dirty="0"/>
              <a:t>РЕЛИГИОЗНОЕ ПОЛОЖЕНИЕ НА БЕЛОРУССКИХ ЗЕМЛЯХ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77270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252BF-B7DB-4230-93FA-FA75A871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Примерные темы: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B8586E-2B61-4836-89D7-A016BAFB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0" y="1369220"/>
            <a:ext cx="8496944" cy="3506787"/>
          </a:xfrm>
        </p:spPr>
        <p:txBody>
          <a:bodyPr>
            <a:normAutofit/>
          </a:bodyPr>
          <a:lstStyle/>
          <a:p>
            <a:r>
              <a:rPr lang="ru-RU" dirty="0"/>
              <a:t>«Синтез языческой и христианской культур»; </a:t>
            </a:r>
            <a:endParaRPr lang="x-none" dirty="0"/>
          </a:p>
          <a:p>
            <a:r>
              <a:rPr lang="ru-RU" dirty="0"/>
              <a:t>«Культы земледельческих и животноводческих богов (особенности дохристианского пантеона)»;</a:t>
            </a:r>
            <a:endParaRPr lang="x-none" dirty="0"/>
          </a:p>
          <a:p>
            <a:r>
              <a:rPr lang="ru-RU" dirty="0"/>
              <a:t> «Религиозно-культовые топонимы дохристианского и христианского периода» (интерактивная карта, каталог и др.);</a:t>
            </a:r>
            <a:endParaRPr lang="x-none" dirty="0"/>
          </a:p>
          <a:p>
            <a:r>
              <a:rPr lang="ru-RU" dirty="0"/>
              <a:t> «Граффити </a:t>
            </a:r>
            <a:r>
              <a:rPr lang="ru-RU" dirty="0" err="1"/>
              <a:t>Спасо</a:t>
            </a:r>
            <a:r>
              <a:rPr lang="ru-RU" dirty="0"/>
              <a:t>-Преображенской церкви в Полоцке»;</a:t>
            </a:r>
            <a:endParaRPr lang="x-none" dirty="0"/>
          </a:p>
          <a:p>
            <a:r>
              <a:rPr lang="ru-RU" dirty="0"/>
              <a:t> «Культовое строительство в Беларуси в X—XVI вв.» (интерактивная карта, инфографика)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9729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FC374-68AD-4DD2-8649-775D697E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/>
              <a:t>Критерии оценивания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0217C-3BAE-4A57-A423-874B64477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268017"/>
            <a:ext cx="8303684" cy="3263504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Open Sans"/>
              </a:rPr>
              <a:t>Качество </a:t>
            </a:r>
            <a:r>
              <a:rPr lang="x-none" b="1" i="0" dirty="0">
                <a:solidFill>
                  <a:srgbClr val="000000"/>
                </a:solidFill>
                <a:effectLst/>
                <a:latin typeface="Open Sans"/>
              </a:rPr>
              <a:t>проекта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/>
              </a:rPr>
              <a:t>(композиция, полнота представления работы, подходов, результатов; аргументированность и убежденность);</a:t>
            </a:r>
            <a:r>
              <a:rPr lang="x-none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Open Sans"/>
              </a:rPr>
              <a:t>полнота раскрытия выбранной тематики исследования при защите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Open Sans"/>
              </a:rPr>
              <a:t>представление проекта 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/>
              </a:rPr>
              <a:t>(культура речи, манера, использование наглядных средств, чувство времени, импровизационное начало, держание внимания аудитории) 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Open Sans"/>
              </a:rPr>
              <a:t>ответы на вопросы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/>
              </a:rPr>
              <a:t> (полнота, аргументированность, логичность, убежденность, дружелюбие);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Open Sans"/>
              </a:rPr>
              <a:t>правильно оформленная презентация</a:t>
            </a:r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9067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77A92-AD63-4BDD-89CB-B45F01417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/>
              <a:t>Грищенко Алина</a:t>
            </a:r>
          </a:p>
        </p:txBody>
      </p:sp>
      <p:pic>
        <p:nvPicPr>
          <p:cNvPr id="4" name="Объект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66EE0BE6-6E20-4D1C-9030-E02CDE6B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10" y="1059583"/>
            <a:ext cx="6940336" cy="39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40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AEC33-48D2-46BB-8E41-585E47C0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 err="1"/>
              <a:t>Семинская</a:t>
            </a:r>
            <a:r>
              <a:rPr lang="x-none" dirty="0"/>
              <a:t> Алина</a:t>
            </a:r>
          </a:p>
        </p:txBody>
      </p:sp>
      <p:pic>
        <p:nvPicPr>
          <p:cNvPr id="4" name="Объект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9D39D63-BB95-4431-8AB4-70F6A54AB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7" y="1268017"/>
            <a:ext cx="6538309" cy="36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98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1E690-54EE-4D20-931D-A54C0A2C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 err="1"/>
              <a:t>Степанцова</a:t>
            </a:r>
            <a:r>
              <a:rPr lang="x-none" dirty="0"/>
              <a:t> Ксения</a:t>
            </a:r>
          </a:p>
        </p:txBody>
      </p:sp>
      <p:pic>
        <p:nvPicPr>
          <p:cNvPr id="4" name="Объект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15A23984-0F53-48CC-9892-D32F68853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7" y="1059582"/>
            <a:ext cx="6449311" cy="36277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4774168"/>
            <a:ext cx="2662908" cy="369332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r>
              <a:rPr lang="en-US" dirty="0">
                <a:hlinkClick r:id="rId4"/>
              </a:rPr>
              <a:t>https://clck.ru/YeCYp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5616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проектов по истории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814" r="12667" b="13186"/>
          <a:stretch/>
        </p:blipFill>
        <p:spPr bwMode="auto">
          <a:xfrm>
            <a:off x="1115616" y="1203599"/>
            <a:ext cx="6840760" cy="390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456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проектов по истории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t="10962" r="17333" b="14667"/>
          <a:stretch/>
        </p:blipFill>
        <p:spPr bwMode="auto">
          <a:xfrm>
            <a:off x="1496080" y="1150899"/>
            <a:ext cx="6120680" cy="390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382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ТОМАЗО ДЖОВАННИ АЛЬБИНОНИ (Tomaso Giovanni Albinoni, 1671—1751), венецианский композитор эпохи Барокко. При жизни был известен главным образом как автор многочисленных опер, однако в настоящее время известностью поль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7978" y="5344121"/>
            <a:ext cx="457200" cy="45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проект?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2815" r="56998" b="48148"/>
          <a:stretch/>
        </p:blipFill>
        <p:spPr bwMode="auto">
          <a:xfrm>
            <a:off x="755576" y="1174884"/>
            <a:ext cx="7798569" cy="374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973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20294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1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962212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39849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5293217"/>
          </a:xfrm>
        </p:spPr>
      </p:pic>
    </p:spTree>
    <p:extLst>
      <p:ext uri="{BB962C8B-B14F-4D97-AF65-F5344CB8AC3E}">
        <p14:creationId xmlns:p14="http://schemas.microsoft.com/office/powerpoint/2010/main" val="900447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0" y="0"/>
            <a:ext cx="8693240" cy="5143500"/>
          </a:xfrm>
        </p:spPr>
      </p:pic>
    </p:spTree>
    <p:extLst>
      <p:ext uri="{BB962C8B-B14F-4D97-AF65-F5344CB8AC3E}">
        <p14:creationId xmlns:p14="http://schemas.microsoft.com/office/powerpoint/2010/main" val="31692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51"/>
            <a:ext cx="9144000" cy="5300462"/>
          </a:xfrm>
        </p:spPr>
      </p:pic>
    </p:spTree>
    <p:extLst>
      <p:ext uri="{BB962C8B-B14F-4D97-AF65-F5344CB8AC3E}">
        <p14:creationId xmlns:p14="http://schemas.microsoft.com/office/powerpoint/2010/main" val="2871348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658051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проектов по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1699171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«Лови </a:t>
            </a:r>
            <a:r>
              <a:rPr lang="ru-RU" sz="3200" dirty="0" err="1"/>
              <a:t>фейк</a:t>
            </a:r>
            <a:r>
              <a:rPr lang="ru-RU" sz="3200" dirty="0"/>
              <a:t>»</a:t>
            </a:r>
          </a:p>
          <a:p>
            <a:r>
              <a:rPr lang="ru-RU" sz="3200" dirty="0"/>
              <a:t>«</a:t>
            </a:r>
            <a:r>
              <a:rPr lang="ru-RU" sz="3200" dirty="0" err="1"/>
              <a:t>Медиапрофиль</a:t>
            </a:r>
            <a:r>
              <a:rPr lang="ru-RU" sz="3200" dirty="0"/>
              <a:t> в сети»</a:t>
            </a:r>
          </a:p>
          <a:p>
            <a:r>
              <a:rPr lang="ru-RU" sz="3200" dirty="0"/>
              <a:t>«Звезда идентичности»</a:t>
            </a:r>
          </a:p>
          <a:p>
            <a:r>
              <a:rPr lang="ru-RU" sz="3200" dirty="0"/>
              <a:t>«Бизнес-планы»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проектов по обществоведению</a:t>
            </a:r>
          </a:p>
        </p:txBody>
      </p:sp>
    </p:spTree>
    <p:extLst>
      <p:ext uri="{BB962C8B-B14F-4D97-AF65-F5344CB8AC3E}">
        <p14:creationId xmlns:p14="http://schemas.microsoft.com/office/powerpoint/2010/main" val="3104522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131" y="6"/>
            <a:ext cx="585373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396683" y="4679700"/>
            <a:ext cx="73152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" kern="0">
                <a:solidFill>
                  <a:srgbClr val="000000"/>
                </a:solidFill>
                <a:cs typeface="Arial"/>
                <a:sym typeface="Arial"/>
              </a:rPr>
              <a:t>Суменкова дарья </a:t>
            </a: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3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289308"/>
            <a:ext cx="8784976" cy="337067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02124"/>
                </a:solidFill>
                <a:latin typeface="arial"/>
              </a:rPr>
              <a:t>Проект</a:t>
            </a:r>
            <a:r>
              <a:rPr lang="ru-RU" sz="3200" dirty="0">
                <a:solidFill>
                  <a:srgbClr val="202124"/>
                </a:solidFill>
                <a:latin typeface="arial"/>
              </a:rPr>
              <a:t> (в управленческой деятельности) (англ. </a:t>
            </a:r>
            <a:r>
              <a:rPr lang="ru-RU" sz="3200" dirty="0" err="1">
                <a:solidFill>
                  <a:srgbClr val="202124"/>
                </a:solidFill>
                <a:latin typeface="arial"/>
              </a:rPr>
              <a:t>project</a:t>
            </a:r>
            <a:r>
              <a:rPr lang="ru-RU" sz="3200" dirty="0">
                <a:solidFill>
                  <a:srgbClr val="202124"/>
                </a:solidFill>
                <a:latin typeface="arial"/>
              </a:rPr>
              <a:t> от лат. </a:t>
            </a:r>
            <a:r>
              <a:rPr lang="ru-RU" sz="3200" dirty="0" err="1">
                <a:solidFill>
                  <a:srgbClr val="202124"/>
                </a:solidFill>
                <a:latin typeface="arial"/>
              </a:rPr>
              <a:t>projectus</a:t>
            </a:r>
            <a:r>
              <a:rPr lang="ru-RU" sz="3200" dirty="0">
                <a:solidFill>
                  <a:srgbClr val="202124"/>
                </a:solidFill>
                <a:latin typeface="arial"/>
              </a:rPr>
              <a:t> — брошенный вперёд, выступающий, выдающийся вперёд) — </a:t>
            </a:r>
            <a:r>
              <a:rPr lang="ru-RU" sz="3200" dirty="0" err="1">
                <a:solidFill>
                  <a:srgbClr val="202124"/>
                </a:solidFill>
                <a:latin typeface="arial"/>
              </a:rPr>
              <a:t>временно́е</a:t>
            </a:r>
            <a:r>
              <a:rPr lang="ru-RU" sz="3200" dirty="0">
                <a:solidFill>
                  <a:srgbClr val="202124"/>
                </a:solidFill>
                <a:latin typeface="arial"/>
              </a:rPr>
              <a:t> предприятие, направленное на создание уникального продукта, услуги или результата 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проект?</a:t>
            </a:r>
          </a:p>
        </p:txBody>
      </p:sp>
    </p:spTree>
    <p:extLst>
      <p:ext uri="{BB962C8B-B14F-4D97-AF65-F5344CB8AC3E}">
        <p14:creationId xmlns:p14="http://schemas.microsoft.com/office/powerpoint/2010/main" val="758784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997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00" y="362577"/>
            <a:ext cx="7837800" cy="441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407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293" y="469699"/>
            <a:ext cx="7875425" cy="420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359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C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6223" y="974567"/>
            <a:ext cx="6335669" cy="523373"/>
          </a:xfrm>
          <a:pattFill prst="lgGrid">
            <a:fgClr>
              <a:srgbClr val="FFCCCC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2700" b="1" dirty="0"/>
              <a:t>Медиа профиль в сети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5992" y="3869585"/>
            <a:ext cx="4264153" cy="353507"/>
          </a:xfrm>
        </p:spPr>
        <p:txBody>
          <a:bodyPr>
            <a:normAutofit/>
          </a:bodyPr>
          <a:lstStyle/>
          <a:p>
            <a:r>
              <a:rPr lang="ru-RU" dirty="0"/>
              <a:t>Гаврилова Ульяна 10</a:t>
            </a:r>
            <a:r>
              <a:rPr lang="en-US" dirty="0"/>
              <a:t>”A”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261" r="66105" b="50292"/>
          <a:stretch/>
        </p:blipFill>
        <p:spPr>
          <a:xfrm>
            <a:off x="1017627" y="2116481"/>
            <a:ext cx="1177180" cy="120620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5828" r="36498" b="49784"/>
          <a:stretch/>
        </p:blipFill>
        <p:spPr>
          <a:xfrm>
            <a:off x="2677780" y="2082109"/>
            <a:ext cx="1488908" cy="1336028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65960" r="5818" b="50814"/>
          <a:stretch/>
        </p:blipFill>
        <p:spPr>
          <a:xfrm>
            <a:off x="4649659" y="2116481"/>
            <a:ext cx="1214996" cy="120620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65320" t="53883" r="6752" b="971"/>
          <a:stretch/>
        </p:blipFill>
        <p:spPr>
          <a:xfrm>
            <a:off x="6409886" y="2082108"/>
            <a:ext cx="1306807" cy="1203298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59091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C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1562" y="391887"/>
            <a:ext cx="4009445" cy="57149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2">
                    <a:lumMod val="25000"/>
                  </a:schemeClr>
                </a:solidFill>
              </a:rPr>
              <a:t>Биография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1562" y="1085006"/>
            <a:ext cx="4009445" cy="2858351"/>
          </a:xfrm>
        </p:spPr>
        <p:txBody>
          <a:bodyPr>
            <a:normAutofit/>
          </a:bodyPr>
          <a:lstStyle/>
          <a:p>
            <a:pPr marL="257132" indent="-257132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Зендея Мари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Штёрмер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Коулман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Bahnschrift Light Condensed" panose="020B0502040204020203" pitchFamily="34" charset="0"/>
            </a:endParaRPr>
          </a:p>
          <a:p>
            <a:endParaRPr lang="ru-RU" sz="1800" dirty="0">
              <a:solidFill>
                <a:schemeClr val="bg2">
                  <a:lumMod val="25000"/>
                </a:schemeClr>
              </a:solidFill>
              <a:latin typeface="Bahnschrift Light Condensed" panose="020B0502040204020203" pitchFamily="34" charset="0"/>
            </a:endParaRPr>
          </a:p>
          <a:p>
            <a:pPr marL="257132" indent="-257132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Американская актриса, певица, танцовщица и модель. </a:t>
            </a:r>
          </a:p>
          <a:p>
            <a:endParaRPr lang="ru-RU" sz="1800" dirty="0">
              <a:solidFill>
                <a:schemeClr val="bg2">
                  <a:lumMod val="25000"/>
                </a:schemeClr>
              </a:solidFill>
              <a:latin typeface="Bahnschrift Light Condensed" panose="020B0502040204020203" pitchFamily="34" charset="0"/>
            </a:endParaRPr>
          </a:p>
          <a:p>
            <a:pPr marL="257132" indent="-257132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Родилась: 1 сентября 1996 г. (25 лет)</a:t>
            </a:r>
          </a:p>
          <a:p>
            <a:endParaRPr lang="ru-RU" sz="1800" dirty="0">
              <a:solidFill>
                <a:schemeClr val="bg2">
                  <a:lumMod val="25000"/>
                </a:schemeClr>
              </a:solidFill>
              <a:latin typeface="Bahnschrift Light Condensed" panose="020B0502040204020203" pitchFamily="34" charset="0"/>
            </a:endParaRPr>
          </a:p>
          <a:p>
            <a:pPr marL="257132" indent="-257132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Родилась в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</a:rPr>
              <a:t> Калифорнии 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Bahnschrift Light Condensed" panose="020B0502040204020203" pitchFamily="34" charset="0"/>
            </a:endParaRPr>
          </a:p>
          <a:p>
            <a:endParaRPr lang="ru-RU" sz="2100" dirty="0">
              <a:latin typeface="Bahnschrift Light Condensed" panose="020B0502040204020203" pitchFamily="34" charset="0"/>
            </a:endParaRPr>
          </a:p>
          <a:p>
            <a:endParaRPr lang="ru-RU" sz="2100" dirty="0">
              <a:latin typeface="Bahnschrift Light Condensed" panose="020B0502040204020203" pitchFamily="34" charset="0"/>
            </a:endParaRPr>
          </a:p>
          <a:p>
            <a:endParaRPr lang="ru-RU" sz="21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" y="270272"/>
            <a:ext cx="3930076" cy="3991485"/>
          </a:xfrm>
          <a:prstGeom prst="rect">
            <a:avLst/>
          </a:prstGeom>
          <a:solidFill>
            <a:srgbClr val="FFCCCC">
              <a:alpha val="0"/>
            </a:srgbClr>
          </a:solidFill>
        </p:spPr>
      </p:pic>
    </p:spTree>
    <p:extLst>
      <p:ext uri="{BB962C8B-B14F-4D97-AF65-F5344CB8AC3E}">
        <p14:creationId xmlns:p14="http://schemas.microsoft.com/office/powerpoint/2010/main" val="765781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C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56" y="324859"/>
            <a:ext cx="3462108" cy="47544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46662" y="878141"/>
            <a:ext cx="4477490" cy="900247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b="1" dirty="0">
                <a:solidFill>
                  <a:prstClr val="black"/>
                </a:solidFill>
              </a:rPr>
              <a:t>Ссылка на </a:t>
            </a:r>
            <a:r>
              <a:rPr lang="ru-RU" b="1" dirty="0" err="1">
                <a:solidFill>
                  <a:prstClr val="black"/>
                </a:solidFill>
              </a:rPr>
              <a:t>инстаграмм</a:t>
            </a:r>
            <a:r>
              <a:rPr lang="ru-RU" b="1" dirty="0">
                <a:solidFill>
                  <a:prstClr val="black"/>
                </a:solidFill>
              </a:rPr>
              <a:t>:     </a:t>
            </a:r>
          </a:p>
          <a:p>
            <a:pPr defTabSz="685681"/>
            <a:endParaRPr lang="ru-RU" b="1" dirty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  <a:p>
            <a:pPr defTabSz="685681"/>
            <a:r>
              <a:rPr lang="en-US" dirty="0">
                <a:solidFill>
                  <a:prstClr val="black"/>
                </a:solidFill>
              </a:rPr>
              <a:t>https://www.instagram.com/zendaya</a:t>
            </a:r>
            <a:r>
              <a:rPr lang="en-US" sz="1400" dirty="0">
                <a:solidFill>
                  <a:prstClr val="black"/>
                </a:solidFill>
              </a:rPr>
              <a:t>/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7" y="324859"/>
            <a:ext cx="4036595" cy="346249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b="1" dirty="0">
                <a:solidFill>
                  <a:prstClr val="black"/>
                </a:solidFill>
              </a:rPr>
              <a:t>Ссылки на социальные сети </a:t>
            </a:r>
            <a:r>
              <a:rPr lang="ru-RU" b="1" dirty="0" err="1">
                <a:solidFill>
                  <a:prstClr val="black"/>
                </a:solidFill>
              </a:rPr>
              <a:t>Зендаи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6669" y="1899037"/>
            <a:ext cx="4061933" cy="900247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b="1" dirty="0">
                <a:solidFill>
                  <a:prstClr val="black"/>
                </a:solidFill>
              </a:rPr>
              <a:t>Ссылка на </a:t>
            </a:r>
            <a:r>
              <a:rPr lang="ru-RU" b="1" dirty="0" err="1">
                <a:solidFill>
                  <a:prstClr val="black"/>
                </a:solidFill>
              </a:rPr>
              <a:t>твитер</a:t>
            </a:r>
            <a:r>
              <a:rPr lang="ru-RU" b="1" dirty="0">
                <a:solidFill>
                  <a:prstClr val="black"/>
                </a:solidFill>
              </a:rPr>
              <a:t> </a:t>
            </a:r>
          </a:p>
          <a:p>
            <a:pPr defTabSz="685681"/>
            <a:endParaRPr lang="ru-RU" dirty="0">
              <a:solidFill>
                <a:prstClr val="black"/>
              </a:solidFill>
            </a:endParaRPr>
          </a:p>
          <a:p>
            <a:pPr defTabSz="685681"/>
            <a:r>
              <a:rPr lang="en-US" dirty="0">
                <a:solidFill>
                  <a:prstClr val="black"/>
                </a:solidFill>
              </a:rPr>
              <a:t>https://twitter.com/zendaya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6668" y="2919934"/>
            <a:ext cx="3714431" cy="900247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b="1" dirty="0">
                <a:solidFill>
                  <a:prstClr val="black"/>
                </a:solidFill>
              </a:rPr>
              <a:t>Ссылка на </a:t>
            </a:r>
            <a:r>
              <a:rPr lang="ru-RU" b="1" dirty="0" err="1">
                <a:solidFill>
                  <a:prstClr val="black"/>
                </a:solidFill>
              </a:rPr>
              <a:t>Фэйсбук</a:t>
            </a:r>
            <a:endParaRPr lang="ru-RU" b="1" dirty="0">
              <a:solidFill>
                <a:prstClr val="black"/>
              </a:solidFill>
            </a:endParaRPr>
          </a:p>
          <a:p>
            <a:pPr defTabSz="685681"/>
            <a:endParaRPr lang="ru-RU" b="1" dirty="0">
              <a:solidFill>
                <a:prstClr val="black"/>
              </a:solidFill>
            </a:endParaRPr>
          </a:p>
          <a:p>
            <a:pPr defTabSz="685681"/>
            <a:r>
              <a:rPr lang="en-US" dirty="0">
                <a:solidFill>
                  <a:prstClr val="black"/>
                </a:solidFill>
              </a:rPr>
              <a:t>https://www.facebook.com/Zendaya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900608"/>
            <a:ext cx="4572000" cy="1177245"/>
          </a:xfrm>
          <a:prstGeom prst="rect">
            <a:avLst/>
          </a:prstGeom>
        </p:spPr>
        <p:txBody>
          <a:bodyPr lIns="68570" tIns="34289" rIns="68570" bIns="34289">
            <a:spAutoFit/>
          </a:bodyPr>
          <a:lstStyle/>
          <a:p>
            <a:pPr defTabSz="685681"/>
            <a:r>
              <a:rPr lang="ru-RU" b="1" dirty="0">
                <a:solidFill>
                  <a:prstClr val="black"/>
                </a:solidFill>
              </a:rPr>
              <a:t>Ссылка на </a:t>
            </a:r>
            <a:r>
              <a:rPr lang="ru-RU" b="1" dirty="0" err="1">
                <a:solidFill>
                  <a:prstClr val="black"/>
                </a:solidFill>
              </a:rPr>
              <a:t>ютуб</a:t>
            </a:r>
            <a:endParaRPr lang="ru-RU" b="1" dirty="0">
              <a:solidFill>
                <a:prstClr val="black"/>
              </a:solidFill>
            </a:endParaRPr>
          </a:p>
          <a:p>
            <a:pPr defTabSz="685681"/>
            <a:endParaRPr lang="ru-RU" b="1" dirty="0">
              <a:solidFill>
                <a:prstClr val="black"/>
              </a:solidFill>
            </a:endParaRPr>
          </a:p>
          <a:p>
            <a:pPr defTabSz="685681"/>
            <a:r>
              <a:rPr lang="en-US" dirty="0">
                <a:solidFill>
                  <a:prstClr val="black"/>
                </a:solidFill>
              </a:rPr>
              <a:t>https://www.youtube.com/channel/UCKjrT7t9h6GsSkzhFe0ccDA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5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C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904" y="388026"/>
            <a:ext cx="7200900" cy="532397"/>
          </a:xfrm>
        </p:spPr>
        <p:txBody>
          <a:bodyPr>
            <a:normAutofit/>
          </a:bodyPr>
          <a:lstStyle/>
          <a:p>
            <a:r>
              <a:rPr lang="ru-RU" b="1" dirty="0">
                <a:latin typeface="Bahnschrift Light Condensed" panose="020B0502040204020203" pitchFamily="34" charset="0"/>
              </a:rPr>
              <a:t>Фото девушки в её </a:t>
            </a:r>
            <a:r>
              <a:rPr lang="ru-RU" b="1" dirty="0" err="1">
                <a:latin typeface="Bahnschrift Light Condensed" panose="020B0502040204020203" pitchFamily="34" charset="0"/>
              </a:rPr>
              <a:t>инстаграмм</a:t>
            </a:r>
            <a:r>
              <a:rPr lang="ru-RU" b="1" dirty="0">
                <a:latin typeface="Bahnschrift Light Condensed" panose="020B0502040204020203" pitchFamily="34" charset="0"/>
              </a:rPr>
              <a:t> аккаунте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498057"/>
            <a:ext cx="2259352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712" y="1498057"/>
            <a:ext cx="2148840" cy="2686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212" y="1498057"/>
            <a:ext cx="2228592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2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CC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02" y="830179"/>
            <a:ext cx="3258452" cy="40730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6300" y="213430"/>
            <a:ext cx="3863837" cy="346249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b="1" dirty="0">
                <a:solidFill>
                  <a:prstClr val="black"/>
                </a:solidFill>
              </a:rPr>
              <a:t>профессиональная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18" y="830179"/>
            <a:ext cx="3255059" cy="40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81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0558" y="3400147"/>
            <a:ext cx="6858000" cy="124182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«Звезда идентичности»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7" y="219664"/>
            <a:ext cx="8062706" cy="291954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982592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91441"/>
            <a:ext cx="8332470" cy="117657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План темы: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2460" y="1225400"/>
            <a:ext cx="4198054" cy="1165703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marL="214278" indent="-214278" defTabSz="685681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Выбрать 8 «лучей»  </a:t>
            </a:r>
            <a:endParaRPr lang="ru-RU" sz="1400" dirty="0">
              <a:solidFill>
                <a:srgbClr val="44546A"/>
              </a:solidFill>
            </a:endParaRPr>
          </a:p>
          <a:p>
            <a:pPr marL="214278" indent="-214278" defTabSz="685681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Сравнить свои «звезды» со «звездами» своей семьи, друзей</a:t>
            </a:r>
          </a:p>
          <a:p>
            <a:pPr marL="214278" indent="-214278" defTabSz="685681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Что нас объединяет? Сходства и различия</a:t>
            </a:r>
          </a:p>
          <a:p>
            <a:pPr marL="214278" indent="-214278" defTabSz="685681">
              <a:buFont typeface="Wingdings" panose="05000000000000000000" pitchFamily="2" charset="2"/>
              <a:buChar char="q"/>
            </a:pPr>
            <a:endParaRPr lang="ru-RU" sz="1400" dirty="0">
              <a:solidFill>
                <a:srgbClr val="44546A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1914" y="2472456"/>
            <a:ext cx="4038600" cy="2258488"/>
          </a:xfrm>
          <a:custGeom>
            <a:avLst/>
            <a:gdLst>
              <a:gd name="connsiteX0" fmla="*/ 2028869 w 5384800"/>
              <a:gd name="connsiteY0" fmla="*/ 1658540 h 3011317"/>
              <a:gd name="connsiteX1" fmla="*/ 1837390 w 5384800"/>
              <a:gd name="connsiteY1" fmla="*/ 1773017 h 3011317"/>
              <a:gd name="connsiteX2" fmla="*/ 2839833 w 5384800"/>
              <a:gd name="connsiteY2" fmla="*/ 2533529 h 3011317"/>
              <a:gd name="connsiteX3" fmla="*/ 3002286 w 5384800"/>
              <a:gd name="connsiteY3" fmla="*/ 2421655 h 3011317"/>
              <a:gd name="connsiteX4" fmla="*/ 2810481 w 5384800"/>
              <a:gd name="connsiteY4" fmla="*/ 2209189 h 3011317"/>
              <a:gd name="connsiteX5" fmla="*/ 2865468 w 5384800"/>
              <a:gd name="connsiteY5" fmla="*/ 2210550 h 3011317"/>
              <a:gd name="connsiteX6" fmla="*/ 2317282 w 5384800"/>
              <a:gd name="connsiteY6" fmla="*/ 1764710 h 3011317"/>
              <a:gd name="connsiteX7" fmla="*/ 4397038 w 5384800"/>
              <a:gd name="connsiteY7" fmla="*/ 1461153 h 3011317"/>
              <a:gd name="connsiteX8" fmla="*/ 4136239 w 5384800"/>
              <a:gd name="connsiteY8" fmla="*/ 1640754 h 3011317"/>
              <a:gd name="connsiteX9" fmla="*/ 4125188 w 5384800"/>
              <a:gd name="connsiteY9" fmla="*/ 1793030 h 3011317"/>
              <a:gd name="connsiteX10" fmla="*/ 4354297 w 5384800"/>
              <a:gd name="connsiteY10" fmla="*/ 2005236 h 3011317"/>
              <a:gd name="connsiteX11" fmla="*/ 2938201 w 5384800"/>
              <a:gd name="connsiteY11" fmla="*/ 693617 h 3011317"/>
              <a:gd name="connsiteX12" fmla="*/ 3073554 w 5384800"/>
              <a:gd name="connsiteY12" fmla="*/ 1033970 h 3011317"/>
              <a:gd name="connsiteX13" fmla="*/ 3214614 w 5384800"/>
              <a:gd name="connsiteY13" fmla="*/ 949636 h 3011317"/>
              <a:gd name="connsiteX14" fmla="*/ 2423978 w 5384800"/>
              <a:gd name="connsiteY14" fmla="*/ 0 h 3011317"/>
              <a:gd name="connsiteX15" fmla="*/ 2662362 w 5384800"/>
              <a:gd name="connsiteY15" fmla="*/ 0 h 3011317"/>
              <a:gd name="connsiteX16" fmla="*/ 2839287 w 5384800"/>
              <a:gd name="connsiteY16" fmla="*/ 444891 h 3011317"/>
              <a:gd name="connsiteX17" fmla="*/ 3927997 w 5384800"/>
              <a:gd name="connsiteY17" fmla="*/ 523136 h 3011317"/>
              <a:gd name="connsiteX18" fmla="*/ 4230481 w 5384800"/>
              <a:gd name="connsiteY18" fmla="*/ 342295 h 3011317"/>
              <a:gd name="connsiteX19" fmla="*/ 4215854 w 5384800"/>
              <a:gd name="connsiteY19" fmla="*/ 543825 h 3011317"/>
              <a:gd name="connsiteX20" fmla="*/ 5384800 w 5384800"/>
              <a:gd name="connsiteY20" fmla="*/ 627837 h 3011317"/>
              <a:gd name="connsiteX21" fmla="*/ 5384800 w 5384800"/>
              <a:gd name="connsiteY21" fmla="*/ 780927 h 3011317"/>
              <a:gd name="connsiteX22" fmla="*/ 4840841 w 5384800"/>
              <a:gd name="connsiteY22" fmla="*/ 1155527 h 3011317"/>
              <a:gd name="connsiteX23" fmla="*/ 5384800 w 5384800"/>
              <a:gd name="connsiteY23" fmla="*/ 1758080 h 3011317"/>
              <a:gd name="connsiteX24" fmla="*/ 5384800 w 5384800"/>
              <a:gd name="connsiteY24" fmla="*/ 2272867 h 3011317"/>
              <a:gd name="connsiteX25" fmla="*/ 4622898 w 5384800"/>
              <a:gd name="connsiteY25" fmla="*/ 2254021 h 3011317"/>
              <a:gd name="connsiteX26" fmla="*/ 5384800 w 5384800"/>
              <a:gd name="connsiteY26" fmla="*/ 2959714 h 3011317"/>
              <a:gd name="connsiteX27" fmla="*/ 5384800 w 5384800"/>
              <a:gd name="connsiteY27" fmla="*/ 2986210 h 3011317"/>
              <a:gd name="connsiteX28" fmla="*/ 4283452 w 5384800"/>
              <a:gd name="connsiteY28" fmla="*/ 2907055 h 3011317"/>
              <a:gd name="connsiteX29" fmla="*/ 4275261 w 5384800"/>
              <a:gd name="connsiteY29" fmla="*/ 3011317 h 3011317"/>
              <a:gd name="connsiteX30" fmla="*/ 3534608 w 5384800"/>
              <a:gd name="connsiteY30" fmla="*/ 3011317 h 3011317"/>
              <a:gd name="connsiteX31" fmla="*/ 3381997 w 5384800"/>
              <a:gd name="connsiteY31" fmla="*/ 2842268 h 3011317"/>
              <a:gd name="connsiteX32" fmla="*/ 2553001 w 5384800"/>
              <a:gd name="connsiteY32" fmla="*/ 2782688 h 3011317"/>
              <a:gd name="connsiteX33" fmla="*/ 1672686 w 5384800"/>
              <a:gd name="connsiteY33" fmla="*/ 3011317 h 3011317"/>
              <a:gd name="connsiteX34" fmla="*/ 1213604 w 5384800"/>
              <a:gd name="connsiteY34" fmla="*/ 3011317 h 3011317"/>
              <a:gd name="connsiteX35" fmla="*/ 1728518 w 5384800"/>
              <a:gd name="connsiteY35" fmla="*/ 1838106 h 3011317"/>
              <a:gd name="connsiteX36" fmla="*/ 1417775 w 5384800"/>
              <a:gd name="connsiteY36" fmla="*/ 2023886 h 3011317"/>
              <a:gd name="connsiteX37" fmla="*/ 926861 w 5384800"/>
              <a:gd name="connsiteY37" fmla="*/ 3011317 h 3011317"/>
              <a:gd name="connsiteX38" fmla="*/ 654029 w 5384800"/>
              <a:gd name="connsiteY38" fmla="*/ 3011317 h 3011317"/>
              <a:gd name="connsiteX39" fmla="*/ 483480 w 5384800"/>
              <a:gd name="connsiteY39" fmla="*/ 2582459 h 3011317"/>
              <a:gd name="connsiteX40" fmla="*/ 9231 w 5384800"/>
              <a:gd name="connsiteY40" fmla="*/ 2865991 h 3011317"/>
              <a:gd name="connsiteX41" fmla="*/ 99828 w 5384800"/>
              <a:gd name="connsiteY41" fmla="*/ 1617744 h 3011317"/>
              <a:gd name="connsiteX42" fmla="*/ 0 w 5384800"/>
              <a:gd name="connsiteY42" fmla="*/ 1366719 h 3011317"/>
              <a:gd name="connsiteX43" fmla="*/ 0 w 5384800"/>
              <a:gd name="connsiteY43" fmla="*/ 911678 h 3011317"/>
              <a:gd name="connsiteX44" fmla="*/ 147143 w 5384800"/>
              <a:gd name="connsiteY44" fmla="*/ 965844 h 3011317"/>
              <a:gd name="connsiteX45" fmla="*/ 213355 w 5384800"/>
              <a:gd name="connsiteY45" fmla="*/ 53584 h 3011317"/>
              <a:gd name="connsiteX46" fmla="*/ 980344 w 5384800"/>
              <a:gd name="connsiteY46" fmla="*/ 677376 h 3011317"/>
              <a:gd name="connsiteX47" fmla="*/ 2251318 w 5384800"/>
              <a:gd name="connsiteY47" fmla="*/ 347288 h 301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384800" h="3011317">
                <a:moveTo>
                  <a:pt x="2028869" y="1658540"/>
                </a:moveTo>
                <a:lnTo>
                  <a:pt x="1837390" y="1773017"/>
                </a:lnTo>
                <a:lnTo>
                  <a:pt x="2839833" y="2533529"/>
                </a:lnTo>
                <a:lnTo>
                  <a:pt x="3002286" y="2421655"/>
                </a:lnTo>
                <a:lnTo>
                  <a:pt x="2810481" y="2209189"/>
                </a:lnTo>
                <a:lnTo>
                  <a:pt x="2865468" y="2210550"/>
                </a:lnTo>
                <a:lnTo>
                  <a:pt x="2317282" y="1764710"/>
                </a:lnTo>
                <a:close/>
                <a:moveTo>
                  <a:pt x="4397038" y="1461153"/>
                </a:moveTo>
                <a:lnTo>
                  <a:pt x="4136239" y="1640754"/>
                </a:lnTo>
                <a:lnTo>
                  <a:pt x="4125188" y="1793030"/>
                </a:lnTo>
                <a:lnTo>
                  <a:pt x="4354297" y="2005236"/>
                </a:lnTo>
                <a:close/>
                <a:moveTo>
                  <a:pt x="2938201" y="693617"/>
                </a:moveTo>
                <a:lnTo>
                  <a:pt x="3073554" y="1033970"/>
                </a:lnTo>
                <a:lnTo>
                  <a:pt x="3214614" y="949636"/>
                </a:lnTo>
                <a:close/>
                <a:moveTo>
                  <a:pt x="2423978" y="0"/>
                </a:moveTo>
                <a:lnTo>
                  <a:pt x="2662362" y="0"/>
                </a:lnTo>
                <a:lnTo>
                  <a:pt x="2839287" y="444891"/>
                </a:lnTo>
                <a:lnTo>
                  <a:pt x="3927997" y="523136"/>
                </a:lnTo>
                <a:lnTo>
                  <a:pt x="4230481" y="342295"/>
                </a:lnTo>
                <a:lnTo>
                  <a:pt x="4215854" y="543825"/>
                </a:lnTo>
                <a:lnTo>
                  <a:pt x="5384800" y="627837"/>
                </a:lnTo>
                <a:lnTo>
                  <a:pt x="5384800" y="780927"/>
                </a:lnTo>
                <a:lnTo>
                  <a:pt x="4840841" y="1155527"/>
                </a:lnTo>
                <a:lnTo>
                  <a:pt x="5384800" y="1758080"/>
                </a:lnTo>
                <a:lnTo>
                  <a:pt x="5384800" y="2272867"/>
                </a:lnTo>
                <a:lnTo>
                  <a:pt x="4622898" y="2254021"/>
                </a:lnTo>
                <a:lnTo>
                  <a:pt x="5384800" y="2959714"/>
                </a:lnTo>
                <a:lnTo>
                  <a:pt x="5384800" y="2986210"/>
                </a:lnTo>
                <a:lnTo>
                  <a:pt x="4283452" y="2907055"/>
                </a:lnTo>
                <a:lnTo>
                  <a:pt x="4275261" y="3011317"/>
                </a:lnTo>
                <a:lnTo>
                  <a:pt x="3534608" y="3011317"/>
                </a:lnTo>
                <a:lnTo>
                  <a:pt x="3381997" y="2842268"/>
                </a:lnTo>
                <a:lnTo>
                  <a:pt x="2553001" y="2782688"/>
                </a:lnTo>
                <a:lnTo>
                  <a:pt x="1672686" y="3011317"/>
                </a:lnTo>
                <a:lnTo>
                  <a:pt x="1213604" y="3011317"/>
                </a:lnTo>
                <a:lnTo>
                  <a:pt x="1728518" y="1838106"/>
                </a:lnTo>
                <a:lnTo>
                  <a:pt x="1417775" y="2023886"/>
                </a:lnTo>
                <a:lnTo>
                  <a:pt x="926861" y="3011317"/>
                </a:lnTo>
                <a:lnTo>
                  <a:pt x="654029" y="3011317"/>
                </a:lnTo>
                <a:lnTo>
                  <a:pt x="483480" y="2582459"/>
                </a:lnTo>
                <a:lnTo>
                  <a:pt x="9231" y="2865991"/>
                </a:lnTo>
                <a:lnTo>
                  <a:pt x="99828" y="1617744"/>
                </a:lnTo>
                <a:lnTo>
                  <a:pt x="0" y="1366719"/>
                </a:lnTo>
                <a:lnTo>
                  <a:pt x="0" y="911678"/>
                </a:lnTo>
                <a:lnTo>
                  <a:pt x="147143" y="965844"/>
                </a:lnTo>
                <a:lnTo>
                  <a:pt x="213355" y="53584"/>
                </a:lnTo>
                <a:lnTo>
                  <a:pt x="980344" y="677376"/>
                </a:lnTo>
                <a:lnTo>
                  <a:pt x="2251318" y="347288"/>
                </a:lnTo>
                <a:close/>
              </a:path>
            </a:pathLst>
          </a:custGeom>
          <a:effectLst>
            <a:softEdge rad="63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5631181" y="731521"/>
            <a:ext cx="2628900" cy="270073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254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Список «лучей»: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Имя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Пол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Раса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Этническая принадлежность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Семейная роль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Образование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Язык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Гражданство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Работа/учеба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Вероисповедание</a:t>
            </a:r>
          </a:p>
          <a:p>
            <a:pPr marL="214278" indent="-214278" defTabSz="685681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Хобби </a:t>
            </a:r>
          </a:p>
        </p:txBody>
      </p:sp>
      <p:cxnSp>
        <p:nvCxnSpPr>
          <p:cNvPr id="1025" name="Прямая со стрелкой 1024"/>
          <p:cNvCxnSpPr/>
          <p:nvPr/>
        </p:nvCxnSpPr>
        <p:spPr>
          <a:xfrm flipV="1">
            <a:off x="4434840" y="891540"/>
            <a:ext cx="1074420" cy="4572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40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Учебный проект  - совместная или индивидуальная учебно-познавательная (исследовательская или творческая) деятельность учащихся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проект?</a:t>
            </a:r>
          </a:p>
        </p:txBody>
      </p:sp>
    </p:spTree>
    <p:extLst>
      <p:ext uri="{BB962C8B-B14F-4D97-AF65-F5344CB8AC3E}">
        <p14:creationId xmlns:p14="http://schemas.microsoft.com/office/powerpoint/2010/main" val="805273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5269230" cy="99417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Моя «звезда идентичности»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68" y="3025599"/>
            <a:ext cx="2834785" cy="1914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18430" t="9598" r="18430" b="10766"/>
          <a:stretch>
            <a:fillRect/>
          </a:stretch>
        </p:blipFill>
        <p:spPr>
          <a:xfrm>
            <a:off x="5796915" y="2116475"/>
            <a:ext cx="1409700" cy="1333500"/>
          </a:xfrm>
          <a:custGeom>
            <a:avLst/>
            <a:gdLst>
              <a:gd name="connsiteX0" fmla="*/ 939800 w 1879600"/>
              <a:gd name="connsiteY0" fmla="*/ 0 h 1778000"/>
              <a:gd name="connsiteX1" fmla="*/ 1879600 w 1879600"/>
              <a:gd name="connsiteY1" fmla="*/ 889000 h 1778000"/>
              <a:gd name="connsiteX2" fmla="*/ 939800 w 1879600"/>
              <a:gd name="connsiteY2" fmla="*/ 1778000 h 1778000"/>
              <a:gd name="connsiteX3" fmla="*/ 0 w 1879600"/>
              <a:gd name="connsiteY3" fmla="*/ 889000 h 1778000"/>
              <a:gd name="connsiteX4" fmla="*/ 939800 w 1879600"/>
              <a:gd name="connsiteY4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778000">
                <a:moveTo>
                  <a:pt x="939800" y="0"/>
                </a:moveTo>
                <a:cubicBezTo>
                  <a:pt x="1458837" y="0"/>
                  <a:pt x="1879600" y="398019"/>
                  <a:pt x="1879600" y="889000"/>
                </a:cubicBezTo>
                <a:cubicBezTo>
                  <a:pt x="1879600" y="1379981"/>
                  <a:pt x="1458837" y="1778000"/>
                  <a:pt x="939800" y="1778000"/>
                </a:cubicBezTo>
                <a:cubicBezTo>
                  <a:pt x="420763" y="1778000"/>
                  <a:pt x="0" y="1379981"/>
                  <a:pt x="0" y="889000"/>
                </a:cubicBezTo>
                <a:cubicBezTo>
                  <a:pt x="0" y="398019"/>
                  <a:pt x="420763" y="0"/>
                  <a:pt x="939800" y="0"/>
                </a:cubicBezTo>
                <a:close/>
              </a:path>
            </a:pathLst>
          </a:custGeom>
        </p:spPr>
      </p:pic>
      <p:grpSp>
        <p:nvGrpSpPr>
          <p:cNvPr id="26" name="Группа 25"/>
          <p:cNvGrpSpPr/>
          <p:nvPr/>
        </p:nvGrpSpPr>
        <p:grpSpPr>
          <a:xfrm>
            <a:off x="5080637" y="1556432"/>
            <a:ext cx="2714625" cy="2520275"/>
            <a:chOff x="6774180" y="2075234"/>
            <a:chExt cx="3619500" cy="3360366"/>
          </a:xfrm>
        </p:grpSpPr>
        <p:cxnSp>
          <p:nvCxnSpPr>
            <p:cNvPr id="10" name="Прямая со стрелкой 9"/>
            <p:cNvCxnSpPr>
              <a:stCxn id="8" idx="0"/>
            </p:cNvCxnSpPr>
            <p:nvPr/>
          </p:nvCxnSpPr>
          <p:spPr>
            <a:xfrm flipV="1">
              <a:off x="8669020" y="2075234"/>
              <a:ext cx="0" cy="746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>
              <a:stCxn id="8" idx="1"/>
            </p:cNvCxnSpPr>
            <p:nvPr/>
          </p:nvCxnSpPr>
          <p:spPr>
            <a:xfrm>
              <a:off x="9608820" y="3710967"/>
              <a:ext cx="782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8" idx="2"/>
            </p:cNvCxnSpPr>
            <p:nvPr/>
          </p:nvCxnSpPr>
          <p:spPr>
            <a:xfrm>
              <a:off x="8669020" y="4599967"/>
              <a:ext cx="0" cy="726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>
              <a:stCxn id="8" idx="3"/>
            </p:cNvCxnSpPr>
            <p:nvPr/>
          </p:nvCxnSpPr>
          <p:spPr>
            <a:xfrm flipH="1">
              <a:off x="6774180" y="3710967"/>
              <a:ext cx="9550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9337040" y="2214880"/>
              <a:ext cx="944880" cy="863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>
              <a:off x="6949440" y="4318000"/>
              <a:ext cx="1036320" cy="914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H="1" flipV="1">
              <a:off x="7061200" y="2435846"/>
              <a:ext cx="939800" cy="642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9337040" y="4292547"/>
              <a:ext cx="1056640" cy="11430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Прямоугольник 26"/>
          <p:cNvSpPr/>
          <p:nvPr/>
        </p:nvSpPr>
        <p:spPr>
          <a:xfrm>
            <a:off x="4203488" y="1371611"/>
            <a:ext cx="1092419" cy="284691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Имя: 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Ксения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184687" y="1082107"/>
            <a:ext cx="1153379" cy="288539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Пол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: Ж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707632" y="1315684"/>
            <a:ext cx="911445" cy="50783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Возраст: 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17 лет</a:t>
            </a:r>
            <a:endParaRPr lang="ru-RU" sz="14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11916" y="2540851"/>
            <a:ext cx="1543148" cy="50783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Раса: 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Европеоидная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79748" y="3856327"/>
            <a:ext cx="1316159" cy="50783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Язык: 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Русский,</a:t>
            </a:r>
            <a:r>
              <a:rPr lang="en-US" sz="1400" dirty="0">
                <a:solidFill>
                  <a:srgbClr val="5B9BD5">
                    <a:lumMod val="75000"/>
                  </a:srgbClr>
                </a:solidFill>
              </a:rPr>
              <a:t>English</a:t>
            </a:r>
            <a:endParaRPr lang="ru-RU" sz="1400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95749" y="4146973"/>
            <a:ext cx="1328541" cy="50783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Гражданство: 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Беларусь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762403" y="2649377"/>
            <a:ext cx="1381599" cy="469359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Учеба: </a:t>
            </a:r>
            <a:r>
              <a:rPr lang="ru-RU" sz="1200" dirty="0">
                <a:solidFill>
                  <a:srgbClr val="5B9BD5">
                    <a:lumMod val="75000"/>
                  </a:srgbClr>
                </a:solidFill>
              </a:rPr>
              <a:t>Старшеклассница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824139" y="4076701"/>
            <a:ext cx="1143230" cy="50783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Хобби: 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Фотография</a:t>
            </a:r>
            <a:endParaRPr lang="ru-RU" sz="1400" dirty="0">
              <a:solidFill>
                <a:srgbClr val="ED7D3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55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41" y="95279"/>
            <a:ext cx="8956493" cy="49576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" y="137161"/>
            <a:ext cx="6659880" cy="1115616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«Звезда идентичности»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моей сестры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9440" t="5687" r="4393"/>
          <a:stretch>
            <a:fillRect/>
          </a:stretch>
        </p:blipFill>
        <p:spPr>
          <a:xfrm>
            <a:off x="1996440" y="2031165"/>
            <a:ext cx="1943100" cy="1965960"/>
          </a:xfrm>
          <a:custGeom>
            <a:avLst/>
            <a:gdLst>
              <a:gd name="connsiteX0" fmla="*/ 1295400 w 2590800"/>
              <a:gd name="connsiteY0" fmla="*/ 0 h 2621280"/>
              <a:gd name="connsiteX1" fmla="*/ 2590800 w 2590800"/>
              <a:gd name="connsiteY1" fmla="*/ 1310640 h 2621280"/>
              <a:gd name="connsiteX2" fmla="*/ 1295400 w 2590800"/>
              <a:gd name="connsiteY2" fmla="*/ 2621280 h 2621280"/>
              <a:gd name="connsiteX3" fmla="*/ 0 w 2590800"/>
              <a:gd name="connsiteY3" fmla="*/ 1310640 h 2621280"/>
              <a:gd name="connsiteX4" fmla="*/ 1295400 w 2590800"/>
              <a:gd name="connsiteY4" fmla="*/ 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621280">
                <a:moveTo>
                  <a:pt x="1295400" y="0"/>
                </a:moveTo>
                <a:cubicBezTo>
                  <a:pt x="2010830" y="0"/>
                  <a:pt x="2590800" y="586794"/>
                  <a:pt x="2590800" y="1310640"/>
                </a:cubicBezTo>
                <a:cubicBezTo>
                  <a:pt x="2590800" y="2034486"/>
                  <a:pt x="2010830" y="2621280"/>
                  <a:pt x="1295400" y="2621280"/>
                </a:cubicBezTo>
                <a:cubicBezTo>
                  <a:pt x="579970" y="2621280"/>
                  <a:pt x="0" y="2034486"/>
                  <a:pt x="0" y="1310640"/>
                </a:cubicBezTo>
                <a:cubicBezTo>
                  <a:pt x="0" y="586794"/>
                  <a:pt x="579970" y="0"/>
                  <a:pt x="1295400" y="0"/>
                </a:cubicBezTo>
                <a:close/>
              </a:path>
            </a:pathLst>
          </a:custGeom>
        </p:spPr>
      </p:pic>
      <p:cxnSp>
        <p:nvCxnSpPr>
          <p:cNvPr id="9" name="Прямая со стрелкой 8"/>
          <p:cNvCxnSpPr>
            <a:stCxn id="7" idx="3"/>
          </p:cNvCxnSpPr>
          <p:nvPr/>
        </p:nvCxnSpPr>
        <p:spPr>
          <a:xfrm flipH="1" flipV="1">
            <a:off x="980631" y="2749959"/>
            <a:ext cx="1015810" cy="2641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7" idx="0"/>
          </p:cNvCxnSpPr>
          <p:nvPr/>
        </p:nvCxnSpPr>
        <p:spPr>
          <a:xfrm flipV="1">
            <a:off x="2967990" y="1463042"/>
            <a:ext cx="0" cy="5681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939540" y="3014145"/>
            <a:ext cx="77724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2"/>
          </p:cNvCxnSpPr>
          <p:nvPr/>
        </p:nvCxnSpPr>
        <p:spPr>
          <a:xfrm>
            <a:off x="2967990" y="3997127"/>
            <a:ext cx="1687830" cy="5520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680460" y="1920240"/>
            <a:ext cx="975360" cy="4343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1569720" y="1820909"/>
            <a:ext cx="731520" cy="4845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347097" y="3680462"/>
            <a:ext cx="881756" cy="2201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714758" y="3649987"/>
            <a:ext cx="1124549" cy="1750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788236" y="1661271"/>
            <a:ext cx="1810833" cy="300083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Раса</a:t>
            </a:r>
            <a:r>
              <a:rPr lang="ru-RU" sz="1400" dirty="0">
                <a:solidFill>
                  <a:srgbClr val="70AD47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500" b="1" dirty="0">
                <a:solidFill>
                  <a:srgbClr val="F69176"/>
                </a:solidFill>
              </a:rPr>
              <a:t>Европеоидная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26120" y="975785"/>
            <a:ext cx="717119" cy="300083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Пол: </a:t>
            </a:r>
            <a:r>
              <a:rPr lang="ru-RU" sz="1500" b="1" dirty="0">
                <a:solidFill>
                  <a:srgbClr val="F69176"/>
                </a:solidFill>
              </a:rPr>
              <a:t>Ж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84372" y="1496045"/>
            <a:ext cx="1253420" cy="300083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Имя: </a:t>
            </a:r>
            <a:r>
              <a:rPr lang="ru-RU" sz="1500" b="1" dirty="0">
                <a:solidFill>
                  <a:srgbClr val="F69176"/>
                </a:solidFill>
              </a:rPr>
              <a:t>Евгения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1648" y="2377239"/>
            <a:ext cx="1125447" cy="761747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Язык</a:t>
            </a:r>
            <a:r>
              <a:rPr lang="ru-RU" sz="1400" dirty="0">
                <a:solidFill>
                  <a:srgbClr val="70AD47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500" b="1" dirty="0">
                <a:solidFill>
                  <a:srgbClr val="F69176"/>
                </a:solidFill>
              </a:rPr>
              <a:t>Русский</a:t>
            </a:r>
            <a:r>
              <a:rPr lang="ru-RU" sz="1400" dirty="0">
                <a:solidFill>
                  <a:srgbClr val="F69176"/>
                </a:solidFill>
              </a:rPr>
              <a:t>  </a:t>
            </a:r>
            <a:r>
              <a:rPr lang="en-US" sz="1500" b="1" dirty="0">
                <a:solidFill>
                  <a:srgbClr val="F69176"/>
                </a:solidFill>
              </a:rPr>
              <a:t>English</a:t>
            </a:r>
            <a:r>
              <a:rPr lang="ru-RU" sz="1400" dirty="0">
                <a:solidFill>
                  <a:srgbClr val="F69176"/>
                </a:solidFill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90025" y="2792737"/>
            <a:ext cx="1760242" cy="300083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Хобби</a:t>
            </a:r>
            <a:r>
              <a:rPr lang="ru-RU" sz="1400" dirty="0">
                <a:solidFill>
                  <a:srgbClr val="70AD47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500" b="1" dirty="0">
                <a:solidFill>
                  <a:srgbClr val="F69176"/>
                </a:solidFill>
              </a:rPr>
              <a:t>Фотография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2093" y="3635177"/>
            <a:ext cx="1308995" cy="53091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Гражданство: </a:t>
            </a:r>
            <a:r>
              <a:rPr lang="ru-RU" sz="1500" b="1" dirty="0">
                <a:solidFill>
                  <a:srgbClr val="F69176"/>
                </a:solidFill>
              </a:rPr>
              <a:t>человек мира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90027" y="3649987"/>
            <a:ext cx="2263072" cy="300083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Вероисповедание</a:t>
            </a:r>
            <a:r>
              <a:rPr lang="ru-RU" sz="1400" dirty="0">
                <a:solidFill>
                  <a:srgbClr val="70AD47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500" b="1" dirty="0">
                <a:solidFill>
                  <a:srgbClr val="F69176"/>
                </a:solidFill>
              </a:rPr>
              <a:t>атеист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839299" y="4401420"/>
            <a:ext cx="1072310" cy="53091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500" b="1" dirty="0">
                <a:solidFill>
                  <a:srgbClr val="70AD47">
                    <a:lumMod val="60000"/>
                    <a:lumOff val="40000"/>
                  </a:srgbClr>
                </a:solidFill>
              </a:rPr>
              <a:t>Работа</a:t>
            </a:r>
            <a:r>
              <a:rPr lang="ru-RU" sz="1400" dirty="0">
                <a:solidFill>
                  <a:srgbClr val="70AD47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500" b="1" dirty="0" err="1">
                <a:solidFill>
                  <a:srgbClr val="F69176"/>
                </a:solidFill>
              </a:rPr>
              <a:t>Айтишник</a:t>
            </a:r>
            <a:endParaRPr lang="ru-RU" sz="1500" b="1" dirty="0">
              <a:solidFill>
                <a:srgbClr val="F69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61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09" y="129540"/>
            <a:ext cx="8913919" cy="4892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996" y="-40436"/>
            <a:ext cx="7886700" cy="994172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«Звезда идентичности» </a:t>
            </a:r>
            <a:r>
              <a:rPr lang="ru-RU" dirty="0">
                <a:solidFill>
                  <a:schemeClr val="bg1"/>
                </a:solidFill>
              </a:rPr>
              <a:t>мужа моей сестры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32986" t="19097" r="2778" b="13194"/>
          <a:stretch>
            <a:fillRect/>
          </a:stretch>
        </p:blipFill>
        <p:spPr>
          <a:xfrm>
            <a:off x="3672840" y="1996440"/>
            <a:ext cx="1409700" cy="1485900"/>
          </a:xfrm>
          <a:custGeom>
            <a:avLst/>
            <a:gdLst>
              <a:gd name="connsiteX0" fmla="*/ 939800 w 1879600"/>
              <a:gd name="connsiteY0" fmla="*/ 0 h 1981200"/>
              <a:gd name="connsiteX1" fmla="*/ 1879600 w 1879600"/>
              <a:gd name="connsiteY1" fmla="*/ 990600 h 1981200"/>
              <a:gd name="connsiteX2" fmla="*/ 939800 w 1879600"/>
              <a:gd name="connsiteY2" fmla="*/ 1981200 h 1981200"/>
              <a:gd name="connsiteX3" fmla="*/ 0 w 1879600"/>
              <a:gd name="connsiteY3" fmla="*/ 990600 h 1981200"/>
              <a:gd name="connsiteX4" fmla="*/ 939800 w 18796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981200">
                <a:moveTo>
                  <a:pt x="939800" y="0"/>
                </a:moveTo>
                <a:cubicBezTo>
                  <a:pt x="1458837" y="0"/>
                  <a:pt x="1879600" y="443507"/>
                  <a:pt x="1879600" y="990600"/>
                </a:cubicBezTo>
                <a:cubicBezTo>
                  <a:pt x="1879600" y="1537693"/>
                  <a:pt x="1458837" y="1981200"/>
                  <a:pt x="939800" y="1981200"/>
                </a:cubicBezTo>
                <a:cubicBezTo>
                  <a:pt x="420763" y="1981200"/>
                  <a:pt x="0" y="1537693"/>
                  <a:pt x="0" y="990600"/>
                </a:cubicBezTo>
                <a:cubicBezTo>
                  <a:pt x="0" y="443507"/>
                  <a:pt x="420763" y="0"/>
                  <a:pt x="939800" y="0"/>
                </a:cubicBezTo>
                <a:close/>
              </a:path>
            </a:pathLst>
          </a:cu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4366260" y="1331983"/>
            <a:ext cx="525780" cy="6492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082542" y="2575560"/>
            <a:ext cx="744351" cy="1638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2"/>
            <a:endCxn id="29" idx="0"/>
          </p:cNvCxnSpPr>
          <p:nvPr/>
        </p:nvCxnSpPr>
        <p:spPr>
          <a:xfrm>
            <a:off x="4377690" y="3482340"/>
            <a:ext cx="63744" cy="6311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851660" y="2615451"/>
            <a:ext cx="1821180" cy="1239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187057" y="1470482"/>
            <a:ext cx="1653424" cy="7850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892040" y="1744257"/>
            <a:ext cx="723900" cy="4769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907281" y="3238500"/>
            <a:ext cx="1409816" cy="6896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187057" y="3257558"/>
            <a:ext cx="1653424" cy="5311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122645" y="1193483"/>
            <a:ext cx="1249680" cy="288539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Имя:</a:t>
            </a:r>
            <a:r>
              <a:rPr lang="ru-RU" sz="1400" dirty="0">
                <a:solidFill>
                  <a:prstClr val="white"/>
                </a:solidFill>
              </a:rPr>
              <a:t> Роман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590868" y="972910"/>
            <a:ext cx="684512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Пол:</a:t>
            </a:r>
            <a:r>
              <a:rPr lang="ru-RU" sz="1400" dirty="0">
                <a:solidFill>
                  <a:prstClr val="white"/>
                </a:solidFill>
              </a:rPr>
              <a:t> 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26381" y="1459644"/>
            <a:ext cx="1314780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Возраст:</a:t>
            </a:r>
            <a:r>
              <a:rPr lang="ru-RU" sz="1400" dirty="0">
                <a:solidFill>
                  <a:prstClr val="white"/>
                </a:solidFill>
              </a:rPr>
              <a:t> 29 лет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826892" y="2255521"/>
            <a:ext cx="2330786" cy="50783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Этническая принадлежность: </a:t>
            </a:r>
            <a:r>
              <a:rPr lang="ru-RU" sz="1400" dirty="0">
                <a:solidFill>
                  <a:prstClr val="white"/>
                </a:solidFill>
              </a:rPr>
              <a:t>Славянин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58559" y="3957471"/>
            <a:ext cx="1881762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Образование: </a:t>
            </a:r>
            <a:r>
              <a:rPr lang="ru-RU" sz="1400" dirty="0">
                <a:solidFill>
                  <a:prstClr val="white"/>
                </a:solidFill>
              </a:rPr>
              <a:t>Высшее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849910" y="4113463"/>
            <a:ext cx="1183061" cy="507830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Хобби: </a:t>
            </a:r>
            <a:r>
              <a:rPr lang="ru-RU" sz="1400" dirty="0">
                <a:solidFill>
                  <a:prstClr val="white"/>
                </a:solidFill>
              </a:rPr>
              <a:t>спорт,</a:t>
            </a:r>
          </a:p>
          <a:p>
            <a:pPr defTabSz="685681"/>
            <a:r>
              <a:rPr lang="ru-RU" sz="1400" dirty="0">
                <a:solidFill>
                  <a:prstClr val="white"/>
                </a:solidFill>
              </a:rPr>
              <a:t>юмор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205411" y="3680472"/>
            <a:ext cx="896973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Работа: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  <a:r>
              <a:rPr lang="en-US" sz="1400" dirty="0">
                <a:solidFill>
                  <a:prstClr val="white"/>
                </a:solidFill>
              </a:rPr>
              <a:t>IT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7526" y="2309050"/>
            <a:ext cx="1591924" cy="507830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Вероисповедание:</a:t>
            </a:r>
          </a:p>
          <a:p>
            <a:pPr defTabSz="685681"/>
            <a:r>
              <a:rPr lang="ru-RU" sz="1400" dirty="0">
                <a:solidFill>
                  <a:prstClr val="white"/>
                </a:solidFill>
              </a:rPr>
              <a:t>Агностик</a:t>
            </a:r>
            <a:r>
              <a:rPr lang="ru-RU" sz="1400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90170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08" y="99250"/>
            <a:ext cx="8930819" cy="4899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01" y="-146804"/>
            <a:ext cx="7886700" cy="994172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«Звезда идентичности»</a:t>
            </a:r>
            <a:r>
              <a:rPr lang="ru-RU" dirty="0"/>
              <a:t> 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моей подруги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13796" t="5197" r="14630" b="1735"/>
          <a:stretch>
            <a:fillRect/>
          </a:stretch>
        </p:blipFill>
        <p:spPr>
          <a:xfrm>
            <a:off x="2825834" y="1775460"/>
            <a:ext cx="1539240" cy="1501140"/>
          </a:xfrm>
          <a:custGeom>
            <a:avLst/>
            <a:gdLst>
              <a:gd name="connsiteX0" fmla="*/ 1026160 w 2052320"/>
              <a:gd name="connsiteY0" fmla="*/ 0 h 2001520"/>
              <a:gd name="connsiteX1" fmla="*/ 2052320 w 2052320"/>
              <a:gd name="connsiteY1" fmla="*/ 1000760 h 2001520"/>
              <a:gd name="connsiteX2" fmla="*/ 1026160 w 2052320"/>
              <a:gd name="connsiteY2" fmla="*/ 2001520 h 2001520"/>
              <a:gd name="connsiteX3" fmla="*/ 0 w 2052320"/>
              <a:gd name="connsiteY3" fmla="*/ 1000760 h 2001520"/>
              <a:gd name="connsiteX4" fmla="*/ 1026160 w 2052320"/>
              <a:gd name="connsiteY4" fmla="*/ 0 h 200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320" h="2001520">
                <a:moveTo>
                  <a:pt x="1026160" y="0"/>
                </a:moveTo>
                <a:cubicBezTo>
                  <a:pt x="1592893" y="0"/>
                  <a:pt x="2052320" y="448056"/>
                  <a:pt x="2052320" y="1000760"/>
                </a:cubicBezTo>
                <a:cubicBezTo>
                  <a:pt x="2052320" y="1553464"/>
                  <a:pt x="1592893" y="2001520"/>
                  <a:pt x="1026160" y="2001520"/>
                </a:cubicBezTo>
                <a:cubicBezTo>
                  <a:pt x="459427" y="2001520"/>
                  <a:pt x="0" y="1553464"/>
                  <a:pt x="0" y="1000760"/>
                </a:cubicBezTo>
                <a:cubicBezTo>
                  <a:pt x="0" y="448056"/>
                  <a:pt x="459427" y="0"/>
                  <a:pt x="1026160" y="0"/>
                </a:cubicBezTo>
                <a:close/>
              </a:path>
            </a:pathLst>
          </a:cu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581401" y="1209445"/>
            <a:ext cx="14054" cy="5660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351020" y="2548893"/>
            <a:ext cx="1611052" cy="190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2"/>
          </p:cNvCxnSpPr>
          <p:nvPr/>
        </p:nvCxnSpPr>
        <p:spPr>
          <a:xfrm>
            <a:off x="3595454" y="3276607"/>
            <a:ext cx="0" cy="1103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</p:cNvCxnSpPr>
          <p:nvPr/>
        </p:nvCxnSpPr>
        <p:spPr>
          <a:xfrm flipH="1" flipV="1">
            <a:off x="2092292" y="2469298"/>
            <a:ext cx="733549" cy="567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145282" y="1325469"/>
            <a:ext cx="1968333" cy="67859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2394215" y="1417327"/>
            <a:ext cx="623307" cy="5860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487105" y="3094442"/>
            <a:ext cx="1538037" cy="7218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152901" y="3094436"/>
            <a:ext cx="2040260" cy="9236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117217" y="1186976"/>
            <a:ext cx="1441883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Возраст</a:t>
            </a:r>
            <a:r>
              <a:rPr lang="ru-RU" sz="1400" dirty="0">
                <a:solidFill>
                  <a:srgbClr val="5B9BD5">
                    <a:lumMod val="75000"/>
                  </a:srgbClr>
                </a:solidFill>
              </a:rPr>
              <a:t>:</a:t>
            </a:r>
            <a:r>
              <a:rPr lang="en-US" sz="1400" dirty="0">
                <a:solidFill>
                  <a:srgbClr val="5B9BD5">
                    <a:lumMod val="75000"/>
                  </a:srgbClr>
                </a:solidFill>
              </a:rPr>
              <a:t>  </a:t>
            </a:r>
            <a:r>
              <a:rPr lang="en-US" sz="1400" dirty="0">
                <a:solidFill>
                  <a:prstClr val="white"/>
                </a:solidFill>
              </a:rPr>
              <a:t>16 </a:t>
            </a:r>
            <a:r>
              <a:rPr lang="ru-RU" sz="1400" dirty="0">
                <a:solidFill>
                  <a:prstClr val="white"/>
                </a:solidFill>
              </a:rPr>
              <a:t>летя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962072" y="2415850"/>
            <a:ext cx="1226054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Язык</a:t>
            </a:r>
            <a:r>
              <a:rPr lang="ru-RU" sz="1400" dirty="0">
                <a:solidFill>
                  <a:srgbClr val="5B9BD5">
                    <a:lumMod val="50000"/>
                  </a:srgbClr>
                </a:solidFill>
              </a:rPr>
              <a:t>: </a:t>
            </a:r>
            <a:r>
              <a:rPr lang="ru-RU" sz="1400" dirty="0">
                <a:solidFill>
                  <a:prstClr val="white"/>
                </a:solidFill>
              </a:rPr>
              <a:t>Русский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41313" y="691033"/>
            <a:ext cx="1267412" cy="507830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Образование:</a:t>
            </a:r>
            <a:r>
              <a:rPr lang="en-US" sz="1400" dirty="0">
                <a:solidFill>
                  <a:srgbClr val="ED7D31">
                    <a:lumMod val="75000"/>
                  </a:srgbClr>
                </a:solidFill>
              </a:rPr>
              <a:t> </a:t>
            </a:r>
            <a:endParaRPr lang="ru-RU" sz="1400" dirty="0">
              <a:solidFill>
                <a:srgbClr val="ED7D31">
                  <a:lumMod val="75000"/>
                </a:srgbClr>
              </a:solidFill>
            </a:endParaRPr>
          </a:p>
          <a:p>
            <a:pPr defTabSz="685681"/>
            <a:r>
              <a:rPr lang="ru-RU" sz="1400" dirty="0">
                <a:solidFill>
                  <a:prstClr val="white"/>
                </a:solidFill>
              </a:rPr>
              <a:t>Среднее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85543" y="1169848"/>
            <a:ext cx="1517720" cy="507830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Учеба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: </a:t>
            </a:r>
          </a:p>
          <a:p>
            <a:pPr defTabSz="685681"/>
            <a:r>
              <a:rPr lang="ru-RU" sz="1400" dirty="0">
                <a:solidFill>
                  <a:prstClr val="white"/>
                </a:solidFill>
              </a:rPr>
              <a:t>Старшеклассница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62711" y="2137492"/>
            <a:ext cx="1500360" cy="727121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Этническая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 </a:t>
            </a:r>
          </a:p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принадлежность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:</a:t>
            </a:r>
          </a:p>
          <a:p>
            <a:pPr defTabSz="685681"/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Славянин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80743" y="3816241"/>
            <a:ext cx="1231295" cy="507830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Гражданство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:</a:t>
            </a:r>
          </a:p>
          <a:p>
            <a:pPr defTabSz="685681"/>
            <a:r>
              <a:rPr lang="ru-RU" sz="1400" dirty="0">
                <a:solidFill>
                  <a:prstClr val="white"/>
                </a:solidFill>
              </a:rPr>
              <a:t>Гражданин РБ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825840" y="4380168"/>
            <a:ext cx="1778129" cy="288539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Семейная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 </a:t>
            </a:r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роль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400" dirty="0">
                <a:solidFill>
                  <a:prstClr val="white"/>
                </a:solidFill>
              </a:rPr>
              <a:t>дочь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93162" y="3775711"/>
            <a:ext cx="1302950" cy="507830"/>
          </a:xfrm>
          <a:prstGeom prst="rect">
            <a:avLst/>
          </a:prstGeom>
        </p:spPr>
        <p:txBody>
          <a:bodyPr wrap="none" lIns="68570" tIns="34289" rIns="68570" bIns="34289">
            <a:spAutoFit/>
          </a:bodyPr>
          <a:lstStyle/>
          <a:p>
            <a:pPr defTabSz="685681"/>
            <a:r>
              <a:rPr lang="ru-RU" sz="1400" dirty="0">
                <a:solidFill>
                  <a:srgbClr val="ED7D31">
                    <a:lumMod val="75000"/>
                  </a:srgbClr>
                </a:solidFill>
              </a:rPr>
              <a:t>Хобби</a:t>
            </a:r>
            <a:r>
              <a:rPr lang="ru-RU" sz="1400" dirty="0">
                <a:solidFill>
                  <a:srgbClr val="5B9BD5">
                    <a:lumMod val="60000"/>
                    <a:lumOff val="40000"/>
                  </a:srgbClr>
                </a:solidFill>
              </a:rPr>
              <a:t>: </a:t>
            </a:r>
            <a:r>
              <a:rPr lang="ru-RU" sz="1400" dirty="0">
                <a:solidFill>
                  <a:prstClr val="white"/>
                </a:solidFill>
              </a:rPr>
              <a:t>Гитара, </a:t>
            </a:r>
          </a:p>
          <a:p>
            <a:pPr defTabSz="685681"/>
            <a:r>
              <a:rPr lang="ru-RU" sz="1400" dirty="0">
                <a:solidFill>
                  <a:prstClr val="white"/>
                </a:solidFill>
              </a:rPr>
              <a:t>              музыка</a:t>
            </a:r>
          </a:p>
        </p:txBody>
      </p:sp>
    </p:spTree>
    <p:extLst>
      <p:ext uri="{BB962C8B-B14F-4D97-AF65-F5344CB8AC3E}">
        <p14:creationId xmlns:p14="http://schemas.microsoft.com/office/powerpoint/2010/main" val="34420361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0-tub-by.yandex.net/i?id=54ab68705002191ab528f0155550ba4b-l&amp;n=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111466"/>
            <a:ext cx="8915400" cy="49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469" y="230737"/>
            <a:ext cx="8194883" cy="3580118"/>
          </a:xfrm>
        </p:spPr>
        <p:txBody>
          <a:bodyPr>
            <a:normAutofit fontScale="90000"/>
          </a:bodyPr>
          <a:lstStyle/>
          <a:p>
            <a:r>
              <a:rPr lang="ru-RU" dirty="0"/>
              <a:t>Вывод:</a:t>
            </a:r>
            <a:br>
              <a:rPr lang="ru-RU" dirty="0"/>
            </a:br>
            <a:r>
              <a:rPr lang="ru-RU" sz="1500" b="1" dirty="0"/>
              <a:t>Все мы живём на одной территории, у нас общий язык и мы можем понимать друг друга, но также у нас есть и различия : разные интересы и взгляды на жизнь, у каждого свои мотивы и цели, свой смысл жизни и духовный мир, но это не мешает нам вести диалог, дискуссии и  высказывать свою точку зрения. Все мы являемся информационным обществом, где есть существенные изменения в политической сфере, социальных структурах, образе жизни, системе ценностей, способах мышления…</a:t>
            </a:r>
            <a:br>
              <a:rPr lang="ru-RU" b="1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874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656" y="1349772"/>
            <a:ext cx="8144692" cy="17907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Бизнес план кафе-кондитерской</a:t>
            </a:r>
          </a:p>
        </p:txBody>
      </p:sp>
    </p:spTree>
    <p:extLst>
      <p:ext uri="{BB962C8B-B14F-4D97-AF65-F5344CB8AC3E}">
        <p14:creationId xmlns:p14="http://schemas.microsoft.com/office/powerpoint/2010/main" val="4951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49" y="122942"/>
            <a:ext cx="5005114" cy="831295"/>
          </a:xfrm>
        </p:spPr>
        <p:txBody>
          <a:bodyPr>
            <a:normAutofit/>
          </a:bodyPr>
          <a:lstStyle/>
          <a:p>
            <a:r>
              <a:rPr lang="ru-RU" sz="50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1. </a:t>
            </a:r>
            <a:r>
              <a:rPr lang="ru-RU" sz="45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краткое начало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787" y="1084488"/>
            <a:ext cx="6114439" cy="4733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-в кафе-кондитерской можно попробовать вкусные десерты, выпить кофе, перекусить во время ланча и заказать торт на праздник.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54" y="1863906"/>
            <a:ext cx="5563553" cy="1604284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400" b="1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подобный формат заведений сочетает кондитерский цех и точку пpoдaжи в oднoм мecтe. преимущество подхода в том, что продукция продаётся в розницу сразу конечному потребителю. это позволяет наладить прямой контакт со своей аудиторией и получать обратную связь о продукции. однако в отличие от цеха для oткpытия кaфe пoтpeбyютcя дoпoлнитeльныe влoжeния и плoщaдь.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34" y="2051848"/>
            <a:ext cx="2751365" cy="2751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726" y="3347653"/>
            <a:ext cx="5564778" cy="136191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-c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умма первоначальных инвестиций —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46000$</a:t>
            </a:r>
          </a:p>
          <a:p>
            <a:pPr defTabSz="685698"/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-срок окупаемости — </a:t>
            </a:r>
            <a:r>
              <a:rPr lang="ru-RU" sz="21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21 месяц</a:t>
            </a:r>
          </a:p>
          <a:p>
            <a:pPr defTabSz="685698"/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-ежемесячные затраты —</a:t>
            </a:r>
            <a:r>
              <a:rPr lang="ru-RU" sz="21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18000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$</a:t>
            </a:r>
            <a:endParaRPr lang="ru-RU" sz="2100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-ежемесячная прибыль —</a:t>
            </a:r>
            <a:r>
              <a:rPr lang="ru-RU" sz="21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2700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$</a:t>
            </a:r>
            <a:endParaRPr lang="ru-RU" sz="2100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372" r="31325" b="-372"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6153"/>
            <a:ext cx="5007566" cy="572419"/>
          </a:xfrm>
        </p:spPr>
        <p:txBody>
          <a:bodyPr>
            <a:normAutofit fontScale="90000"/>
          </a:bodyPr>
          <a:lstStyle/>
          <a:p>
            <a:r>
              <a:rPr lang="ru-RU" sz="55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2</a:t>
            </a:r>
            <a:r>
              <a:rPr lang="ru-RU" sz="5500" dirty="0"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. </a:t>
            </a:r>
            <a:r>
              <a:rPr lang="ru-RU" sz="45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описание бизнеса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03" y="962677"/>
            <a:ext cx="4927964" cy="1685077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-прежде, чем открывать заведение, нужно определиться, чем оно будет отличаться от конкурентов (оригинальные рецептуры, формат подачи или необычная атмосфера).</a:t>
            </a:r>
          </a:p>
          <a:p>
            <a:pPr defTabSz="685698"/>
            <a:endParaRPr lang="ru-RU" sz="15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-помимо кондитерских изделий, меню должно включать в себя простые завтраки и бизнес-ланчи.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7170" y="330079"/>
            <a:ext cx="4039688" cy="2423741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примерный ассортимент и средние цены:</a:t>
            </a:r>
          </a:p>
          <a:p>
            <a:pPr defTabSz="685698"/>
            <a:endParaRPr lang="ru-RU" sz="1500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-торты целые — 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20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$</a:t>
            </a:r>
            <a:endParaRPr lang="ru-RU" sz="1500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-пирожные, кусочки тортов от 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1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,5$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до 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4$</a:t>
            </a:r>
            <a:endParaRPr lang="ru-RU" sz="1500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-напитки</a:t>
            </a:r>
            <a:r>
              <a:rPr lang="en-US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от 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1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,5$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до 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3,5$</a:t>
            </a:r>
            <a:endParaRPr lang="ru-RU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-салаты от 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2$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до 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4,7$</a:t>
            </a:r>
            <a:r>
              <a:rPr lang="ru-RU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endParaRPr lang="en-US" sz="1500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-бизнес-ланч —</a:t>
            </a:r>
            <a:r>
              <a:rPr lang="en-US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4$</a:t>
            </a:r>
          </a:p>
          <a:p>
            <a:pPr defTabSz="685698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-завтрак — </a:t>
            </a:r>
            <a:r>
              <a:rPr lang="en-US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3,5$</a:t>
            </a:r>
            <a:endParaRPr lang="ru-RU" b="1" dirty="0">
              <a:solidFill>
                <a:srgbClr val="70AD47">
                  <a:lumMod val="50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7" y="2929162"/>
            <a:ext cx="2040440" cy="2040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5" y="2957920"/>
            <a:ext cx="2040440" cy="2040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85" y="2970473"/>
            <a:ext cx="1999135" cy="19991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09" y="4163557"/>
            <a:ext cx="2410097" cy="53091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*c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редний чек составит около 11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$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 на двоих</a:t>
            </a:r>
          </a:p>
        </p:txBody>
      </p:sp>
    </p:spTree>
    <p:extLst>
      <p:ext uri="{BB962C8B-B14F-4D97-AF65-F5344CB8AC3E}">
        <p14:creationId xmlns:p14="http://schemas.microsoft.com/office/powerpoint/2010/main" val="32492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-292" r="37039" b="4399"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"/>
            <a:ext cx="8846820" cy="759041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3. </a:t>
            </a:r>
            <a:r>
              <a:rPr lang="ru-RU" sz="41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размещение.продажа.маркетинг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9162" y="728359"/>
            <a:ext cx="3957230" cy="992579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-место размещения — ключевой фактор успеха. поскольку кондитерские изделия часто покупают спонтанно, нужно обеспечить высокую проходимость места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1451" y="1787914"/>
            <a:ext cx="3252652" cy="2920028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-для открытия кoндитepcкoй понадобится помещение oт 100 квадратных метров, которое</a:t>
            </a:r>
          </a:p>
          <a:p>
            <a:pPr defTabSz="685698"/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распределяется на следующие зоны:</a:t>
            </a:r>
          </a:p>
          <a:p>
            <a:pPr defTabSz="685698"/>
            <a:endParaRPr lang="ru-RU" sz="14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-кондитерский цeх</a:t>
            </a: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-yпaкoвoчный цeх</a:t>
            </a: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-помещение для горячего и холодного цеха</a:t>
            </a: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-cклaдское помещение</a:t>
            </a: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-пoмeщeниe для хpaнeния oтхoдoв</a:t>
            </a: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-кoмнaтa для пepcoнaлa</a:t>
            </a:r>
          </a:p>
          <a:p>
            <a:pPr defTabSz="685698"/>
            <a:r>
              <a:rPr lang="ru-RU" sz="1400" b="1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-зал для посетителей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1580" y="4603826"/>
            <a:ext cx="4683035" cy="438581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*по закону, помещение должно быть оборудовано вентиляцией и вытяжкой и соответствовать требованиям СЭС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50" y="950329"/>
            <a:ext cx="1773284" cy="288539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30" y="804529"/>
            <a:ext cx="4140926" cy="2262156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-рынок кондитерских изделий имеет выраженную сезонность, отражающихся на объемах продаж и финансовых результатах. пик спроса приходится на декабрь из-за новогодних праздников и корпоративных заказов. в первое полугодие спрос понижен, кроме всплесков в праздники. весной спрос растёт, летом стабильно высокий, причем как в кафе, так и на торты, поскольку идёт сезон свадеб, октябре и ноябре - спад.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9" y="2889315"/>
            <a:ext cx="1769759" cy="21072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94" y="2845657"/>
            <a:ext cx="1884172" cy="20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2"/>
          <a:stretch/>
        </p:blipFill>
        <p:spPr>
          <a:xfrm>
            <a:off x="0" y="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339718" y="560742"/>
            <a:ext cx="5126105" cy="3300904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маркетинговые действия по продвижению нового кафе-кондитерской можно разбить на несколько пунктов:</a:t>
            </a:r>
          </a:p>
          <a:p>
            <a:pPr defTabSz="685698"/>
            <a:endParaRPr lang="ru-RU" sz="15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-информировать населения о новом кафе (до открытия монтируется вывеска, дать рекламу) </a:t>
            </a:r>
          </a:p>
          <a:p>
            <a:pPr defTabSz="685698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-создать аккаунт в социальных сетях (купить рекламу в пабликах или договориться о бартере) </a:t>
            </a:r>
          </a:p>
          <a:p>
            <a:pPr defTabSz="685698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-создание и наполнение веб-сайта</a:t>
            </a:r>
          </a:p>
          <a:p>
            <a:pPr defTabSz="685698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-разработка листовок и визиток для распространения в кафе</a:t>
            </a:r>
          </a:p>
          <a:p>
            <a:pPr defTabSz="685698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Constantia" panose="02030602050306030303" pitchFamily="18" charset="0"/>
              </a:rPr>
              <a:t>-проведение акций и создание системы лояльности</a:t>
            </a:r>
          </a:p>
          <a:p>
            <a:pPr defTabSz="685698"/>
            <a:endParaRPr lang="ru-RU" sz="1500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*завтраки и бизнес-ланчи привлекут платежеспособную аудиторию, поэтому стоит продвигать и их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9" y="522088"/>
            <a:ext cx="3004358" cy="3004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8272" y="4152004"/>
            <a:ext cx="5439434" cy="761747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4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4</a:t>
            </a:r>
            <a:r>
              <a:rPr lang="en-US" sz="4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.</a:t>
            </a:r>
            <a:r>
              <a:rPr lang="ru-RU" sz="41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4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факторы риска </a:t>
            </a:r>
            <a:endParaRPr lang="ru-RU" sz="41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2" y="1289308"/>
            <a:ext cx="8407893" cy="365871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исследовательские (подчинены логике исследования и имеют структуру научного исследования);</a:t>
            </a:r>
          </a:p>
          <a:p>
            <a:r>
              <a:rPr lang="ru-RU" dirty="0"/>
              <a:t>творческие (нацелены на результат в жанрах художественного творчества),</a:t>
            </a:r>
          </a:p>
          <a:p>
            <a:r>
              <a:rPr lang="ru-RU" dirty="0"/>
              <a:t>приключенческие (игровые) (имитируют социальные или деловые отношения),</a:t>
            </a:r>
          </a:p>
          <a:p>
            <a:r>
              <a:rPr lang="ru-RU" dirty="0"/>
              <a:t>информационные (направлены на изучение какого-либо явления, его свойств, функций, анализ и обобщение информации),</a:t>
            </a:r>
          </a:p>
          <a:p>
            <a:r>
              <a:rPr lang="ru-RU" dirty="0"/>
              <a:t>практико-ориентированные (предполагают подготовку общественно значимых результатов проекта: закона, письма к администрации города, района, словаря, анкеты для социологического опроса и т.д.).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381639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5436" y="133685"/>
            <a:ext cx="6107651" cy="3885677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поломка оборудования 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(покупать новое оборудование, находящееся на гарантии)</a:t>
            </a:r>
          </a:p>
          <a:p>
            <a:pPr defTabSz="685698"/>
            <a:endParaRPr lang="ru-RU" sz="12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низкий уровень сервиса 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(разработать собственные стандарты сервиса, обучать персонал, проводить аттестации, контролировать с помощью тайных покупателей, разбираться в каждой конфликтной ситуации.</a:t>
            </a:r>
          </a:p>
          <a:p>
            <a:pPr defTabSz="685698"/>
            <a:endParaRPr lang="ru-RU" sz="12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увеличение арендной платы 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(заключить долговременный договор аренды, с учётом вложений в ремонт)</a:t>
            </a:r>
          </a:p>
          <a:p>
            <a:pPr defTabSz="685698"/>
            <a:endParaRPr lang="ru-RU" sz="12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некачественная работа поваров</a:t>
            </a:r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 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(разработать технологические карты, требовать их соблюдения)</a:t>
            </a:r>
          </a:p>
          <a:p>
            <a:pPr defTabSz="685698"/>
            <a:endParaRPr lang="ru-RU" sz="12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несвоевременная поставка продуктов 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(провести отбор поставщиков, выбрать надежных, иметь варианты запасных поставщиков)</a:t>
            </a:r>
          </a:p>
          <a:p>
            <a:pPr defTabSz="685698"/>
            <a:endParaRPr lang="ru-RU" sz="1200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  <a:p>
            <a:pPr defTabSz="685698"/>
            <a:r>
              <a:rPr lang="ru-RU" sz="12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непопадание во вкусовые предпочтения аудитории </a:t>
            </a:r>
            <a:r>
              <a:rPr lang="ru-RU" sz="14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(собирать обратную связь, проводить интервью, дегустации, перерабатывать меню)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9" y="753901"/>
            <a:ext cx="2808591" cy="2927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5586" y="4322067"/>
            <a:ext cx="7813622" cy="700192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41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5. финансовый план</a:t>
            </a:r>
          </a:p>
        </p:txBody>
      </p:sp>
    </p:spTree>
    <p:extLst>
      <p:ext uri="{BB962C8B-B14F-4D97-AF65-F5344CB8AC3E}">
        <p14:creationId xmlns:p14="http://schemas.microsoft.com/office/powerpoint/2010/main" val="71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4493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03" y="169413"/>
            <a:ext cx="4065815" cy="761747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-в к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a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ч</a:t>
            </a:r>
            <a:r>
              <a:rPr lang="en-US" sz="1500" dirty="0" err="1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ec</a:t>
            </a:r>
            <a:r>
              <a:rPr lang="ru-RU" sz="1500" dirty="0" err="1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тв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e op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г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a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низ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a</a:t>
            </a:r>
            <a:r>
              <a:rPr lang="ru-RU" sz="1500" dirty="0" err="1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ци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 err="1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нн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o-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п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pa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в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в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й ф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op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мы для кафе-к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 err="1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ндит</a:t>
            </a:r>
            <a:r>
              <a:rPr lang="en-US" sz="1500" dirty="0" err="1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epc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к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й п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д</a:t>
            </a:r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o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йдет ИП с упрощенной системой налогообложения</a:t>
            </a:r>
            <a:endParaRPr lang="ru-RU" dirty="0">
              <a:solidFill>
                <a:srgbClr val="A5A5A5">
                  <a:lumMod val="50000"/>
                </a:srgbClr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23365" r="35585" b="2637"/>
          <a:stretch/>
        </p:blipFill>
        <p:spPr>
          <a:xfrm>
            <a:off x="5163094" y="169406"/>
            <a:ext cx="3278264" cy="27054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19788" r="35195" b="19230"/>
          <a:stretch/>
        </p:blipFill>
        <p:spPr>
          <a:xfrm>
            <a:off x="5163094" y="2844997"/>
            <a:ext cx="3278264" cy="2205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22227" r="35022" b="17197"/>
          <a:stretch/>
        </p:blipFill>
        <p:spPr>
          <a:xfrm>
            <a:off x="513148" y="1269913"/>
            <a:ext cx="3710066" cy="2462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404" y="3947923"/>
            <a:ext cx="5005697" cy="992579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/>
            <a:r>
              <a:rPr lang="en-US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*</a:t>
            </a:r>
            <a:r>
              <a:rPr lang="ru-RU" sz="1500" dirty="0">
                <a:solidFill>
                  <a:srgbClr val="A5A5A5">
                    <a:lumMod val="50000"/>
                  </a:srgbClr>
                </a:solidFill>
                <a:latin typeface="Constantia" panose="02030602050306030303" pitchFamily="18" charset="0"/>
              </a:rPr>
              <a:t>план продаж на 24 месяца с учетом сезонности, прогноз эффективности инвестиций и расчет экономических показателей бизнеса представлен в финансовых моделях</a:t>
            </a:r>
            <a:r>
              <a:rPr lang="ru-RU" sz="1400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697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5C400BD0-E8A9-4364-8FC2-19B765BD6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21898"/>
            <a:ext cx="8407400" cy="263947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D60329C-F5AC-470E-B9E3-0B86A1EF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6887"/>
            <a:ext cx="8784976" cy="790796"/>
          </a:xfrm>
        </p:spPr>
        <p:txBody>
          <a:bodyPr/>
          <a:lstStyle/>
          <a:p>
            <a:r>
              <a:rPr lang="ru-BY" dirty="0"/>
              <a:t>Сетевой проект «Гимназия </a:t>
            </a:r>
            <a:r>
              <a:rPr lang="en-US" dirty="0"/>
              <a:t>Forever!</a:t>
            </a:r>
            <a:r>
              <a:rPr lang="ru-BY" dirty="0"/>
              <a:t>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2584C-3C85-464B-B339-285269C5D500}"/>
              </a:ext>
            </a:extLst>
          </p:cNvPr>
          <p:cNvSpPr txBox="1"/>
          <p:nvPr/>
        </p:nvSpPr>
        <p:spPr>
          <a:xfrm>
            <a:off x="755576" y="4641813"/>
            <a:ext cx="763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https://sites.google.com/view/gimnaz3vebkvest/</a:t>
            </a:r>
            <a:r>
              <a:rPr lang="ru-BY" dirty="0">
                <a:hlinkClick r:id="rId3"/>
              </a:rPr>
              <a:t>главная-страница</a:t>
            </a:r>
            <a:r>
              <a:rPr lang="en-US" dirty="0"/>
              <a:t>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1698632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1" y="1289309"/>
            <a:ext cx="6423248" cy="3154655"/>
          </a:xfrm>
        </p:spPr>
        <p:txBody>
          <a:bodyPr/>
          <a:lstStyle/>
          <a:p>
            <a:r>
              <a:rPr lang="ru-RU" dirty="0"/>
              <a:t>ЭДУТОН курса «От идеи - к проекту 2.0»</a:t>
            </a:r>
          </a:p>
          <a:p>
            <a:endParaRPr lang="ru-RU" dirty="0"/>
          </a:p>
          <a:p>
            <a:r>
              <a:rPr lang="ru-RU" dirty="0"/>
              <a:t>Создание цифровой инфраструктуры города  для реализации стратегии его устойчивого развития, вовлечение детско- взрослого сообщества в решение региональных проблем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6" y="1635646"/>
            <a:ext cx="2021631" cy="202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4815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084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8389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3709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859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54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52" y="1289051"/>
            <a:ext cx="587550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43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10" y="1131590"/>
            <a:ext cx="8681389" cy="3816424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sz="2800" dirty="0"/>
              <a:t>Проблема (постановка проблемы, компоненты которой требуют решения).</a:t>
            </a:r>
          </a:p>
          <a:p>
            <a:r>
              <a:rPr lang="ru-RU" sz="2800" dirty="0"/>
              <a:t>Проектирование (планирование деятельности).</a:t>
            </a:r>
          </a:p>
          <a:p>
            <a:r>
              <a:rPr lang="ru-RU" sz="2800" dirty="0"/>
              <a:t>Поиск информации (сбор, систематизация, структурирование информации).</a:t>
            </a:r>
          </a:p>
          <a:p>
            <a:r>
              <a:rPr lang="ru-RU" sz="2800" dirty="0"/>
              <a:t>Продукт (изготовление, оформление продукта).</a:t>
            </a:r>
          </a:p>
          <a:p>
            <a:r>
              <a:rPr lang="ru-RU" sz="2800" dirty="0"/>
              <a:t>Презентация (выбор формы, подготовка и презентация, а также самооценка и самоанализ).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— </a:t>
            </a:r>
            <a:r>
              <a:rPr lang="ru-RU" dirty="0" err="1"/>
              <a:t>это«пять</a:t>
            </a:r>
            <a:r>
              <a:rPr lang="ru-RU" dirty="0"/>
              <a:t> «П»»</a:t>
            </a:r>
          </a:p>
        </p:txBody>
      </p:sp>
    </p:spTree>
    <p:extLst>
      <p:ext uri="{BB962C8B-B14F-4D97-AF65-F5344CB8AC3E}">
        <p14:creationId xmlns:p14="http://schemas.microsoft.com/office/powerpoint/2010/main" val="1121509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79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4661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3449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7904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ГиД</a:t>
            </a:r>
            <a:r>
              <a:rPr lang="ru-RU" dirty="0"/>
              <a:t> по  Бобруйску»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2" y="1289051"/>
            <a:ext cx="587586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4646842"/>
            <a:ext cx="2471702" cy="369332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dirty="0">
                <a:hlinkClick r:id="rId3"/>
              </a:rPr>
              <a:t>http://gidbobruisk.by/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39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F1917-B2F0-4FAF-919A-2545EBDC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Учащиеся будут уметь: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6E627-547F-42BA-BB42-10008034E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012430" cy="349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– использовать методы ученического исследования при определении его проблематики, целей, сборе и обработке материалов, представлении результатов;</a:t>
            </a:r>
            <a:endParaRPr lang="x-none" sz="2400" dirty="0"/>
          </a:p>
          <a:p>
            <a:pPr marL="0" indent="0">
              <a:buNone/>
            </a:pPr>
            <a:r>
              <a:rPr lang="ru-RU" sz="2400" dirty="0"/>
              <a:t> – планировать этапы проектной деятельности;</a:t>
            </a:r>
            <a:endParaRPr lang="x-none" sz="2400" dirty="0"/>
          </a:p>
          <a:p>
            <a:pPr marL="0" indent="0">
              <a:buNone/>
            </a:pPr>
            <a:r>
              <a:rPr lang="ru-RU" sz="2400" dirty="0"/>
              <a:t> – определять пути, средства решения проблемы;</a:t>
            </a:r>
            <a:endParaRPr lang="x-none" sz="2400" dirty="0"/>
          </a:p>
          <a:p>
            <a:pPr marL="0" indent="0">
              <a:buNone/>
            </a:pPr>
            <a:r>
              <a:rPr lang="ru-RU" sz="2400" dirty="0"/>
              <a:t> – использовать интернет-ресурсы для совместной (индивидуальной) работы над проектом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330756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289303"/>
            <a:ext cx="8712968" cy="3658711"/>
          </a:xfrm>
        </p:spPr>
        <p:txBody>
          <a:bodyPr>
            <a:normAutofit/>
          </a:bodyPr>
          <a:lstStyle/>
          <a:p>
            <a:r>
              <a:rPr lang="ru-RU" sz="2300" dirty="0"/>
              <a:t>В 5-6-х классах , на мой взгляд, наиболее приемлемы следующие типы проектов:</a:t>
            </a:r>
          </a:p>
          <a:p>
            <a:r>
              <a:rPr lang="ru-RU" sz="2300" dirty="0"/>
              <a:t>- прикладной – «Наскальная живопись-первая картинная галерея»</a:t>
            </a:r>
          </a:p>
          <a:p>
            <a:r>
              <a:rPr lang="ru-RU" sz="2300" dirty="0"/>
              <a:t>- </a:t>
            </a:r>
            <a:r>
              <a:rPr lang="ru-RU" sz="2300" dirty="0" err="1"/>
              <a:t>ролево</a:t>
            </a:r>
            <a:r>
              <a:rPr lang="ru-BY" sz="2300" dirty="0"/>
              <a:t>й (</a:t>
            </a:r>
            <a:r>
              <a:rPr lang="ru-RU" sz="2300" dirty="0"/>
              <a:t>игровой</a:t>
            </a:r>
            <a:r>
              <a:rPr lang="ru-BY" sz="2300" dirty="0"/>
              <a:t>)</a:t>
            </a:r>
            <a:r>
              <a:rPr lang="ru-RU" sz="2300" dirty="0"/>
              <a:t> – «Я – ученик спартанской школы»</a:t>
            </a:r>
          </a:p>
          <a:p>
            <a:r>
              <a:rPr lang="ru-RU" sz="2300" dirty="0"/>
              <a:t>-информационный – «Семь чудес света», «Великая Отечественная война в судьбе семьи»,</a:t>
            </a:r>
            <a:r>
              <a:rPr lang="ru-BY" sz="2300" dirty="0"/>
              <a:t> </a:t>
            </a:r>
            <a:r>
              <a:rPr lang="ru-RU" sz="2300" dirty="0"/>
              <a:t>«Моя родословная», «Семейная реликвия», «Биография моего предка» и др.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5-6 классы</a:t>
            </a:r>
          </a:p>
        </p:txBody>
      </p:sp>
    </p:spTree>
    <p:extLst>
      <p:ext uri="{BB962C8B-B14F-4D97-AF65-F5344CB8AC3E}">
        <p14:creationId xmlns:p14="http://schemas.microsoft.com/office/powerpoint/2010/main" val="1329747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309</TotalTime>
  <Words>2277</Words>
  <Application>Microsoft Office PowerPoint</Application>
  <PresentationFormat>Экран (16:9)</PresentationFormat>
  <Paragraphs>290</Paragraphs>
  <Slides>74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74</vt:i4>
      </vt:variant>
    </vt:vector>
  </HeadingPairs>
  <TitlesOfParts>
    <vt:vector size="95" baseType="lpstr">
      <vt:lpstr>Arial</vt:lpstr>
      <vt:lpstr>Arial</vt:lpstr>
      <vt:lpstr>Bahnschrift Light Condensed</vt:lpstr>
      <vt:lpstr>Calibri</vt:lpstr>
      <vt:lpstr>Calibri Light</vt:lpstr>
      <vt:lpstr>Cambria Math</vt:lpstr>
      <vt:lpstr>Century Gothic</vt:lpstr>
      <vt:lpstr>Comic Sans MS</vt:lpstr>
      <vt:lpstr>Constantia</vt:lpstr>
      <vt:lpstr>Franklin Gothic Book</vt:lpstr>
      <vt:lpstr>Franklin Gothic Medium</vt:lpstr>
      <vt:lpstr>Open Sans</vt:lpstr>
      <vt:lpstr>Wingdings</vt:lpstr>
      <vt:lpstr>Wingdings 2</vt:lpstr>
      <vt:lpstr>Сетка</vt:lpstr>
      <vt:lpstr>Crop</vt:lpstr>
      <vt:lpstr>Simple Light</vt:lpstr>
      <vt:lpstr>Тема Office</vt:lpstr>
      <vt:lpstr>1_Тема Office</vt:lpstr>
      <vt:lpstr>2_Тема Office</vt:lpstr>
      <vt:lpstr>3_Тема Office</vt:lpstr>
      <vt:lpstr>Мини–проекты на уроках истории и обществоведения</vt:lpstr>
      <vt:lpstr>Теория</vt:lpstr>
      <vt:lpstr>Что такое проект?</vt:lpstr>
      <vt:lpstr>Что такое проект?</vt:lpstr>
      <vt:lpstr>Что такое проект?</vt:lpstr>
      <vt:lpstr>Типы проектов</vt:lpstr>
      <vt:lpstr>Проект — это«пять «П»»</vt:lpstr>
      <vt:lpstr>Учащиеся будут уметь:</vt:lpstr>
      <vt:lpstr>5-6 классы</vt:lpstr>
      <vt:lpstr>7-9 классы</vt:lpstr>
      <vt:lpstr>10-11 классы</vt:lpstr>
      <vt:lpstr>Плюсы  проектной деятельности </vt:lpstr>
      <vt:lpstr>Минусы  проектной деятельности</vt:lpstr>
      <vt:lpstr>Значение проектов</vt:lpstr>
      <vt:lpstr>Значение проектов</vt:lpstr>
      <vt:lpstr>практика</vt:lpstr>
      <vt:lpstr>Пример Инструкции  (история)</vt:lpstr>
      <vt:lpstr>Пример Инструкции(история)</vt:lpstr>
      <vt:lpstr>Пример инструкции (обществоведение)</vt:lpstr>
      <vt:lpstr>Примеры проектов по истории</vt:lpstr>
      <vt:lpstr>Урок защиты ученических проектов</vt:lpstr>
      <vt:lpstr>Примерные темы:</vt:lpstr>
      <vt:lpstr>Критерии оценивания</vt:lpstr>
      <vt:lpstr>Грищенко Алина</vt:lpstr>
      <vt:lpstr>Семинская Алина</vt:lpstr>
      <vt:lpstr>Степанцова Ксения</vt:lpstr>
      <vt:lpstr>Примеры проектов по истории</vt:lpstr>
      <vt:lpstr>Примеры проектов по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проектов по истории</vt:lpstr>
      <vt:lpstr>Примеры проектов по обществоведению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Медиа профиль в сети</vt:lpstr>
      <vt:lpstr>Биография</vt:lpstr>
      <vt:lpstr>Презентация PowerPoint</vt:lpstr>
      <vt:lpstr>Фото девушки в её инстаграмм аккаунте</vt:lpstr>
      <vt:lpstr>Презентация PowerPoint</vt:lpstr>
      <vt:lpstr>Презентация PowerPoint</vt:lpstr>
      <vt:lpstr>План темы:</vt:lpstr>
      <vt:lpstr>Моя «звезда идентичности»</vt:lpstr>
      <vt:lpstr>«Звезда идентичности» моей сестры</vt:lpstr>
      <vt:lpstr>«Звезда идентичности» мужа моей сестры</vt:lpstr>
      <vt:lpstr>«Звезда идентичности» моей подруги</vt:lpstr>
      <vt:lpstr>Вывод: Все мы живём на одной территории, у нас общий язык и мы можем понимать друг друга, но также у нас есть и различия : разные интересы и взгляды на жизнь, у каждого свои мотивы и цели, свой смысл жизни и духовный мир, но это не мешает нам вести диалог, дискуссии и  высказывать свою точку зрения. Все мы являемся информационным обществом, где есть существенные изменения в политической сфере, социальных структурах, образе жизни, системе ценностей, способах мышления…     </vt:lpstr>
      <vt:lpstr>Бизнес план кафе-кондитерской</vt:lpstr>
      <vt:lpstr>1. краткое начало</vt:lpstr>
      <vt:lpstr>2. описание бизнеса</vt:lpstr>
      <vt:lpstr>3. размещение.продажа.маркетинг </vt:lpstr>
      <vt:lpstr>Презентация PowerPoint</vt:lpstr>
      <vt:lpstr>Презентация PowerPoint</vt:lpstr>
      <vt:lpstr>Презентация PowerPoint</vt:lpstr>
      <vt:lpstr>Сетевой проект «Гимназия Forever!» 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  <vt:lpstr>Проект «ГиД по  Бобруйску»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 –проекты на уроках истории и обществоедения</dc:title>
  <dc:creator>Admin1</dc:creator>
  <cp:lastModifiedBy>EdCamp02</cp:lastModifiedBy>
  <cp:revision>13</cp:revision>
  <dcterms:created xsi:type="dcterms:W3CDTF">2021-11-04T07:02:01Z</dcterms:created>
  <dcterms:modified xsi:type="dcterms:W3CDTF">2021-11-04T14:25:08Z</dcterms:modified>
</cp:coreProperties>
</file>