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sldIdLst>
    <p:sldId id="256" r:id="rId2"/>
    <p:sldId id="310" r:id="rId3"/>
    <p:sldId id="305" r:id="rId4"/>
    <p:sldId id="329" r:id="rId5"/>
    <p:sldId id="257" r:id="rId6"/>
    <p:sldId id="258" r:id="rId7"/>
    <p:sldId id="306" r:id="rId8"/>
    <p:sldId id="307" r:id="rId9"/>
    <p:sldId id="308" r:id="rId10"/>
    <p:sldId id="338" r:id="rId11"/>
    <p:sldId id="309" r:id="rId12"/>
    <p:sldId id="311" r:id="rId13"/>
    <p:sldId id="312" r:id="rId14"/>
    <p:sldId id="320" r:id="rId15"/>
    <p:sldId id="324" r:id="rId16"/>
    <p:sldId id="325" r:id="rId17"/>
    <p:sldId id="313" r:id="rId18"/>
    <p:sldId id="323" r:id="rId19"/>
    <p:sldId id="314" r:id="rId20"/>
    <p:sldId id="322" r:id="rId21"/>
    <p:sldId id="321" r:id="rId22"/>
    <p:sldId id="327" r:id="rId23"/>
    <p:sldId id="315" r:id="rId24"/>
    <p:sldId id="333" r:id="rId25"/>
    <p:sldId id="337" r:id="rId26"/>
    <p:sldId id="340" r:id="rId27"/>
    <p:sldId id="330" r:id="rId28"/>
    <p:sldId id="332" r:id="rId29"/>
    <p:sldId id="331" r:id="rId30"/>
    <p:sldId id="336" r:id="rId31"/>
    <p:sldId id="316" r:id="rId32"/>
    <p:sldId id="317" r:id="rId33"/>
    <p:sldId id="339" r:id="rId34"/>
    <p:sldId id="318" r:id="rId35"/>
    <p:sldId id="319" r:id="rId36"/>
    <p:sldId id="334" r:id="rId37"/>
    <p:sldId id="335" r:id="rId38"/>
    <p:sldId id="328" r:id="rId39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2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1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64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4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2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4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2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8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5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9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2" r:id="rId6"/>
    <p:sldLayoutId id="2147483778" r:id="rId7"/>
    <p:sldLayoutId id="2147483779" r:id="rId8"/>
    <p:sldLayoutId id="2147483780" r:id="rId9"/>
    <p:sldLayoutId id="2147483781" r:id="rId10"/>
    <p:sldLayoutId id="21474837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s://www.wikiart.org/ru/yan-mateyko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olymp.hse.ru/mmo/materials-history" TargetMode="External"/><Relationship Id="rId2" Type="http://schemas.openxmlformats.org/officeDocument/2006/relationships/hyperlink" Target="http://mp.minsk.edu.by/main.aspx?guid=513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sitnikpw.wixsite.com/history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9">
            <a:extLst>
              <a:ext uri="{FF2B5EF4-FFF2-40B4-BE49-F238E27FC236}">
                <a16:creationId xmlns:a16="http://schemas.microsoft.com/office/drawing/2014/main" id="{10EE8294-4110-44EB-8577-6CA8DF797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1">
            <a:extLst>
              <a:ext uri="{FF2B5EF4-FFF2-40B4-BE49-F238E27FC236}">
                <a16:creationId xmlns:a16="http://schemas.microsoft.com/office/drawing/2014/main" id="{7C45E44A-48F0-452E-94AB-C02C0355C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700" y="685800"/>
            <a:ext cx="74295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C1849-4339-4BDB-B28D-8E55D4C71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6699" y="942449"/>
            <a:ext cx="7429500" cy="300855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 kern="1200" cap="all" spc="30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ru-RU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"Подготовка учащихся к олимпиадам и конкурсам по истории"</a:t>
            </a:r>
            <a:endParaRPr lang="en-US" kern="1200" cap="all" spc="30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34DFF0ED-FA95-4E9B-B4DD-E7C429215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6" r="38969"/>
          <a:stretch/>
        </p:blipFill>
        <p:spPr>
          <a:xfrm>
            <a:off x="1" y="10"/>
            <a:ext cx="3390899" cy="685799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316FF7-358A-4CBA-A26C-E16B4F5FC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832" y="4794584"/>
            <a:ext cx="6247233" cy="1219839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endParaRPr lang="en-US" dirty="0"/>
          </a:p>
          <a:p>
            <a:r>
              <a:rPr lang="ru-BY" dirty="0"/>
              <a:t>Учитель</a:t>
            </a:r>
            <a:r>
              <a:rPr lang="en-US" dirty="0"/>
              <a:t> истории, обществоведения и искусства</a:t>
            </a:r>
            <a:br>
              <a:rPr lang="en-US" dirty="0"/>
            </a:br>
            <a:r>
              <a:rPr lang="en-US" dirty="0"/>
              <a:t> ГУО «Гимназия №3 г.Бобруйска»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Песенко Иван Эдуардович </a:t>
            </a:r>
          </a:p>
        </p:txBody>
      </p:sp>
    </p:spTree>
    <p:extLst>
      <p:ext uri="{BB962C8B-B14F-4D97-AF65-F5344CB8AC3E}">
        <p14:creationId xmlns:p14="http://schemas.microsoft.com/office/powerpoint/2010/main" val="66623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0A957-0384-4307-9F71-4EF50B73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" y="2719137"/>
            <a:ext cx="2971800" cy="794084"/>
          </a:xfrm>
        </p:spPr>
        <p:txBody>
          <a:bodyPr/>
          <a:lstStyle/>
          <a:p>
            <a:pPr algn="ctr"/>
            <a:r>
              <a:rPr lang="ru-BY" dirty="0"/>
              <a:t>Даты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DE6778-7F9E-4F97-B509-80B447A25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3104146" y="84221"/>
            <a:ext cx="8712401" cy="677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4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C915C-4642-4955-88AE-085F8D4C7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BA7888-DE5B-445C-857A-23C8E1DE0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3D348E-EDA1-43B4-B5B9-4827F025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285" y="368012"/>
            <a:ext cx="4043527" cy="6121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E79E98-FA67-40F0-ABFB-B9ECDB439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799"/>
            <a:ext cx="4278285" cy="5592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DF3A96-1505-4DDC-B665-A60DE961F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997" y="825142"/>
            <a:ext cx="4030445" cy="53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25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9C8A5-0733-4206-98A4-BF234315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662" y="0"/>
            <a:ext cx="9486900" cy="1371600"/>
          </a:xfrm>
        </p:spPr>
        <p:txBody>
          <a:bodyPr/>
          <a:lstStyle/>
          <a:p>
            <a:pPr algn="ctr"/>
            <a:r>
              <a:rPr lang="ru-BY" dirty="0"/>
              <a:t>Крылатые выражения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84F6642-9E83-417B-BE66-E96296CE5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042" y="2271460"/>
            <a:ext cx="11413915" cy="32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73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8F3B2-9719-4780-A746-684EFFE0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0"/>
            <a:ext cx="9486900" cy="1070811"/>
          </a:xfrm>
        </p:spPr>
        <p:txBody>
          <a:bodyPr/>
          <a:lstStyle/>
          <a:p>
            <a:pPr algn="ctr"/>
            <a:r>
              <a:rPr lang="ru-BY" dirty="0"/>
              <a:t>Схемы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BAFAF13-7F35-474A-9345-D5CFAAB1E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262" y="1231564"/>
            <a:ext cx="8045476" cy="533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9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8F3B2-9719-4780-A746-684EFFE0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5" y="108284"/>
            <a:ext cx="2750218" cy="1070811"/>
          </a:xfrm>
        </p:spPr>
        <p:txBody>
          <a:bodyPr/>
          <a:lstStyle/>
          <a:p>
            <a:pPr algn="ctr"/>
            <a:r>
              <a:rPr lang="ru-BY" dirty="0"/>
              <a:t>Схемы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85505C-FE39-4594-80D5-D6C298D7A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6" b="3385"/>
          <a:stretch/>
        </p:blipFill>
        <p:spPr>
          <a:xfrm>
            <a:off x="2602456" y="108284"/>
            <a:ext cx="8801847" cy="674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94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8F3B2-9719-4780-A746-684EFFE0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5" y="108284"/>
            <a:ext cx="2117500" cy="765775"/>
          </a:xfrm>
        </p:spPr>
        <p:txBody>
          <a:bodyPr/>
          <a:lstStyle/>
          <a:p>
            <a:pPr algn="ctr"/>
            <a:r>
              <a:rPr lang="ru-BY" dirty="0"/>
              <a:t>Схемы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8C371-B7E0-4801-B55C-E00E84A5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84" b="30867"/>
          <a:stretch/>
        </p:blipFill>
        <p:spPr>
          <a:xfrm>
            <a:off x="672354" y="1089212"/>
            <a:ext cx="11250706" cy="50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93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8F3B2-9719-4780-A746-684EFFE0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5" y="108284"/>
            <a:ext cx="2117500" cy="1070811"/>
          </a:xfrm>
        </p:spPr>
        <p:txBody>
          <a:bodyPr/>
          <a:lstStyle/>
          <a:p>
            <a:pPr algn="ctr"/>
            <a:r>
              <a:rPr lang="ru-BY" dirty="0"/>
              <a:t>Схемы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8C371-B7E0-4801-B55C-E00E84A5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84"/>
          <a:stretch/>
        </p:blipFill>
        <p:spPr>
          <a:xfrm>
            <a:off x="2407215" y="403412"/>
            <a:ext cx="9784785" cy="63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66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6872E-F77D-41EA-BB5A-28949539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916" y="0"/>
            <a:ext cx="8843210" cy="685799"/>
          </a:xfrm>
        </p:spPr>
        <p:txBody>
          <a:bodyPr/>
          <a:lstStyle/>
          <a:p>
            <a:pPr algn="ctr"/>
            <a:r>
              <a:rPr lang="ru-BY" dirty="0"/>
              <a:t>Таблицы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DB2554-7E09-4315-BB0D-8A0EA625B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63" y="770020"/>
            <a:ext cx="11833474" cy="531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5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6872E-F77D-41EA-BB5A-28949539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690119" cy="685799"/>
          </a:xfrm>
        </p:spPr>
        <p:txBody>
          <a:bodyPr/>
          <a:lstStyle/>
          <a:p>
            <a:pPr algn="ctr"/>
            <a:r>
              <a:rPr lang="ru-BY" dirty="0"/>
              <a:t>Таблицы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7B6942-8C81-41AE-952A-87927217E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392"/>
          <a:stretch/>
        </p:blipFill>
        <p:spPr>
          <a:xfrm>
            <a:off x="0" y="1385047"/>
            <a:ext cx="5547554" cy="40879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92BA66-5481-4D6C-AE72-EC914CA1B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08" r="2872"/>
          <a:stretch/>
        </p:blipFill>
        <p:spPr>
          <a:xfrm>
            <a:off x="5522106" y="2043953"/>
            <a:ext cx="666989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78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B1AF1-0759-4FEF-81A6-D85A4B9C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5" y="2218764"/>
            <a:ext cx="3025588" cy="1371600"/>
          </a:xfrm>
        </p:spPr>
        <p:txBody>
          <a:bodyPr/>
          <a:lstStyle/>
          <a:p>
            <a:pPr algn="ctr"/>
            <a:r>
              <a:rPr lang="ru-BY" dirty="0"/>
              <a:t>документы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8AB8DD-8625-474D-9739-10D61F655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0"/>
            <a:ext cx="7975226" cy="680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03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3FFBDC-652D-4265-8056-E3B5FCBF6E24}"/>
              </a:ext>
            </a:extLst>
          </p:cNvPr>
          <p:cNvSpPr txBox="1"/>
          <p:nvPr/>
        </p:nvSpPr>
        <p:spPr>
          <a:xfrm>
            <a:off x="794085" y="1574721"/>
            <a:ext cx="1055169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Bahnschrift SemiBold Condensed" panose="020B0502040204020203" pitchFamily="34" charset="0"/>
              </a:rPr>
              <a:t>Настоящий историк не вправе жить только прошлым. Он должен пользоваться знанием о прошлом для понимания настоящего, и он должен одинаково хорошо знать и прошлое и настоящее, чтобы видеть, в каком направлении идёт развитие, куда устремляется будущее.</a:t>
            </a:r>
          </a:p>
          <a:p>
            <a:endParaRPr lang="ru-RU" sz="3200" dirty="0"/>
          </a:p>
          <a:p>
            <a:r>
              <a:rPr lang="ru-RU" sz="3200" dirty="0"/>
              <a:t>Клиффорд Саймак</a:t>
            </a:r>
            <a:endParaRPr lang="ru-BY" sz="3200" dirty="0"/>
          </a:p>
        </p:txBody>
      </p:sp>
    </p:spTree>
    <p:extLst>
      <p:ext uri="{BB962C8B-B14F-4D97-AF65-F5344CB8AC3E}">
        <p14:creationId xmlns:p14="http://schemas.microsoft.com/office/powerpoint/2010/main" val="1218808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B1AF1-0759-4FEF-81A6-D85A4B9C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5" y="2218764"/>
            <a:ext cx="3079376" cy="1371600"/>
          </a:xfrm>
        </p:spPr>
        <p:txBody>
          <a:bodyPr/>
          <a:lstStyle/>
          <a:p>
            <a:pPr algn="ctr"/>
            <a:r>
              <a:rPr lang="ru-BY" dirty="0"/>
              <a:t>документы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5D31B3-0BD5-4932-8AF8-DBEA2677D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6"/>
          <a:stretch/>
        </p:blipFill>
        <p:spPr>
          <a:xfrm>
            <a:off x="3024277" y="618565"/>
            <a:ext cx="9167723" cy="529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89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B1AF1-0759-4FEF-81A6-D85A4B9C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5" y="2218764"/>
            <a:ext cx="3025588" cy="1371600"/>
          </a:xfrm>
        </p:spPr>
        <p:txBody>
          <a:bodyPr/>
          <a:lstStyle/>
          <a:p>
            <a:pPr algn="ctr"/>
            <a:r>
              <a:rPr lang="ru-BY" dirty="0"/>
              <a:t>документы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8AB8DD-8625-474D-9739-10D61F655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0"/>
            <a:ext cx="7975226" cy="680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28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B1AF1-0759-4FEF-81A6-D85A4B9C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1246"/>
            <a:ext cx="3025588" cy="1371600"/>
          </a:xfrm>
        </p:spPr>
        <p:txBody>
          <a:bodyPr/>
          <a:lstStyle/>
          <a:p>
            <a:pPr algn="ctr"/>
            <a:r>
              <a:rPr lang="ru-BY" dirty="0"/>
              <a:t>документы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A7D74-2225-45A4-864D-C9314D65E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88" y="0"/>
            <a:ext cx="10654260" cy="57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6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75EFD-07FC-4A1E-8229-042B749D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820" y="264692"/>
            <a:ext cx="3783931" cy="421107"/>
          </a:xfrm>
        </p:spPr>
        <p:txBody>
          <a:bodyPr>
            <a:normAutofit fontScale="90000"/>
          </a:bodyPr>
          <a:lstStyle/>
          <a:p>
            <a:pPr algn="ctr"/>
            <a:r>
              <a:rPr lang="ru-BY" dirty="0"/>
              <a:t>Фотографии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B40B52-4963-4686-A98D-3F53ADD6B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1FF93-6740-4976-9739-8F918F3ED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9" y="1"/>
            <a:ext cx="7712242" cy="674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5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75EFD-07FC-4A1E-8229-042B749D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820" y="264692"/>
            <a:ext cx="3783931" cy="421107"/>
          </a:xfrm>
        </p:spPr>
        <p:txBody>
          <a:bodyPr>
            <a:normAutofit fontScale="90000"/>
          </a:bodyPr>
          <a:lstStyle/>
          <a:p>
            <a:pPr algn="ctr"/>
            <a:r>
              <a:rPr lang="ru-BY" dirty="0"/>
              <a:t>Фотографии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E19476-FD14-4D63-9E92-46FA59E3A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158"/>
          <a:stretch/>
        </p:blipFill>
        <p:spPr>
          <a:xfrm>
            <a:off x="325994" y="162155"/>
            <a:ext cx="7626879" cy="3208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EE1EB2-2C85-47B5-97D0-2D7BD8C02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439" b="2452"/>
          <a:stretch/>
        </p:blipFill>
        <p:spPr>
          <a:xfrm>
            <a:off x="325993" y="3190467"/>
            <a:ext cx="7626879" cy="366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34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75EFD-07FC-4A1E-8229-042B749D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0891" y="3086100"/>
            <a:ext cx="3471109" cy="421107"/>
          </a:xfrm>
        </p:spPr>
        <p:txBody>
          <a:bodyPr>
            <a:normAutofit fontScale="90000"/>
          </a:bodyPr>
          <a:lstStyle/>
          <a:p>
            <a:pPr algn="ctr"/>
            <a:r>
              <a:rPr lang="ru-BY" dirty="0"/>
              <a:t>Фотографии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F64420-761B-498C-833B-99A046B99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47" y="0"/>
            <a:ext cx="8550176" cy="65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94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7BF1F-E7C2-4827-9F07-3F9A1151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02A8FF-4D18-4DF1-ADC0-BC3950E66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E25DDA-4674-4D9A-B5C3-F644D18E3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73" t="35438" r="12072" b="7429"/>
          <a:stretch/>
        </p:blipFill>
        <p:spPr>
          <a:xfrm>
            <a:off x="2600826" y="0"/>
            <a:ext cx="6990347" cy="67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94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C0FBA-0647-4BF5-96B1-FC1C0964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409073"/>
            <a:ext cx="1756611" cy="890337"/>
          </a:xfrm>
        </p:spPr>
        <p:txBody>
          <a:bodyPr/>
          <a:lstStyle/>
          <a:p>
            <a:r>
              <a:rPr lang="ru-BY" dirty="0"/>
              <a:t>Карты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74C065-F9B9-4697-8BFB-BE5031D60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794" y="129339"/>
            <a:ext cx="5984206" cy="63536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EA894-886B-406B-8011-9DEBCAC6E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" y="3465846"/>
            <a:ext cx="6472448" cy="194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69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C0FBA-0647-4BF5-96B1-FC1C0964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409073"/>
            <a:ext cx="1756611" cy="890337"/>
          </a:xfrm>
        </p:spPr>
        <p:txBody>
          <a:bodyPr/>
          <a:lstStyle/>
          <a:p>
            <a:r>
              <a:rPr lang="ru-BY" dirty="0"/>
              <a:t>Карты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01A907-A093-422D-B718-C1B0491A6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3" r="2593" b="6868"/>
          <a:stretch/>
        </p:blipFill>
        <p:spPr>
          <a:xfrm>
            <a:off x="4355432" y="0"/>
            <a:ext cx="7628022" cy="52888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B7D833-8516-4FB5-80E4-BF7FC28B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884" y="5134071"/>
            <a:ext cx="7234990" cy="17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9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C0FBA-0647-4BF5-96B1-FC1C0964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409073"/>
            <a:ext cx="1756611" cy="890337"/>
          </a:xfrm>
        </p:spPr>
        <p:txBody>
          <a:bodyPr/>
          <a:lstStyle/>
          <a:p>
            <a:r>
              <a:rPr lang="ru-BY" dirty="0"/>
              <a:t>Карты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74C065-F9B9-4697-8BFB-BE5031D60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1"/>
          <a:stretch/>
        </p:blipFill>
        <p:spPr>
          <a:xfrm>
            <a:off x="5990898" y="129339"/>
            <a:ext cx="6201102" cy="67286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EA894-886B-406B-8011-9DEBCAC6E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"/>
          <a:stretch/>
        </p:blipFill>
        <p:spPr>
          <a:xfrm>
            <a:off x="0" y="3429000"/>
            <a:ext cx="6337460" cy="194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0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9" y="277813"/>
            <a:ext cx="8137525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u="sng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Характеристика качеств</a:t>
            </a:r>
            <a:br>
              <a:rPr lang="ru-RU" sz="3600" b="1" u="sng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«идеального» ученика 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7953388" y="2000241"/>
            <a:ext cx="28241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критичность</a:t>
            </a:r>
          </a:p>
          <a:p>
            <a:pPr>
              <a:buFontTx/>
              <a:buChar char="-"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независимость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оригинальность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инициатива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самооценка            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самостоятельность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275347" y="1928803"/>
            <a:ext cx="345222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                                                    - грамотность            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сообразительность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знания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способности 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кругозор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продуктивность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881554" y="2000241"/>
            <a:ext cx="294323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энергичность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заинтересованность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общительность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гибкость 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сотрудничество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быстрота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выносливость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275347" y="5130386"/>
            <a:ext cx="96132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b="1" u="sng" dirty="0">
                <a:solidFill>
                  <a:srgbClr val="882C46"/>
                </a:solidFill>
                <a:latin typeface="Times New Roman" pitchFamily="18" charset="0"/>
                <a:cs typeface="Times New Roman" pitchFamily="18" charset="0"/>
              </a:rPr>
              <a:t>Характеристика представлена тремя группами качеств:</a:t>
            </a:r>
            <a:r>
              <a:rPr lang="ru-RU" b="1" dirty="0">
                <a:solidFill>
                  <a:srgbClr val="882C4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>
                <a:solidFill>
                  <a:srgbClr val="882C46"/>
                </a:solidFill>
                <a:latin typeface="Times New Roman" pitchFamily="18" charset="0"/>
                <a:cs typeface="Times New Roman" pitchFamily="18" charset="0"/>
              </a:rPr>
              <a:t>              - эффективности усвоения знаний (1);</a:t>
            </a:r>
          </a:p>
          <a:p>
            <a:r>
              <a:rPr lang="ru-RU" b="1" dirty="0">
                <a:solidFill>
                  <a:srgbClr val="882C46"/>
                </a:solidFill>
                <a:latin typeface="Times New Roman" pitchFamily="18" charset="0"/>
                <a:cs typeface="Times New Roman" pitchFamily="18" charset="0"/>
              </a:rPr>
              <a:t>              - активности учащегося в учебной деятельности (2);</a:t>
            </a:r>
          </a:p>
          <a:p>
            <a:r>
              <a:rPr lang="ru-RU" b="1" dirty="0">
                <a:solidFill>
                  <a:srgbClr val="882C46"/>
                </a:solidFill>
                <a:latin typeface="Times New Roman" pitchFamily="18" charset="0"/>
                <a:cs typeface="Times New Roman" pitchFamily="18" charset="0"/>
              </a:rPr>
              <a:t>              - самореализация «Я» учащегося (3).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C9E86-E9D7-44DC-A8BE-329D04F2A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5A7B4-3121-4668-9987-839708783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E864FD-7283-4FB0-82B8-C8980BE97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01" y="0"/>
            <a:ext cx="10456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0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4B1FA-27C9-4AFF-B134-77C68CBA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BY" dirty="0"/>
              <a:t>Карикатуры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7062AF-8145-4062-BAEA-5916F92BE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43057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46453-EB8A-4F53-85BB-EF33C0E1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-1"/>
            <a:ext cx="9486900" cy="914401"/>
          </a:xfrm>
        </p:spPr>
        <p:txBody>
          <a:bodyPr/>
          <a:lstStyle/>
          <a:p>
            <a:pPr algn="ctr"/>
            <a:r>
              <a:rPr lang="ru-BY" dirty="0"/>
              <a:t>Картины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7C5C08-6587-4938-A930-35B4C9B6B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01" b="4682"/>
          <a:stretch/>
        </p:blipFill>
        <p:spPr>
          <a:xfrm>
            <a:off x="1616673" y="880304"/>
            <a:ext cx="8537979" cy="57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68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46453-EB8A-4F53-85BB-EF33C0E1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-1"/>
            <a:ext cx="9486900" cy="914401"/>
          </a:xfrm>
        </p:spPr>
        <p:txBody>
          <a:bodyPr/>
          <a:lstStyle/>
          <a:p>
            <a:pPr algn="ctr"/>
            <a:r>
              <a:rPr lang="ru-BY" dirty="0"/>
              <a:t>Картины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6F7956-3CAD-4714-A84E-82E3549A6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" b="6904"/>
          <a:stretch/>
        </p:blipFill>
        <p:spPr>
          <a:xfrm>
            <a:off x="1489846" y="914400"/>
            <a:ext cx="9018281" cy="57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72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46453-EB8A-4F53-85BB-EF33C0E1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-1"/>
            <a:ext cx="9486900" cy="914401"/>
          </a:xfrm>
        </p:spPr>
        <p:txBody>
          <a:bodyPr/>
          <a:lstStyle/>
          <a:p>
            <a:pPr algn="ctr"/>
            <a:r>
              <a:rPr lang="ru-BY" dirty="0"/>
              <a:t>Картины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F391BFA-D492-4534-9EDB-81C885DEA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51" b="5871"/>
          <a:stretch/>
        </p:blipFill>
        <p:spPr>
          <a:xfrm>
            <a:off x="1844762" y="914401"/>
            <a:ext cx="903273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29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46453-EB8A-4F53-85BB-EF33C0E1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-1"/>
            <a:ext cx="9486900" cy="914401"/>
          </a:xfrm>
        </p:spPr>
        <p:txBody>
          <a:bodyPr/>
          <a:lstStyle/>
          <a:p>
            <a:pPr algn="ctr"/>
            <a:r>
              <a:rPr lang="ru-BY" dirty="0"/>
              <a:t>Картины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7C5C08-6587-4938-A930-35B4C9B6B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696" y="914400"/>
            <a:ext cx="7969168" cy="580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43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46453-EB8A-4F53-85BB-EF33C0E1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633" y="138192"/>
            <a:ext cx="3187366" cy="914401"/>
          </a:xfrm>
        </p:spPr>
        <p:txBody>
          <a:bodyPr/>
          <a:lstStyle/>
          <a:p>
            <a:pPr algn="ctr"/>
            <a:r>
              <a:rPr lang="ru-BY" dirty="0"/>
              <a:t>Картины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02C6E45-6BE1-4AD5-9AB9-FD16B63D8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48A70F-0D2F-4292-BB39-9D414944D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84"/>
          <a:stretch/>
        </p:blipFill>
        <p:spPr>
          <a:xfrm>
            <a:off x="353928" y="272324"/>
            <a:ext cx="8650705" cy="65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32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56F6FC-0B46-4ADE-85DD-D7730AF1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82" y="1958688"/>
            <a:ext cx="3952452" cy="29406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8368F-5172-412C-BF3E-CD4B00F1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42" y="84221"/>
            <a:ext cx="9402679" cy="697832"/>
          </a:xfrm>
        </p:spPr>
        <p:txBody>
          <a:bodyPr/>
          <a:lstStyle/>
          <a:p>
            <a:pPr algn="ctr"/>
            <a:r>
              <a:rPr lang="ru-BY" dirty="0"/>
              <a:t>Творчество Яна Матейко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FB54E63-16B2-42D4-9E25-0BC5FA5BE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84580" y="2780629"/>
            <a:ext cx="5492101" cy="3214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028452-7BA9-4D16-BAA2-4AC4160115EC}"/>
              </a:ext>
            </a:extLst>
          </p:cNvPr>
          <p:cNvSpPr txBox="1"/>
          <p:nvPr/>
        </p:nvSpPr>
        <p:spPr>
          <a:xfrm>
            <a:off x="3504197" y="1148746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https://www.wikiart.org/ru/yan-mateyko</a:t>
            </a:r>
            <a:r>
              <a:rPr lang="ru-BY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1B5A08-7381-4B65-909A-5A85D243E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771" y="2044604"/>
            <a:ext cx="4132047" cy="24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54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B3E2761-C0EB-42D1-BD52-5C4C14420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1863" y="1720516"/>
            <a:ext cx="5576637" cy="4451685"/>
          </a:xfrm>
        </p:spPr>
        <p:txBody>
          <a:bodyPr/>
          <a:lstStyle/>
          <a:p>
            <a:r>
              <a:rPr lang="en-US" dirty="0">
                <a:hlinkClick r:id="rId2"/>
              </a:rPr>
              <a:t>http://mp.minsk.edu.by/main.aspx?guid=5131</a:t>
            </a:r>
            <a:endParaRPr lang="ru-BY" dirty="0"/>
          </a:p>
          <a:p>
            <a:r>
              <a:rPr lang="en-US" dirty="0">
                <a:hlinkClick r:id="rId3"/>
              </a:rPr>
              <a:t>https://olymp.hse.ru/mmo/materials-history</a:t>
            </a:r>
            <a:endParaRPr lang="ru-BY" dirty="0"/>
          </a:p>
          <a:p>
            <a:r>
              <a:rPr lang="en-US" dirty="0">
                <a:hlinkClick r:id="rId4"/>
              </a:rPr>
              <a:t>https://sitnikpw.wixsite.com/history</a:t>
            </a:r>
            <a:endParaRPr lang="ru-BY" dirty="0"/>
          </a:p>
          <a:p>
            <a:endParaRPr lang="ru-BY" dirty="0"/>
          </a:p>
          <a:p>
            <a:endParaRPr lang="ru-BY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0A889B-30B1-45A4-A34A-9FBE73D78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27" r="15305"/>
          <a:stretch/>
        </p:blipFill>
        <p:spPr>
          <a:xfrm>
            <a:off x="433137" y="457199"/>
            <a:ext cx="3941546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2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CF4C3-58FC-4F41-A19B-AB7735D0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3" y="685800"/>
            <a:ext cx="11766885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 составлении заданий олимпиады важно обратить</a:t>
            </a:r>
            <a:r>
              <a:rPr lang="ru-BY" dirty="0"/>
              <a:t> </a:t>
            </a:r>
            <a:r>
              <a:rPr lang="ru-RU" dirty="0"/>
              <a:t>внимание на применение учащимися таких умений и навыков, как:</a:t>
            </a:r>
            <a:br>
              <a:rPr lang="ru-RU" dirty="0"/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542BB1-2A80-4E36-9F15-7840EF886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05" y="1888958"/>
            <a:ext cx="11434012" cy="48487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1) Соотнесение даты и события с определенной эпохой.</a:t>
            </a:r>
          </a:p>
          <a:p>
            <a:pPr marL="0" indent="0">
              <a:buNone/>
            </a:pPr>
            <a:r>
              <a:rPr lang="ru-RU" dirty="0"/>
              <a:t>2) Группировка событий и явлений истории по какому-либо признаку.</a:t>
            </a:r>
          </a:p>
          <a:p>
            <a:pPr marL="0" indent="0">
              <a:buNone/>
            </a:pPr>
            <a:r>
              <a:rPr lang="ru-RU" dirty="0"/>
              <a:t>3) Показ значения важнейших фактов, объяснение смысла основных</a:t>
            </a:r>
            <a:r>
              <a:rPr lang="ru-BY" dirty="0"/>
              <a:t> </a:t>
            </a:r>
            <a:r>
              <a:rPr lang="ru-RU" dirty="0"/>
              <a:t>понятий и терминов.</a:t>
            </a:r>
          </a:p>
          <a:p>
            <a:pPr marL="0" indent="0">
              <a:buNone/>
            </a:pPr>
            <a:r>
              <a:rPr lang="ru-RU" dirty="0"/>
              <a:t>4) Выделение общего и особенного в исторических событиях,</a:t>
            </a:r>
            <a:r>
              <a:rPr lang="ru-BY" dirty="0"/>
              <a:t> </a:t>
            </a:r>
            <a:r>
              <a:rPr lang="ru-RU" dirty="0"/>
              <a:t>явлениях, процессах, объектах и т.д.</a:t>
            </a:r>
          </a:p>
          <a:p>
            <a:pPr marL="0" indent="0">
              <a:buNone/>
            </a:pPr>
            <a:r>
              <a:rPr lang="ru-RU" dirty="0"/>
              <a:t>5) Анализ исторических источников.</a:t>
            </a:r>
          </a:p>
          <a:p>
            <a:pPr marL="0" indent="0">
              <a:buNone/>
            </a:pPr>
            <a:r>
              <a:rPr lang="ru-RU" dirty="0"/>
              <a:t>6) Критическая оценка исторической информации, предлагаемой в</a:t>
            </a:r>
            <a:r>
              <a:rPr lang="ru-BY" dirty="0"/>
              <a:t> </a:t>
            </a:r>
            <a:r>
              <a:rPr lang="ru-RU" dirty="0"/>
              <a:t>разных знаковых системах (карта, схема, диаграмма, таблица т.д.).</a:t>
            </a:r>
          </a:p>
          <a:p>
            <a:pPr marL="0" indent="0">
              <a:buNone/>
            </a:pPr>
            <a:r>
              <a:rPr lang="ru-RU" dirty="0"/>
              <a:t>7) Установление причинно-следственных связей между историческими</a:t>
            </a:r>
            <a:r>
              <a:rPr lang="ru-BY" dirty="0"/>
              <a:t> </a:t>
            </a:r>
            <a:r>
              <a:rPr lang="ru-RU" dirty="0"/>
              <a:t>процессами и явлениями.</a:t>
            </a:r>
          </a:p>
          <a:p>
            <a:pPr marL="0" indent="0">
              <a:buNone/>
            </a:pPr>
            <a:r>
              <a:rPr lang="ru-RU" dirty="0"/>
              <a:t>8) Разносторонняя характеристика и оценка явлений, процессов,</a:t>
            </a:r>
            <a:r>
              <a:rPr lang="ru-BY" dirty="0"/>
              <a:t> </a:t>
            </a:r>
            <a:r>
              <a:rPr lang="ru-RU" dirty="0" err="1"/>
              <a:t>событиий</a:t>
            </a:r>
            <a:r>
              <a:rPr lang="ru-RU" dirty="0"/>
              <a:t> и личностей в истории 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67632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B95B8-1E89-4D56-AE62-962B2D91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662" y="-1"/>
            <a:ext cx="9486900" cy="1371600"/>
          </a:xfrm>
        </p:spPr>
        <p:txBody>
          <a:bodyPr/>
          <a:lstStyle/>
          <a:p>
            <a:pPr algn="ctr"/>
            <a:r>
              <a:rPr lang="ru-BY" dirty="0"/>
              <a:t>Типы заданий в олимпиаде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BB071-EAD4-487F-A3E5-DBDA267E3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621" y="1455820"/>
            <a:ext cx="9859879" cy="518561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be-BY" sz="2800" dirty="0"/>
              <a:t>Т</a:t>
            </a:r>
            <a:r>
              <a:rPr lang="ru-BY" sz="2800" dirty="0" err="1"/>
              <a:t>ермины</a:t>
            </a:r>
            <a:r>
              <a:rPr lang="ru-BY" sz="2800" dirty="0"/>
              <a:t> и даты</a:t>
            </a:r>
          </a:p>
          <a:p>
            <a:pPr marL="457200" indent="-457200">
              <a:buFont typeface="+mj-lt"/>
              <a:buAutoNum type="arabicPeriod"/>
            </a:pPr>
            <a:r>
              <a:rPr lang="ru-BY" sz="2800" dirty="0"/>
              <a:t>крылатые выражения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BY" sz="2800" dirty="0"/>
              <a:t>схемы</a:t>
            </a:r>
          </a:p>
          <a:p>
            <a:pPr marL="457200" indent="-457200">
              <a:buFont typeface="+mj-lt"/>
              <a:buAutoNum type="arabicPeriod"/>
            </a:pPr>
            <a:r>
              <a:rPr lang="ru-BY" sz="2800" dirty="0"/>
              <a:t>таблицы</a:t>
            </a:r>
          </a:p>
          <a:p>
            <a:pPr marL="457200" indent="-457200">
              <a:buFont typeface="+mj-lt"/>
              <a:buAutoNum type="arabicPeriod"/>
            </a:pPr>
            <a:r>
              <a:rPr lang="ru-BY" sz="2800" dirty="0"/>
              <a:t>документы</a:t>
            </a:r>
          </a:p>
          <a:p>
            <a:pPr marL="457200" indent="-457200">
              <a:buFont typeface="+mj-lt"/>
              <a:buAutoNum type="arabicPeriod"/>
            </a:pPr>
            <a:r>
              <a:rPr lang="ru-BY" sz="2800" dirty="0"/>
              <a:t>фотографии</a:t>
            </a:r>
          </a:p>
          <a:p>
            <a:pPr marL="457200" indent="-457200">
              <a:buFont typeface="+mj-lt"/>
              <a:buAutoNum type="arabicPeriod"/>
            </a:pPr>
            <a:r>
              <a:rPr lang="ru-BY" sz="2800" dirty="0"/>
              <a:t>картографический материал</a:t>
            </a:r>
          </a:p>
          <a:p>
            <a:pPr marL="457200" indent="-457200">
              <a:buFont typeface="+mj-lt"/>
              <a:buAutoNum type="arabicPeriod"/>
            </a:pPr>
            <a:r>
              <a:rPr lang="ru-BY" sz="2800" dirty="0"/>
              <a:t>карикатуры</a:t>
            </a:r>
          </a:p>
          <a:p>
            <a:pPr marL="457200" indent="-457200">
              <a:buFont typeface="+mj-lt"/>
              <a:buAutoNum type="arabicPeriod"/>
            </a:pPr>
            <a:r>
              <a:rPr lang="ru-BY" sz="2800" dirty="0"/>
              <a:t>картины</a:t>
            </a:r>
          </a:p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003583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0A957-0384-4307-9F71-4EF50B73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" y="168442"/>
            <a:ext cx="2971800" cy="794084"/>
          </a:xfrm>
        </p:spPr>
        <p:txBody>
          <a:bodyPr/>
          <a:lstStyle/>
          <a:p>
            <a:pPr algn="ctr"/>
            <a:r>
              <a:rPr lang="ru-BY" dirty="0"/>
              <a:t>Термины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20FE0B5-5910-40A2-8E00-8A0EB13B0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021" y="78087"/>
            <a:ext cx="7632632" cy="670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51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0A957-0384-4307-9F71-4EF50B73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" y="168442"/>
            <a:ext cx="2971800" cy="794084"/>
          </a:xfrm>
        </p:spPr>
        <p:txBody>
          <a:bodyPr/>
          <a:lstStyle/>
          <a:p>
            <a:pPr algn="ctr"/>
            <a:r>
              <a:rPr lang="ru-BY" dirty="0"/>
              <a:t>Термины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ECE11AF-B70C-4AE7-928E-7D281A15F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0A86A2-9E51-40BD-A790-97F4B6716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882" y="0"/>
            <a:ext cx="791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38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0A957-0384-4307-9F71-4EF50B73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" y="168442"/>
            <a:ext cx="2971800" cy="794084"/>
          </a:xfrm>
        </p:spPr>
        <p:txBody>
          <a:bodyPr/>
          <a:lstStyle/>
          <a:p>
            <a:pPr algn="ctr"/>
            <a:r>
              <a:rPr lang="ru-BY" dirty="0"/>
              <a:t>Термины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4A4B573-D333-4CA9-98DF-C8E52051B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ADE62B-6FAB-49AF-A790-697A08594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526"/>
            <a:ext cx="6497053" cy="56550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1869CD-96ED-417E-8464-0941850EF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68"/>
          <a:stretch/>
        </p:blipFill>
        <p:spPr>
          <a:xfrm>
            <a:off x="6096000" y="0"/>
            <a:ext cx="5915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0A957-0384-4307-9F71-4EF50B73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" y="168442"/>
            <a:ext cx="2971800" cy="794084"/>
          </a:xfrm>
        </p:spPr>
        <p:txBody>
          <a:bodyPr/>
          <a:lstStyle/>
          <a:p>
            <a:pPr algn="ctr"/>
            <a:r>
              <a:rPr lang="ru-BY" dirty="0"/>
              <a:t>Термины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E0A902B-4D1A-4690-8BC8-B17602579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02295D-8C60-433C-AD3F-00835126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247" y="1116430"/>
            <a:ext cx="10420521" cy="57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9170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RegularSeedLeftStep">
      <a:dk1>
        <a:srgbClr val="000000"/>
      </a:dk1>
      <a:lt1>
        <a:srgbClr val="FFFFFF"/>
      </a:lt1>
      <a:dk2>
        <a:srgbClr val="1B2830"/>
      </a:dk2>
      <a:lt2>
        <a:srgbClr val="F0F1F3"/>
      </a:lt2>
      <a:accent1>
        <a:srgbClr val="B99E48"/>
      </a:accent1>
      <a:accent2>
        <a:srgbClr val="B1643B"/>
      </a:accent2>
      <a:accent3>
        <a:srgbClr val="C34D55"/>
      </a:accent3>
      <a:accent4>
        <a:srgbClr val="B13B74"/>
      </a:accent4>
      <a:accent5>
        <a:srgbClr val="C34DB8"/>
      </a:accent5>
      <a:accent6>
        <a:srgbClr val="8C3BB1"/>
      </a:accent6>
      <a:hlink>
        <a:srgbClr val="4E6AC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381</Words>
  <Application>Microsoft Office PowerPoint</Application>
  <PresentationFormat>Широкоэкранный</PresentationFormat>
  <Paragraphs>84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Bahnschrift SemiBold Condensed</vt:lpstr>
      <vt:lpstr>Gill Sans MT</vt:lpstr>
      <vt:lpstr>Goudy Old Style</vt:lpstr>
      <vt:lpstr>Times New Roman</vt:lpstr>
      <vt:lpstr>ClassicFrameVTI</vt:lpstr>
      <vt:lpstr> "Подготовка учащихся к олимпиадам и конкурсам по истории"</vt:lpstr>
      <vt:lpstr>Презентация PowerPoint</vt:lpstr>
      <vt:lpstr>Характеристика качеств  «идеального» ученика </vt:lpstr>
      <vt:lpstr>При составлении заданий олимпиады важно обратить внимание на применение учащимися таких умений и навыков, как: </vt:lpstr>
      <vt:lpstr>Типы заданий в олимпиаде</vt:lpstr>
      <vt:lpstr>Термины</vt:lpstr>
      <vt:lpstr>Термины</vt:lpstr>
      <vt:lpstr>Термины</vt:lpstr>
      <vt:lpstr>Термины</vt:lpstr>
      <vt:lpstr>Даты</vt:lpstr>
      <vt:lpstr>Презентация PowerPoint</vt:lpstr>
      <vt:lpstr>Крылатые выражения</vt:lpstr>
      <vt:lpstr>Схемы</vt:lpstr>
      <vt:lpstr>Схемы</vt:lpstr>
      <vt:lpstr>Схемы</vt:lpstr>
      <vt:lpstr>Схемы</vt:lpstr>
      <vt:lpstr>Таблицы</vt:lpstr>
      <vt:lpstr>Таблицы</vt:lpstr>
      <vt:lpstr>документы</vt:lpstr>
      <vt:lpstr>документы</vt:lpstr>
      <vt:lpstr>документы</vt:lpstr>
      <vt:lpstr>документы</vt:lpstr>
      <vt:lpstr>Фотографии</vt:lpstr>
      <vt:lpstr>Фотографии</vt:lpstr>
      <vt:lpstr>Фотографии</vt:lpstr>
      <vt:lpstr>Презентация PowerPoint</vt:lpstr>
      <vt:lpstr>Карты</vt:lpstr>
      <vt:lpstr>Карты</vt:lpstr>
      <vt:lpstr>Карты</vt:lpstr>
      <vt:lpstr>Презентация PowerPoint</vt:lpstr>
      <vt:lpstr>Карикатуры</vt:lpstr>
      <vt:lpstr>Картины</vt:lpstr>
      <vt:lpstr>Картины</vt:lpstr>
      <vt:lpstr>Картины</vt:lpstr>
      <vt:lpstr>Картины</vt:lpstr>
      <vt:lpstr>Картины</vt:lpstr>
      <vt:lpstr>Творчество Яна Матейко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"Подготовка учащихся к олимпиадам и конкурсам по истории"</dc:title>
  <dc:creator>EdCamp02</dc:creator>
  <cp:lastModifiedBy>EdCamp02</cp:lastModifiedBy>
  <cp:revision>15</cp:revision>
  <dcterms:created xsi:type="dcterms:W3CDTF">2020-10-15T17:38:48Z</dcterms:created>
  <dcterms:modified xsi:type="dcterms:W3CDTF">2020-10-16T05:07:59Z</dcterms:modified>
</cp:coreProperties>
</file>