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7" r:id="rId3"/>
    <p:sldId id="265" r:id="rId4"/>
    <p:sldId id="266" r:id="rId5"/>
    <p:sldId id="276" r:id="rId6"/>
    <p:sldId id="277" r:id="rId7"/>
    <p:sldId id="278" r:id="rId8"/>
    <p:sldId id="280" r:id="rId9"/>
    <p:sldId id="279" r:id="rId10"/>
    <p:sldId id="257" r:id="rId11"/>
    <p:sldId id="268" r:id="rId12"/>
    <p:sldId id="258" r:id="rId13"/>
    <p:sldId id="269" r:id="rId14"/>
    <p:sldId id="259" r:id="rId15"/>
    <p:sldId id="272" r:id="rId16"/>
    <p:sldId id="260" r:id="rId17"/>
    <p:sldId id="270" r:id="rId18"/>
    <p:sldId id="271" r:id="rId19"/>
    <p:sldId id="261" r:id="rId20"/>
    <p:sldId id="264" r:id="rId21"/>
    <p:sldId id="262" r:id="rId22"/>
    <p:sldId id="274" r:id="rId23"/>
    <p:sldId id="273" r:id="rId24"/>
    <p:sldId id="275" r:id="rId25"/>
    <p:sldId id="263" r:id="rId26"/>
  </p:sldIdLst>
  <p:sldSz cx="14630400" cy="8229600"/>
  <p:notesSz cx="8229600" cy="146304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</p:embeddedFont>
    <p:embeddedFont>
      <p:font typeface="Open Sans Bold" panose="020B0806030504020204" pitchFamily="34" charset="0"/>
      <p:bold r:id="rId34"/>
    </p:embeddedFont>
    <p:embeddedFont>
      <p:font typeface="Playfair Display Bold" panose="00000800000000000000" pitchFamily="2" charset="-52"/>
      <p:bold r:id="rId35"/>
    </p:embeddedFont>
  </p:embeddedFontLst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63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universityofchildhood.ru/ai#gpt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berbank.com/promo/kandinsky/" TargetMode="External"/><Relationship Id="rId3" Type="http://schemas.openxmlformats.org/officeDocument/2006/relationships/hyperlink" Target="https://console.yandex.cloud/folders/b1guuratktsutkqvjr3d/foundation-models/overview" TargetMode="External"/><Relationship Id="rId7" Type="http://schemas.openxmlformats.org/officeDocument/2006/relationships/hyperlink" Target="https://ya.ru/ai/gpt-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ga.chat/" TargetMode="External"/><Relationship Id="rId5" Type="http://schemas.openxmlformats.org/officeDocument/2006/relationships/hyperlink" Target="https://console.yandex.cloud/folders/b1guuratktsutkqvjr3d/foundation-models/yandexart" TargetMode="External"/><Relationship Id="rId4" Type="http://schemas.openxmlformats.org/officeDocument/2006/relationships/hyperlink" Target="https://console.yandex.cloud/folders/b1guuratktsutkqvjr3d/foundation-models/playground/create-experiment" TargetMode="External"/><Relationship Id="rId9" Type="http://schemas.openxmlformats.org/officeDocument/2006/relationships/hyperlink" Target="https://alice.yandex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Использование промпт-инжиниринга в обучении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Промпт-инжиниринг — новый подход к обучению, который использует искусственный интеллект для повышения качества обучения.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491639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467112"/>
            <a:ext cx="229123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Ivan Pesenko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92712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Что такое промпт-инжиниринг?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Простые слова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Искусство создавать вопросы и задания для ИИ, которые помогут вам получить точные и полезные ответы.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Например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«Напишите эссе о влиянии социальных сетей на молодежь» — это промпт, который дает ИИ задачу написать эссе.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B9F9EA-31DA-41E4-9030-D25FA2E927B4}"/>
              </a:ext>
            </a:extLst>
          </p:cNvPr>
          <p:cNvSpPr txBox="1"/>
          <p:nvPr/>
        </p:nvSpPr>
        <p:spPr>
          <a:xfrm>
            <a:off x="338666" y="536757"/>
            <a:ext cx="14037733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Промты</a:t>
            </a:r>
            <a:r>
              <a:rPr lang="ru-RU" sz="54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позволяют учителям:</a:t>
            </a:r>
          </a:p>
          <a:p>
            <a:pPr algn="ctr"/>
            <a:endParaRPr lang="ru-RU" sz="54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54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Генерировать ясные и краткие объяснения ключевых тем.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54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Создавать примеры, иллюстрирующие концепции.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54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Формулировать аналогии, которые помогают студентам лучше понимать материал.</a:t>
            </a:r>
          </a:p>
        </p:txBody>
      </p:sp>
    </p:spTree>
    <p:extLst>
      <p:ext uri="{BB962C8B-B14F-4D97-AF65-F5344CB8AC3E}">
        <p14:creationId xmlns:p14="http://schemas.microsoft.com/office/powerpoint/2010/main" val="393492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5779" y="764858"/>
            <a:ext cx="7645241" cy="1338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Преимущества промпт-инжиниринга в обучении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6235779" y="2665095"/>
            <a:ext cx="374690" cy="374690"/>
          </a:xfrm>
          <a:prstGeom prst="roundRect">
            <a:avLst>
              <a:gd name="adj" fmla="val 8573"/>
            </a:avLst>
          </a:prstGeom>
          <a:solidFill>
            <a:srgbClr val="E0E0EC"/>
          </a:solidFill>
          <a:ln/>
        </p:spPr>
      </p:sp>
      <p:sp>
        <p:nvSpPr>
          <p:cNvPr id="5" name="Text 2"/>
          <p:cNvSpPr/>
          <p:nvPr/>
        </p:nvSpPr>
        <p:spPr>
          <a:xfrm>
            <a:off x="6824543" y="2665095"/>
            <a:ext cx="2725936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Глубокое понимание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6824543" y="3128129"/>
            <a:ext cx="3126819" cy="1370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ИИ помогает студентам осмыслить материал, исследуя информацию и анализируя данные.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10165437" y="2665095"/>
            <a:ext cx="374690" cy="374690"/>
          </a:xfrm>
          <a:prstGeom prst="roundRect">
            <a:avLst>
              <a:gd name="adj" fmla="val 8573"/>
            </a:avLst>
          </a:prstGeom>
          <a:solidFill>
            <a:srgbClr val="E0E0EC"/>
          </a:solidFill>
          <a:ln/>
        </p:spPr>
      </p:sp>
      <p:sp>
        <p:nvSpPr>
          <p:cNvPr id="8" name="Text 5"/>
          <p:cNvSpPr/>
          <p:nvPr/>
        </p:nvSpPr>
        <p:spPr>
          <a:xfrm>
            <a:off x="10754201" y="2665095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Креативность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10754201" y="3128129"/>
            <a:ext cx="3126819" cy="1370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Промпты стимулируют студентов генерировать идеи, создавать контент и решать проблемы творчески.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235779" y="4953714"/>
            <a:ext cx="374690" cy="374690"/>
          </a:xfrm>
          <a:prstGeom prst="roundRect">
            <a:avLst>
              <a:gd name="adj" fmla="val 8573"/>
            </a:avLst>
          </a:prstGeom>
          <a:solidFill>
            <a:srgbClr val="E0E0EC"/>
          </a:solidFill>
          <a:ln/>
        </p:spPr>
      </p:sp>
      <p:sp>
        <p:nvSpPr>
          <p:cNvPr id="11" name="Text 8"/>
          <p:cNvSpPr/>
          <p:nvPr/>
        </p:nvSpPr>
        <p:spPr>
          <a:xfrm>
            <a:off x="6824543" y="4953714"/>
            <a:ext cx="3126819" cy="6691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Индивидуальный подход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6824543" y="5751314"/>
            <a:ext cx="3126819" cy="17133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Промпты позволяют создавать персонализированные учебные программы для каждого студента.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10165437" y="4953714"/>
            <a:ext cx="374690" cy="374690"/>
          </a:xfrm>
          <a:prstGeom prst="roundRect">
            <a:avLst>
              <a:gd name="adj" fmla="val 8573"/>
            </a:avLst>
          </a:prstGeom>
          <a:solidFill>
            <a:srgbClr val="E0E0EC"/>
          </a:solidFill>
          <a:ln/>
        </p:spPr>
      </p:sp>
      <p:sp>
        <p:nvSpPr>
          <p:cNvPr id="14" name="Text 11"/>
          <p:cNvSpPr/>
          <p:nvPr/>
        </p:nvSpPr>
        <p:spPr>
          <a:xfrm>
            <a:off x="10754201" y="4953714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Эффективность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10754201" y="5416748"/>
            <a:ext cx="3126819" cy="1370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ИИ быстро обрабатывает информацию, предоставляет обратную связь и помогает студентам учиться быстрее.</a:t>
            </a:r>
            <a:endParaRPr lang="en-US" sz="16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1EE3E7-9CB7-4186-BE5D-4327256CA941}"/>
              </a:ext>
            </a:extLst>
          </p:cNvPr>
          <p:cNvSpPr txBox="1"/>
          <p:nvPr/>
        </p:nvSpPr>
        <p:spPr>
          <a:xfrm>
            <a:off x="457200" y="962505"/>
            <a:ext cx="122428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BY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Профессия </a:t>
            </a:r>
            <a:r>
              <a:rPr lang="ru-BY" sz="4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промпт</a:t>
            </a:r>
            <a:r>
              <a:rPr lang="ru-BY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-инженер</a:t>
            </a:r>
            <a:endParaRPr lang="ru-RU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BY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BY" sz="4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Промпт</a:t>
            </a:r>
            <a:r>
              <a:rPr lang="ru-BY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-инженер (</a:t>
            </a:r>
            <a:r>
              <a:rPr lang="ru-BY" sz="4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промптер</a:t>
            </a:r>
            <a:r>
              <a:rPr lang="ru-BY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– это специалист, который занимается созданием</a:t>
            </a:r>
          </a:p>
          <a:p>
            <a:r>
              <a:rPr lang="ru-BY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оптимизацией промптов для искусственного интеллекта (ИИ). Проще говоря, </a:t>
            </a:r>
            <a:r>
              <a:rPr lang="ru-BY" sz="4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промпт</a:t>
            </a:r>
            <a:r>
              <a:rPr lang="ru-BY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r>
              <a:rPr lang="ru-BY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инженер – это человек, который умеет «говорить» на языке ИИ. Он знает, как правильно</a:t>
            </a:r>
          </a:p>
          <a:p>
            <a:r>
              <a:rPr lang="ru-BY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формулировать запросы, чтобы получить от ИИ нужный результат</a:t>
            </a:r>
            <a:r>
              <a:rPr lang="ru-BY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02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0902" y="610433"/>
            <a:ext cx="7594997" cy="1383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Примеры эффективных промптов для обучения</a:t>
            </a:r>
            <a:endParaRPr lang="en-US" sz="4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902" y="2325291"/>
            <a:ext cx="553164" cy="55316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60902" y="3099673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Сравнение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6260902" y="3578066"/>
            <a:ext cx="3631525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«Сравните и контрастируйте две мировые войны, используя не менее 5 фактов.»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4254" y="2325291"/>
            <a:ext cx="553164" cy="55316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4254" y="3099673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Ролевая игра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10224254" y="3578066"/>
            <a:ext cx="3631644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«Вы — президент России. Как бы вы справились с текущей экономической ситуацией?»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902" y="5304115"/>
            <a:ext cx="553164" cy="55316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60902" y="6078498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Решение задач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6260902" y="6556891"/>
            <a:ext cx="3631525" cy="708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«Разработайте план маркетинга для новой линии одежды.»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4254" y="5304115"/>
            <a:ext cx="553164" cy="55316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24254" y="6078498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Анализ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10224254" y="6556891"/>
            <a:ext cx="3631644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«Проанализируйте текст «Война и мир» и определите главные темы.»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058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154" y="814983"/>
            <a:ext cx="13063537" cy="5903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37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Подготовка эффективных промптов: лучшие практики</a:t>
            </a:r>
            <a:endParaRPr lang="en-US" sz="37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345" y="1783080"/>
            <a:ext cx="1317427" cy="108858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42755" y="2273260"/>
            <a:ext cx="90488" cy="3779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1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4835604" y="1971913"/>
            <a:ext cx="2361605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Ясность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4835604" y="2380536"/>
            <a:ext cx="3561278" cy="30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Формулируйте промпт кратко и четко.</a:t>
            </a:r>
            <a:endParaRPr lang="en-US" sz="1450" dirty="0"/>
          </a:p>
        </p:txBody>
      </p:sp>
      <p:sp>
        <p:nvSpPr>
          <p:cNvPr id="7" name="Shape 4"/>
          <p:cNvSpPr/>
          <p:nvPr/>
        </p:nvSpPr>
        <p:spPr>
          <a:xfrm>
            <a:off x="4693920" y="2885718"/>
            <a:ext cx="9228177" cy="11430"/>
          </a:xfrm>
          <a:prstGeom prst="roundRect">
            <a:avLst>
              <a:gd name="adj" fmla="val 247942"/>
            </a:avLst>
          </a:prstGeom>
          <a:solidFill>
            <a:srgbClr val="C6C6D2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572" y="2918817"/>
            <a:ext cx="2634972" cy="108858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26205" y="3274100"/>
            <a:ext cx="123587" cy="3779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2</a:t>
            </a:r>
            <a:endParaRPr lang="en-US" sz="1850" dirty="0"/>
          </a:p>
        </p:txBody>
      </p:sp>
      <p:sp>
        <p:nvSpPr>
          <p:cNvPr id="10" name="Text 6"/>
          <p:cNvSpPr/>
          <p:nvPr/>
        </p:nvSpPr>
        <p:spPr>
          <a:xfrm>
            <a:off x="5494377" y="3107650"/>
            <a:ext cx="2361605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Конкретика</a:t>
            </a:r>
            <a:endParaRPr lang="en-US" sz="1850" dirty="0"/>
          </a:p>
        </p:txBody>
      </p:sp>
      <p:sp>
        <p:nvSpPr>
          <p:cNvPr id="11" name="Text 7"/>
          <p:cNvSpPr/>
          <p:nvPr/>
        </p:nvSpPr>
        <p:spPr>
          <a:xfrm>
            <a:off x="5494377" y="3516273"/>
            <a:ext cx="6350198" cy="30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Избегайте общих фраз, используйте конкретные примеры и задачи.</a:t>
            </a:r>
            <a:endParaRPr lang="en-US" sz="1450" dirty="0"/>
          </a:p>
        </p:txBody>
      </p:sp>
      <p:sp>
        <p:nvSpPr>
          <p:cNvPr id="12" name="Shape 8"/>
          <p:cNvSpPr/>
          <p:nvPr/>
        </p:nvSpPr>
        <p:spPr>
          <a:xfrm>
            <a:off x="5352693" y="4021455"/>
            <a:ext cx="8569404" cy="11430"/>
          </a:xfrm>
          <a:prstGeom prst="roundRect">
            <a:avLst>
              <a:gd name="adj" fmla="val 247942"/>
            </a:avLst>
          </a:prstGeom>
          <a:solidFill>
            <a:srgbClr val="C6C6D2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918" y="4054554"/>
            <a:ext cx="3952399" cy="108858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30372" y="4409837"/>
            <a:ext cx="115253" cy="3779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3</a:t>
            </a:r>
            <a:endParaRPr lang="en-US" sz="1850" dirty="0"/>
          </a:p>
        </p:txBody>
      </p:sp>
      <p:sp>
        <p:nvSpPr>
          <p:cNvPr id="15" name="Text 10"/>
          <p:cNvSpPr/>
          <p:nvPr/>
        </p:nvSpPr>
        <p:spPr>
          <a:xfrm>
            <a:off x="6153150" y="4243388"/>
            <a:ext cx="2361605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Уточнение</a:t>
            </a:r>
            <a:endParaRPr lang="en-US" sz="1850" dirty="0"/>
          </a:p>
        </p:txBody>
      </p:sp>
      <p:sp>
        <p:nvSpPr>
          <p:cNvPr id="16" name="Text 11"/>
          <p:cNvSpPr/>
          <p:nvPr/>
        </p:nvSpPr>
        <p:spPr>
          <a:xfrm>
            <a:off x="6153150" y="4652010"/>
            <a:ext cx="4554855" cy="30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Укажите ограничения, рамки и форматы работы.</a:t>
            </a:r>
            <a:endParaRPr lang="en-US" sz="1450" dirty="0"/>
          </a:p>
        </p:txBody>
      </p:sp>
      <p:sp>
        <p:nvSpPr>
          <p:cNvPr id="17" name="Shape 12"/>
          <p:cNvSpPr/>
          <p:nvPr/>
        </p:nvSpPr>
        <p:spPr>
          <a:xfrm>
            <a:off x="6011466" y="5157192"/>
            <a:ext cx="7910632" cy="11430"/>
          </a:xfrm>
          <a:prstGeom prst="roundRect">
            <a:avLst>
              <a:gd name="adj" fmla="val 247942"/>
            </a:avLst>
          </a:prstGeom>
          <a:solidFill>
            <a:srgbClr val="C6C6D2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3145" y="5190292"/>
            <a:ext cx="5269944" cy="1088588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25729" y="5545574"/>
            <a:ext cx="124778" cy="3779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4</a:t>
            </a:r>
            <a:endParaRPr lang="en-US" sz="1850" dirty="0"/>
          </a:p>
        </p:txBody>
      </p:sp>
      <p:sp>
        <p:nvSpPr>
          <p:cNvPr id="20" name="Text 14"/>
          <p:cNvSpPr/>
          <p:nvPr/>
        </p:nvSpPr>
        <p:spPr>
          <a:xfrm>
            <a:off x="6811923" y="5379125"/>
            <a:ext cx="2361605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Ориентация</a:t>
            </a:r>
            <a:endParaRPr lang="en-US" sz="1850" dirty="0"/>
          </a:p>
        </p:txBody>
      </p:sp>
      <p:sp>
        <p:nvSpPr>
          <p:cNvPr id="21" name="Text 15"/>
          <p:cNvSpPr/>
          <p:nvPr/>
        </p:nvSpPr>
        <p:spPr>
          <a:xfrm>
            <a:off x="6811923" y="5787747"/>
            <a:ext cx="3710226" cy="30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Укажите, что вы хотите получить от ИИ.</a:t>
            </a:r>
            <a:endParaRPr lang="en-US" sz="1450" dirty="0"/>
          </a:p>
        </p:txBody>
      </p:sp>
      <p:sp>
        <p:nvSpPr>
          <p:cNvPr id="22" name="Shape 16"/>
          <p:cNvSpPr/>
          <p:nvPr/>
        </p:nvSpPr>
        <p:spPr>
          <a:xfrm>
            <a:off x="6670238" y="6292929"/>
            <a:ext cx="7251859" cy="11430"/>
          </a:xfrm>
          <a:prstGeom prst="roundRect">
            <a:avLst>
              <a:gd name="adj" fmla="val 247942"/>
            </a:avLst>
          </a:prstGeom>
          <a:solidFill>
            <a:srgbClr val="C6C6D2"/>
          </a:solidFill>
          <a:ln/>
        </p:spPr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373" y="6326029"/>
            <a:ext cx="6587490" cy="1088588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3933825" y="6681311"/>
            <a:ext cx="108466" cy="3779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5</a:t>
            </a:r>
            <a:endParaRPr lang="en-US" sz="1850" dirty="0"/>
          </a:p>
        </p:txBody>
      </p:sp>
      <p:sp>
        <p:nvSpPr>
          <p:cNvPr id="25" name="Text 18"/>
          <p:cNvSpPr/>
          <p:nvPr/>
        </p:nvSpPr>
        <p:spPr>
          <a:xfrm>
            <a:off x="7470696" y="6514862"/>
            <a:ext cx="2361605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Тестирование</a:t>
            </a:r>
            <a:endParaRPr lang="en-US" sz="1850" dirty="0"/>
          </a:p>
        </p:txBody>
      </p:sp>
      <p:sp>
        <p:nvSpPr>
          <p:cNvPr id="26" name="Text 19"/>
          <p:cNvSpPr/>
          <p:nvPr/>
        </p:nvSpPr>
        <p:spPr>
          <a:xfrm>
            <a:off x="7470696" y="6923484"/>
            <a:ext cx="5037653" cy="30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Проверьте, как работает промпт на разных примерах.</a:t>
            </a:r>
            <a:endParaRPr lang="en-US" sz="14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FA1FE5-BD4E-4125-87F8-8695F2AB3ED6}"/>
              </a:ext>
            </a:extLst>
          </p:cNvPr>
          <p:cNvSpPr txBox="1"/>
          <p:nvPr/>
        </p:nvSpPr>
        <p:spPr>
          <a:xfrm>
            <a:off x="237066" y="0"/>
            <a:ext cx="14393334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B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Примеры использования </a:t>
            </a:r>
            <a:r>
              <a:rPr lang="ru-BY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промпт</a:t>
            </a:r>
            <a:r>
              <a:rPr lang="ru-B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-инжиниринга в обучении</a:t>
            </a:r>
          </a:p>
          <a:p>
            <a:r>
              <a:rPr lang="ru-BY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Промпт</a:t>
            </a:r>
            <a:r>
              <a:rPr lang="ru-B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для интегрированного урока: придумай задания по истории древнего мира</a:t>
            </a:r>
          </a:p>
          <a:p>
            <a:r>
              <a:rPr lang="ru-B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учеников 5 класса на тему строительство пирамид в Египте. Используй математику,</a:t>
            </a:r>
          </a:p>
          <a:p>
            <a:r>
              <a:rPr lang="ru-B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физику, географию.</a:t>
            </a:r>
          </a:p>
          <a:p>
            <a:r>
              <a:rPr lang="ru-B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Результат:</a:t>
            </a:r>
          </a:p>
          <a:p>
            <a:r>
              <a:rPr lang="ru-B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География:</a:t>
            </a:r>
          </a:p>
          <a:p>
            <a:r>
              <a:rPr lang="ru-B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Расположение пирамид: на карте Египта найдите и отметьте местоположение</a:t>
            </a:r>
          </a:p>
          <a:p>
            <a:r>
              <a:rPr lang="ru-B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основных комплексов пирамид (Гиза, </a:t>
            </a:r>
            <a:r>
              <a:rPr lang="ru-BY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Саккара</a:t>
            </a:r>
            <a:r>
              <a:rPr lang="ru-B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BY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Дахшур</a:t>
            </a:r>
            <a:r>
              <a:rPr lang="ru-B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r>
              <a:rPr lang="ru-B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Природные материалы: Исследуйте, какие природные материалы использовались</a:t>
            </a:r>
          </a:p>
          <a:p>
            <a:r>
              <a:rPr lang="ru-B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строительства пирамид (гранит, известняк, песчаник). Отметьте на карте</a:t>
            </a:r>
          </a:p>
          <a:p>
            <a:r>
              <a:rPr lang="ru-B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месторождения этих материалов в Египте.</a:t>
            </a:r>
          </a:p>
          <a:p>
            <a:r>
              <a:rPr lang="ru-B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Водные пути: Исследуйте, как реки Нил и каналы использовались для</a:t>
            </a:r>
          </a:p>
          <a:p>
            <a:r>
              <a:rPr lang="ru-B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транспортировки строительных материалов для пирамид.</a:t>
            </a:r>
          </a:p>
          <a:p>
            <a:r>
              <a:rPr lang="ru-B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Творческие задания:</a:t>
            </a:r>
          </a:p>
          <a:p>
            <a:r>
              <a:rPr lang="ru-B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Модель пирамиды: Изготовьте модель пирамиды Хеопса из картона или бумаги</a:t>
            </a:r>
          </a:p>
          <a:p>
            <a:r>
              <a:rPr lang="ru-B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масштабе 1:100.</a:t>
            </a:r>
          </a:p>
          <a:p>
            <a:r>
              <a:rPr lang="ru-B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Музейная экспозиция: Представьте, что вы создаете музейную экспозицию</a:t>
            </a:r>
          </a:p>
          <a:p>
            <a:r>
              <a:rPr lang="ru-B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 строительстве пирамид. Какие экспонаты вы бы включили?</a:t>
            </a:r>
          </a:p>
          <a:p>
            <a:r>
              <a:rPr lang="ru-B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Письмо фараона: Представьте, что вы фараон, который строит пирамиду. Напишите</a:t>
            </a:r>
          </a:p>
          <a:p>
            <a:r>
              <a:rPr lang="ru-BY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письмо своему архитектору, где вы описываете ваши требования к строительству.</a:t>
            </a:r>
          </a:p>
        </p:txBody>
      </p:sp>
    </p:spTree>
    <p:extLst>
      <p:ext uri="{BB962C8B-B14F-4D97-AF65-F5344CB8AC3E}">
        <p14:creationId xmlns:p14="http://schemas.microsoft.com/office/powerpoint/2010/main" val="3026369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FA1FE5-BD4E-4125-87F8-8695F2AB3ED6}"/>
              </a:ext>
            </a:extLst>
          </p:cNvPr>
          <p:cNvSpPr txBox="1"/>
          <p:nvPr/>
        </p:nvSpPr>
        <p:spPr>
          <a:xfrm>
            <a:off x="0" y="-135467"/>
            <a:ext cx="14630400" cy="8586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BY" sz="2400" dirty="0"/>
              <a:t>Примеры использования </a:t>
            </a:r>
            <a:r>
              <a:rPr lang="ru-BY" sz="2400" dirty="0" err="1"/>
              <a:t>промпт</a:t>
            </a:r>
            <a:r>
              <a:rPr lang="ru-BY" sz="2400" dirty="0"/>
              <a:t>-инжиниринга в обучении</a:t>
            </a:r>
            <a:endParaRPr lang="ru-RU" sz="2400" dirty="0"/>
          </a:p>
          <a:p>
            <a:pPr algn="ctr"/>
            <a:endParaRPr lang="ru-BY" sz="2400" dirty="0"/>
          </a:p>
          <a:p>
            <a:r>
              <a:rPr lang="ru-BY" sz="2000" dirty="0" err="1"/>
              <a:t>Промпт</a:t>
            </a:r>
            <a:r>
              <a:rPr lang="ru-BY" sz="2000" dirty="0"/>
              <a:t> для интегрированного урока: придумай задания по истории древнего мира</a:t>
            </a:r>
          </a:p>
          <a:p>
            <a:r>
              <a:rPr lang="ru-BY" sz="2000" dirty="0"/>
              <a:t>для учеников 5 класса на тему строительство пирамид в Египте. Используй математику,</a:t>
            </a:r>
          </a:p>
          <a:p>
            <a:r>
              <a:rPr lang="ru-BY" sz="2000" dirty="0"/>
              <a:t>физику, географию.</a:t>
            </a:r>
          </a:p>
          <a:p>
            <a:r>
              <a:rPr lang="ru-BY" sz="2000" dirty="0"/>
              <a:t>Результат:</a:t>
            </a:r>
          </a:p>
          <a:p>
            <a:r>
              <a:rPr lang="ru-BY" sz="2000" dirty="0"/>
              <a:t>Математика</a:t>
            </a:r>
          </a:p>
          <a:p>
            <a:r>
              <a:rPr lang="ru-BY" sz="2000" dirty="0"/>
              <a:t>1. Расчет объема: Пирамида Хеопса имеет высоту 146 метров и основание в форме</a:t>
            </a:r>
          </a:p>
          <a:p>
            <a:r>
              <a:rPr lang="ru-BY" sz="2000" dirty="0"/>
              <a:t>квадрата со стороной 230 метров. Найдите объем пирамиды Хеопса.</a:t>
            </a:r>
          </a:p>
          <a:p>
            <a:r>
              <a:rPr lang="ru-BY" sz="2000" dirty="0"/>
              <a:t>2. Определение количества блоков: Представьте, что для строительства пирамиды</a:t>
            </a:r>
          </a:p>
          <a:p>
            <a:r>
              <a:rPr lang="ru-BY" sz="2000" dirty="0"/>
              <a:t>Хеопса использовали каменные блоки объемом 1 м³. Сколько блоков понадобилось</a:t>
            </a:r>
          </a:p>
          <a:p>
            <a:r>
              <a:rPr lang="ru-BY" sz="2000" dirty="0"/>
              <a:t>для ее возведения? (Подсказка: Используйте ответ из задания 1)</a:t>
            </a:r>
          </a:p>
          <a:p>
            <a:r>
              <a:rPr lang="ru-BY" sz="2000" dirty="0"/>
              <a:t>3. Соотношение высоты и основания: Соотношение высоты пирамиды Хеопса к длине</a:t>
            </a:r>
          </a:p>
          <a:p>
            <a:r>
              <a:rPr lang="ru-BY" sz="2000" dirty="0"/>
              <a:t>стороны ее основания равно примерно 1:1,57. Используя эту информацию,</a:t>
            </a:r>
          </a:p>
          <a:p>
            <a:r>
              <a:rPr lang="ru-BY" sz="2000" dirty="0"/>
              <a:t>рассчитайте примерную высоту пирамиды, если длина стороны основания равна 100</a:t>
            </a:r>
          </a:p>
          <a:p>
            <a:r>
              <a:rPr lang="ru-BY" sz="2000" dirty="0"/>
              <a:t>метрам.</a:t>
            </a:r>
          </a:p>
          <a:p>
            <a:r>
              <a:rPr lang="ru-BY" sz="2000" dirty="0"/>
              <a:t>Физика</a:t>
            </a:r>
          </a:p>
          <a:p>
            <a:r>
              <a:rPr lang="ru-BY" sz="2000" dirty="0"/>
              <a:t>1. Сила трения: Представьте, что вы тянете каменный блок массой 2 тонны по гладкой</a:t>
            </a:r>
          </a:p>
          <a:p>
            <a:r>
              <a:rPr lang="ru-BY" sz="2000" dirty="0"/>
              <a:t>поверхности. Коэффициент трения скольжения между блоком и поверхностью равен</a:t>
            </a:r>
          </a:p>
          <a:p>
            <a:r>
              <a:rPr lang="ru-BY" sz="2000" dirty="0"/>
              <a:t>0,2. Рассчитайте силу трения, которую нужно преодолеть, чтобы сдвинуть блок</a:t>
            </a:r>
          </a:p>
          <a:p>
            <a:r>
              <a:rPr lang="ru-BY" sz="2000" dirty="0"/>
              <a:t>с места.</a:t>
            </a:r>
          </a:p>
          <a:p>
            <a:r>
              <a:rPr lang="ru-BY" sz="2000" dirty="0"/>
              <a:t>2. Работа по подъему блока: Представьте, что нужно поднять каменный блок массой</a:t>
            </a:r>
          </a:p>
          <a:p>
            <a:r>
              <a:rPr lang="ru-BY" sz="2000" dirty="0"/>
              <a:t>1 тонны на высоту 10 метров. Рассчитайте работу, которую нужно совершить.</a:t>
            </a:r>
          </a:p>
          <a:p>
            <a:r>
              <a:rPr lang="ru-BY" sz="2000" dirty="0"/>
              <a:t>3. Скорость строительства: Представьте, что пирамиду строили 100 000 человек. Если</a:t>
            </a:r>
          </a:p>
          <a:p>
            <a:r>
              <a:rPr lang="ru-BY" sz="2000" dirty="0"/>
              <a:t>каждый человек перемещал в среднем 1 блок в час, сколько времени понадобилось</a:t>
            </a:r>
          </a:p>
          <a:p>
            <a:r>
              <a:rPr lang="ru-BY" sz="2000" dirty="0"/>
              <a:t>бы для строительства пирамиды Хеопса (используйте ответ из задания 2)?</a:t>
            </a:r>
          </a:p>
          <a:p>
            <a:endParaRPr lang="ru-BY" sz="2400" dirty="0"/>
          </a:p>
        </p:txBody>
      </p:sp>
    </p:spTree>
    <p:extLst>
      <p:ext uri="{BB962C8B-B14F-4D97-AF65-F5344CB8AC3E}">
        <p14:creationId xmlns:p14="http://schemas.microsoft.com/office/powerpoint/2010/main" val="179555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0076" y="1029772"/>
            <a:ext cx="7923848" cy="1089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34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Внедрение промпт-инжиниринга в учебный процесс</a:t>
            </a:r>
            <a:endParaRPr lang="en-US" sz="3400" dirty="0"/>
          </a:p>
        </p:txBody>
      </p:sp>
      <p:sp>
        <p:nvSpPr>
          <p:cNvPr id="4" name="Shape 1"/>
          <p:cNvSpPr/>
          <p:nvPr/>
        </p:nvSpPr>
        <p:spPr>
          <a:xfrm>
            <a:off x="860108" y="2380893"/>
            <a:ext cx="22860" cy="4818936"/>
          </a:xfrm>
          <a:prstGeom prst="roundRect">
            <a:avLst>
              <a:gd name="adj" fmla="val 114392"/>
            </a:avLst>
          </a:prstGeom>
          <a:solidFill>
            <a:srgbClr val="C6C6D2"/>
          </a:solidFill>
          <a:ln/>
        </p:spPr>
      </p:sp>
      <p:sp>
        <p:nvSpPr>
          <p:cNvPr id="5" name="Shape 2"/>
          <p:cNvSpPr/>
          <p:nvPr/>
        </p:nvSpPr>
        <p:spPr>
          <a:xfrm>
            <a:off x="1044773" y="2761655"/>
            <a:ext cx="610076" cy="22860"/>
          </a:xfrm>
          <a:prstGeom prst="roundRect">
            <a:avLst>
              <a:gd name="adj" fmla="val 114392"/>
            </a:avLst>
          </a:prstGeom>
          <a:solidFill>
            <a:srgbClr val="C6C6D2"/>
          </a:solidFill>
          <a:ln/>
        </p:spPr>
      </p:sp>
      <p:sp>
        <p:nvSpPr>
          <p:cNvPr id="6" name="Shape 3"/>
          <p:cNvSpPr/>
          <p:nvPr/>
        </p:nvSpPr>
        <p:spPr>
          <a:xfrm>
            <a:off x="675442" y="2576989"/>
            <a:ext cx="392192" cy="392192"/>
          </a:xfrm>
          <a:prstGeom prst="roundRect">
            <a:avLst>
              <a:gd name="adj" fmla="val 6668"/>
            </a:avLst>
          </a:prstGeom>
          <a:solidFill>
            <a:srgbClr val="E0E0EC"/>
          </a:solidFill>
          <a:ln/>
        </p:spPr>
      </p:sp>
      <p:sp>
        <p:nvSpPr>
          <p:cNvPr id="7" name="Text 4"/>
          <p:cNvSpPr/>
          <p:nvPr/>
        </p:nvSpPr>
        <p:spPr>
          <a:xfrm>
            <a:off x="821412" y="2642354"/>
            <a:ext cx="100132" cy="261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1</a:t>
            </a:r>
            <a:endParaRPr lang="en-US" sz="2050" dirty="0"/>
          </a:p>
        </p:txBody>
      </p:sp>
      <p:sp>
        <p:nvSpPr>
          <p:cNvPr id="8" name="Text 5"/>
          <p:cNvSpPr/>
          <p:nvPr/>
        </p:nvSpPr>
        <p:spPr>
          <a:xfrm>
            <a:off x="1830348" y="2555200"/>
            <a:ext cx="2179082" cy="272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Обучение учителей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1830348" y="2932033"/>
            <a:ext cx="6703576" cy="557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Обеспечить учителей необходимыми знаниями и навыками работы с промпт-инжинирингом.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1044773" y="4219099"/>
            <a:ext cx="610076" cy="22860"/>
          </a:xfrm>
          <a:prstGeom prst="roundRect">
            <a:avLst>
              <a:gd name="adj" fmla="val 114392"/>
            </a:avLst>
          </a:prstGeom>
          <a:solidFill>
            <a:srgbClr val="C6C6D2"/>
          </a:solidFill>
          <a:ln/>
        </p:spPr>
      </p:sp>
      <p:sp>
        <p:nvSpPr>
          <p:cNvPr id="11" name="Shape 8"/>
          <p:cNvSpPr/>
          <p:nvPr/>
        </p:nvSpPr>
        <p:spPr>
          <a:xfrm>
            <a:off x="675442" y="4034433"/>
            <a:ext cx="392192" cy="392192"/>
          </a:xfrm>
          <a:prstGeom prst="roundRect">
            <a:avLst>
              <a:gd name="adj" fmla="val 6668"/>
            </a:avLst>
          </a:prstGeom>
          <a:solidFill>
            <a:srgbClr val="E0E0EC"/>
          </a:solidFill>
          <a:ln/>
        </p:spPr>
      </p:sp>
      <p:sp>
        <p:nvSpPr>
          <p:cNvPr id="12" name="Text 9"/>
          <p:cNvSpPr/>
          <p:nvPr/>
        </p:nvSpPr>
        <p:spPr>
          <a:xfrm>
            <a:off x="803196" y="4099798"/>
            <a:ext cx="136684" cy="261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2</a:t>
            </a:r>
            <a:endParaRPr lang="en-US" sz="2050" dirty="0"/>
          </a:p>
        </p:txBody>
      </p:sp>
      <p:sp>
        <p:nvSpPr>
          <p:cNvPr id="13" name="Text 10"/>
          <p:cNvSpPr/>
          <p:nvPr/>
        </p:nvSpPr>
        <p:spPr>
          <a:xfrm>
            <a:off x="1830348" y="4012644"/>
            <a:ext cx="3516273" cy="272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Разработка учебных материалов</a:t>
            </a: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1830348" y="4389477"/>
            <a:ext cx="6703576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Создать учебные материалы, которые включают промпт-инжиниринг.</a:t>
            </a:r>
            <a:endParaRPr lang="en-US" sz="1350" dirty="0"/>
          </a:p>
        </p:txBody>
      </p:sp>
      <p:sp>
        <p:nvSpPr>
          <p:cNvPr id="15" name="Shape 12"/>
          <p:cNvSpPr/>
          <p:nvPr/>
        </p:nvSpPr>
        <p:spPr>
          <a:xfrm>
            <a:off x="1044773" y="5397698"/>
            <a:ext cx="610076" cy="22860"/>
          </a:xfrm>
          <a:prstGeom prst="roundRect">
            <a:avLst>
              <a:gd name="adj" fmla="val 114392"/>
            </a:avLst>
          </a:prstGeom>
          <a:solidFill>
            <a:srgbClr val="C6C6D2"/>
          </a:solidFill>
          <a:ln/>
        </p:spPr>
      </p:sp>
      <p:sp>
        <p:nvSpPr>
          <p:cNvPr id="16" name="Shape 13"/>
          <p:cNvSpPr/>
          <p:nvPr/>
        </p:nvSpPr>
        <p:spPr>
          <a:xfrm>
            <a:off x="675442" y="5213033"/>
            <a:ext cx="392192" cy="392192"/>
          </a:xfrm>
          <a:prstGeom prst="roundRect">
            <a:avLst>
              <a:gd name="adj" fmla="val 6668"/>
            </a:avLst>
          </a:prstGeom>
          <a:solidFill>
            <a:srgbClr val="E0E0EC"/>
          </a:solidFill>
          <a:ln/>
        </p:spPr>
      </p:sp>
      <p:sp>
        <p:nvSpPr>
          <p:cNvPr id="17" name="Text 14"/>
          <p:cNvSpPr/>
          <p:nvPr/>
        </p:nvSpPr>
        <p:spPr>
          <a:xfrm>
            <a:off x="807720" y="5278398"/>
            <a:ext cx="127635" cy="261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3</a:t>
            </a:r>
            <a:endParaRPr lang="en-US" sz="2050" dirty="0"/>
          </a:p>
        </p:txBody>
      </p:sp>
      <p:sp>
        <p:nvSpPr>
          <p:cNvPr id="18" name="Text 15"/>
          <p:cNvSpPr/>
          <p:nvPr/>
        </p:nvSpPr>
        <p:spPr>
          <a:xfrm>
            <a:off x="1830348" y="5191244"/>
            <a:ext cx="3534847" cy="272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Применение в разных предметах</a:t>
            </a:r>
            <a:endParaRPr lang="en-US" sz="1700" dirty="0"/>
          </a:p>
        </p:txBody>
      </p:sp>
      <p:sp>
        <p:nvSpPr>
          <p:cNvPr id="19" name="Text 16"/>
          <p:cNvSpPr/>
          <p:nvPr/>
        </p:nvSpPr>
        <p:spPr>
          <a:xfrm>
            <a:off x="1830348" y="5568077"/>
            <a:ext cx="6703576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Использовать промпты в различных дисциплинах.</a:t>
            </a:r>
            <a:endParaRPr lang="en-US" sz="1350" dirty="0"/>
          </a:p>
        </p:txBody>
      </p:sp>
      <p:sp>
        <p:nvSpPr>
          <p:cNvPr id="20" name="Shape 17"/>
          <p:cNvSpPr/>
          <p:nvPr/>
        </p:nvSpPr>
        <p:spPr>
          <a:xfrm>
            <a:off x="1044773" y="6576298"/>
            <a:ext cx="610076" cy="22860"/>
          </a:xfrm>
          <a:prstGeom prst="roundRect">
            <a:avLst>
              <a:gd name="adj" fmla="val 114392"/>
            </a:avLst>
          </a:prstGeom>
          <a:solidFill>
            <a:srgbClr val="C6C6D2"/>
          </a:solidFill>
          <a:ln/>
        </p:spPr>
      </p:sp>
      <p:sp>
        <p:nvSpPr>
          <p:cNvPr id="21" name="Shape 18"/>
          <p:cNvSpPr/>
          <p:nvPr/>
        </p:nvSpPr>
        <p:spPr>
          <a:xfrm>
            <a:off x="675442" y="6391632"/>
            <a:ext cx="392192" cy="392192"/>
          </a:xfrm>
          <a:prstGeom prst="roundRect">
            <a:avLst>
              <a:gd name="adj" fmla="val 6668"/>
            </a:avLst>
          </a:prstGeom>
          <a:solidFill>
            <a:srgbClr val="E0E0EC"/>
          </a:solidFill>
          <a:ln/>
        </p:spPr>
      </p:sp>
      <p:sp>
        <p:nvSpPr>
          <p:cNvPr id="22" name="Text 19"/>
          <p:cNvSpPr/>
          <p:nvPr/>
        </p:nvSpPr>
        <p:spPr>
          <a:xfrm>
            <a:off x="802481" y="6456998"/>
            <a:ext cx="137993" cy="261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4</a:t>
            </a:r>
            <a:endParaRPr lang="en-US" sz="2050" dirty="0"/>
          </a:p>
        </p:txBody>
      </p:sp>
      <p:sp>
        <p:nvSpPr>
          <p:cNvPr id="23" name="Text 20"/>
          <p:cNvSpPr/>
          <p:nvPr/>
        </p:nvSpPr>
        <p:spPr>
          <a:xfrm>
            <a:off x="1830348" y="6369844"/>
            <a:ext cx="2179082" cy="2722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Оценка результатов</a:t>
            </a:r>
            <a:endParaRPr lang="en-US" sz="1700" dirty="0"/>
          </a:p>
        </p:txBody>
      </p:sp>
      <p:sp>
        <p:nvSpPr>
          <p:cNvPr id="24" name="Text 21"/>
          <p:cNvSpPr/>
          <p:nvPr/>
        </p:nvSpPr>
        <p:spPr>
          <a:xfrm>
            <a:off x="1830348" y="6746677"/>
            <a:ext cx="6703576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Проводить систематическую оценку эффективности промпт-инжиниринга.</a:t>
            </a:r>
            <a:endParaRPr lang="en-US" sz="1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2DA76D-F01B-45CB-ADED-CBE27E7BB30E}"/>
              </a:ext>
            </a:extLst>
          </p:cNvPr>
          <p:cNvSpPr txBox="1"/>
          <p:nvPr/>
        </p:nvSpPr>
        <p:spPr>
          <a:xfrm>
            <a:off x="2387600" y="3251200"/>
            <a:ext cx="8585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i="0" dirty="0" err="1">
                <a:effectLst/>
                <a:latin typeface="-apple-system"/>
              </a:rPr>
              <a:t>Промт</a:t>
            </a:r>
            <a:r>
              <a:rPr lang="ru-RU" sz="7200" b="1" i="0" dirty="0">
                <a:effectLst/>
                <a:latin typeface="-apple-system"/>
              </a:rPr>
              <a:t> или </a:t>
            </a:r>
            <a:r>
              <a:rPr lang="ru-RU" sz="7200" b="1" i="0" dirty="0" err="1">
                <a:effectLst/>
                <a:latin typeface="-apple-system"/>
              </a:rPr>
              <a:t>промпт</a:t>
            </a:r>
            <a:r>
              <a:rPr lang="ru-RU" sz="7200" b="1" dirty="0">
                <a:latin typeface="-apple-system"/>
              </a:rPr>
              <a:t>?</a:t>
            </a:r>
            <a:endParaRPr lang="ru-RU" sz="7200" b="1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62822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4581C2-471B-407C-86F5-4AF2A6C6F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" y="897466"/>
            <a:ext cx="14602969" cy="580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47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6508" y="500420"/>
            <a:ext cx="7870984" cy="1136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40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Роль учителя в промпт-инжиниринге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08" y="1909763"/>
            <a:ext cx="909280" cy="145482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18561" y="2091571"/>
            <a:ext cx="2442924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Разработка промптов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1818562" y="2484715"/>
            <a:ext cx="6529572" cy="32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Создавать промпт-задания, которые соответствуют учебным целям.</a:t>
            </a:r>
            <a:endParaRPr lang="en-US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08" y="3364587"/>
            <a:ext cx="909280" cy="145482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818561" y="3546396"/>
            <a:ext cx="2908221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Наблюдение за процессом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1818561" y="3939540"/>
            <a:ext cx="6688931" cy="581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Следить за тем, как студенты используют ИИ и как они отвечают на промпт-задания.</a:t>
            </a:r>
            <a:endParaRPr lang="en-US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08" y="4819412"/>
            <a:ext cx="909280" cy="145482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18561" y="5001220"/>
            <a:ext cx="3631049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Предоставление обратной связи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1818561" y="5394365"/>
            <a:ext cx="668893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Давать обратную связь студентам о их использовании ИИ.</a:t>
            </a:r>
            <a:endParaRPr lang="en-US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08" y="6274237"/>
            <a:ext cx="909280" cy="145482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818561" y="6456045"/>
            <a:ext cx="2273260" cy="284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Мотивация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1818561" y="6849189"/>
            <a:ext cx="6688931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Создавать условия для творческой деятельности студентов.</a:t>
            </a:r>
            <a:endParaRPr lang="en-US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3AFE014-A90C-431A-8E52-06FD641E09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7693" y="1909763"/>
            <a:ext cx="5389660" cy="53896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C83442-5817-4352-8451-259F7A4C02C3}"/>
              </a:ext>
            </a:extLst>
          </p:cNvPr>
          <p:cNvSpPr txBox="1"/>
          <p:nvPr/>
        </p:nvSpPr>
        <p:spPr>
          <a:xfrm>
            <a:off x="355600" y="375315"/>
            <a:ext cx="13605933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BY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Использование генеративных моделей в школе поднимает ряд этических вопросов,</a:t>
            </a:r>
            <a:r>
              <a:rPr lang="ru-RU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BY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которые требуют внимательного рассмотрения. </a:t>
            </a:r>
            <a:endParaRPr lang="ru-RU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BY" sz="3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Честность и академическая добросовестность</a:t>
            </a:r>
          </a:p>
          <a:p>
            <a:r>
              <a:rPr lang="ru-BY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Генеративные модели могут создавать тексты, очень похожие на существующие,</a:t>
            </a:r>
            <a:r>
              <a:rPr lang="ru-RU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BY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что может привести к плагиату. Школьники могут использовать генеративные модели</a:t>
            </a:r>
            <a:r>
              <a:rPr lang="ru-RU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BY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выполнения заданий вместо того, чтобы самостоятельно мыслить и разрабатывать</a:t>
            </a:r>
            <a:r>
              <a:rPr lang="ru-RU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BY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свои собственные решения. Использование генеративных моделей для поиска ответов</a:t>
            </a:r>
            <a:r>
              <a:rPr lang="ru-RU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BY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может привести к снижению способности анализировать информацию</a:t>
            </a:r>
            <a:r>
              <a:rPr lang="ru-RU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BY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самостоятельно формулировать выводы.</a:t>
            </a:r>
          </a:p>
          <a:p>
            <a:endParaRPr lang="ru-RU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2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C83442-5817-4352-8451-259F7A4C02C3}"/>
              </a:ext>
            </a:extLst>
          </p:cNvPr>
          <p:cNvSpPr txBox="1"/>
          <p:nvPr/>
        </p:nvSpPr>
        <p:spPr>
          <a:xfrm>
            <a:off x="355600" y="467647"/>
            <a:ext cx="13605933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BY" sz="4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Доступность и справедливость</a:t>
            </a:r>
          </a:p>
          <a:p>
            <a:r>
              <a:rPr lang="ru-BY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все школы и школьники имеют доступ к современным технологиям и ресурсам,</a:t>
            </a:r>
            <a:r>
              <a:rPr lang="ru-RU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BY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необходимым для использования генеративных моделей, что создает ситуацию</a:t>
            </a:r>
            <a:r>
              <a:rPr lang="ru-RU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BY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неравного доступа. Школьники из менее обеспеченных семей могут иметь</a:t>
            </a:r>
            <a:r>
              <a:rPr lang="ru-RU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BY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ограниченный доступ к интернету, компьютерам и к генеративным моделям, что создает</a:t>
            </a:r>
            <a:r>
              <a:rPr lang="ru-RU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BY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цифровое неравенство.</a:t>
            </a:r>
          </a:p>
        </p:txBody>
      </p:sp>
    </p:spTree>
    <p:extLst>
      <p:ext uri="{BB962C8B-B14F-4D97-AF65-F5344CB8AC3E}">
        <p14:creationId xmlns:p14="http://schemas.microsoft.com/office/powerpoint/2010/main" val="4050218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C83442-5817-4352-8451-259F7A4C02C3}"/>
              </a:ext>
            </a:extLst>
          </p:cNvPr>
          <p:cNvSpPr txBox="1"/>
          <p:nvPr/>
        </p:nvSpPr>
        <p:spPr>
          <a:xfrm>
            <a:off x="355600" y="242712"/>
            <a:ext cx="1412240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BY" sz="3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Ответственность и безопасность</a:t>
            </a:r>
          </a:p>
          <a:p>
            <a:r>
              <a:rPr lang="ru-BY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Генеративные модели могут быть использованы для создания неэтичного или вредного</a:t>
            </a:r>
            <a:r>
              <a:rPr lang="ru-RU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BY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контента, например, для пропаганды ненависти или распространения дезинформации.</a:t>
            </a:r>
            <a:endParaRPr lang="ru-RU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BY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BY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Использование генеративных моделей может привести к рискам кибербезопасности,</a:t>
            </a:r>
            <a:r>
              <a:rPr lang="ru-RU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BY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таким как утечка данных или взломы, </a:t>
            </a:r>
            <a:r>
              <a:rPr lang="ru-BY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дипфейки</a:t>
            </a:r>
            <a:r>
              <a:rPr lang="ru-BY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или </a:t>
            </a:r>
            <a:r>
              <a:rPr lang="ru-BY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кибербуллинг</a:t>
            </a:r>
            <a:r>
              <a:rPr lang="ru-BY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Необходимо</a:t>
            </a:r>
            <a:r>
              <a:rPr lang="ru-RU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BY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разрабатывать механизмы проверки контента, генерируемого моделями, чтобы</a:t>
            </a:r>
            <a:r>
              <a:rPr lang="ru-RU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BY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гарантировать его достоверность и безопасность для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467518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11980" y="54822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ru-RU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П</a:t>
            </a:r>
            <a:r>
              <a:rPr lang="en-US" sz="4450" b="1" dirty="0" err="1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ерспективы</a:t>
            </a: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 промпт-инжиниринга в образовании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420533"/>
            <a:ext cx="7556421" cy="38777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Промпт-инжиниринг открывает новые возможности для повышения качества обучения. Повышение креативности, развитие критического мышления, индивидуализация обучения - вот лишь некоторые из преимуществ этого подхода. Необходимо продолжать исследования и внедрять промпт-инжиниринг в учебные программы, чтобы раскрыть его потенциал и подготовить новое поколение к успеху в цифровом мире.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308D94-7179-4FA3-9906-0DC0C768F4E0}"/>
              </a:ext>
            </a:extLst>
          </p:cNvPr>
          <p:cNvSpPr txBox="1"/>
          <p:nvPr/>
        </p:nvSpPr>
        <p:spPr>
          <a:xfrm>
            <a:off x="541867" y="1405467"/>
            <a:ext cx="1334346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BY" sz="40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Промпт</a:t>
            </a:r>
            <a:r>
              <a:rPr lang="ru-BY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текстовая инструкция, дающая задание или контекст для модели. </a:t>
            </a:r>
            <a:endParaRPr lang="en-US" sz="4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ru-RU" sz="4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Термин пришёл из английского языка. Там «</a:t>
            </a:r>
            <a:r>
              <a:rPr lang="ru-RU" sz="40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ru-RU" sz="4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40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prompt</a:t>
            </a:r>
            <a:r>
              <a:rPr lang="ru-RU" sz="4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 означает «побуждать, внушать, подсказывать».</a:t>
            </a:r>
          </a:p>
          <a:p>
            <a:pPr algn="l"/>
            <a:r>
              <a:rPr lang="ru-RU" sz="4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Калька на русский «</a:t>
            </a:r>
            <a:r>
              <a:rPr lang="ru-RU" sz="40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промпт</a:t>
            </a:r>
            <a:r>
              <a:rPr lang="ru-RU" sz="4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 звучит тяжело, поэтому в ИТ-сфере прижилась вариация «</a:t>
            </a:r>
            <a:r>
              <a:rPr lang="ru-RU" sz="40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промт</a:t>
            </a:r>
            <a:r>
              <a:rPr lang="ru-RU" sz="4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». Ошибочным она не считается. Даже в английском языке встречается неправильное название “</a:t>
            </a:r>
            <a:r>
              <a:rPr lang="ru-RU" sz="40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promt</a:t>
            </a:r>
            <a:r>
              <a:rPr lang="ru-RU" sz="4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88319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308D94-7179-4FA3-9906-0DC0C768F4E0}"/>
              </a:ext>
            </a:extLst>
          </p:cNvPr>
          <p:cNvSpPr txBox="1"/>
          <p:nvPr/>
        </p:nvSpPr>
        <p:spPr>
          <a:xfrm>
            <a:off x="541867" y="1405467"/>
            <a:ext cx="1334346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BY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Правильно</a:t>
            </a: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BY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составленный </a:t>
            </a:r>
            <a:r>
              <a:rPr lang="ru-BY" sz="4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промпт</a:t>
            </a:r>
            <a:r>
              <a:rPr lang="ru-BY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позволяет расширить возможности работы с ИИ, который можно</a:t>
            </a:r>
            <a:r>
              <a:rPr lang="ru-RU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BY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использовать не только для учебы или работы, но и в повседневной жизни – например,</a:t>
            </a:r>
          </a:p>
          <a:p>
            <a:r>
              <a:rPr lang="ru-BY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планирования путешествий всей семьей, составления списка покупок или графика</a:t>
            </a:r>
          </a:p>
          <a:p>
            <a:r>
              <a:rPr lang="ru-BY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тренировок.</a:t>
            </a:r>
          </a:p>
        </p:txBody>
      </p:sp>
    </p:spTree>
    <p:extLst>
      <p:ext uri="{BB962C8B-B14F-4D97-AF65-F5344CB8AC3E}">
        <p14:creationId xmlns:p14="http://schemas.microsoft.com/office/powerpoint/2010/main" val="134636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0554AF-F37B-4DE8-ABE8-F62511D49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066"/>
            <a:ext cx="14373617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2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4E990E-4D94-4A49-9C4D-55BB6725E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43724"/>
            <a:ext cx="14660689" cy="555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5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39E753-3422-4FA4-828E-B8FC05112B82}"/>
              </a:ext>
            </a:extLst>
          </p:cNvPr>
          <p:cNvSpPr txBox="1"/>
          <p:nvPr/>
        </p:nvSpPr>
        <p:spPr>
          <a:xfrm>
            <a:off x="372533" y="406092"/>
            <a:ext cx="14088534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Пошаговая инструкция по работе с ИИ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rgbClr val="CBC9F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Откройте </a:t>
            </a:r>
            <a:r>
              <a:rPr lang="ru-RU" sz="2800" b="0" i="0" u="none" strike="noStrike" dirty="0">
                <a:solidFill>
                  <a:srgbClr val="C185B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инструмент для работы с ИИ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(по ссылке вы найдете несколько примеров нейросетей)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rgbClr val="CBC9F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Определите цель: разработка плана урока, создание теста, текст для презентации, сценарий утренника и т.д.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rgbClr val="CBC9F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Введите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промт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 указанием роли, задачи и деталей. Чем чётче сформирован запрос, тем понятнее будет результат.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rgbClr val="CBC9F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Получите результат и уточните запрос, если необходимо. Чётко сформулируйте корректировки, которые необходимо внести в результат.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rgbClr val="CBC9F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Используйте результат для создания учебных материалов, работы, дополнительных занятий.</a:t>
            </a:r>
          </a:p>
        </p:txBody>
      </p:sp>
    </p:spTree>
    <p:extLst>
      <p:ext uri="{BB962C8B-B14F-4D97-AF65-F5344CB8AC3E}">
        <p14:creationId xmlns:p14="http://schemas.microsoft.com/office/powerpoint/2010/main" val="282042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AE0CF6-E510-4BF9-8592-488B5D95C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1" y="457201"/>
            <a:ext cx="14071598" cy="763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6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672DA5-744F-485D-8266-2E0563B7D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53"/>
            <a:ext cx="14253985" cy="5887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A6CE31-8676-432E-A152-838BB368ED54}"/>
              </a:ext>
            </a:extLst>
          </p:cNvPr>
          <p:cNvSpPr txBox="1"/>
          <p:nvPr/>
        </p:nvSpPr>
        <p:spPr>
          <a:xfrm>
            <a:off x="999067" y="5534505"/>
            <a:ext cx="122766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BY" dirty="0">
                <a:hlinkClick r:id="rId3"/>
              </a:rPr>
              <a:t>https://console.yandex.cloud/folders/b1guuratktsutkqvjr3d/foundation-models/overview</a:t>
            </a:r>
            <a:r>
              <a:rPr lang="ru-RU" dirty="0"/>
              <a:t> </a:t>
            </a:r>
          </a:p>
          <a:p>
            <a:r>
              <a:rPr lang="en-US" dirty="0">
                <a:hlinkClick r:id="rId4"/>
              </a:rPr>
              <a:t>https://console.yandex.cloud/folders/b1guuratktsutkqvjr3d/foundation-models/playground/create-experiment</a:t>
            </a:r>
            <a:endParaRPr lang="ru-RU" dirty="0"/>
          </a:p>
          <a:p>
            <a:r>
              <a:rPr lang="en-US" dirty="0">
                <a:hlinkClick r:id="rId5"/>
              </a:rPr>
              <a:t>https://console.yandex.cloud/folders/b1guuratktsutkqvjr3d/foundation-models/yandexart</a:t>
            </a:r>
            <a:endParaRPr lang="ru-RU" dirty="0"/>
          </a:p>
          <a:p>
            <a:r>
              <a:rPr lang="en-US" dirty="0">
                <a:hlinkClick r:id="rId6"/>
              </a:rPr>
              <a:t>https://giga.chat/</a:t>
            </a:r>
            <a:r>
              <a:rPr lang="ru-RU" dirty="0"/>
              <a:t> </a:t>
            </a:r>
          </a:p>
          <a:p>
            <a:r>
              <a:rPr lang="en-US" dirty="0">
                <a:hlinkClick r:id="rId7"/>
              </a:rPr>
              <a:t>https://ya.ru/ai/gpt-3</a:t>
            </a:r>
            <a:r>
              <a:rPr lang="ru-RU" dirty="0"/>
              <a:t> </a:t>
            </a:r>
          </a:p>
          <a:p>
            <a:r>
              <a:rPr lang="en-US" dirty="0">
                <a:hlinkClick r:id="rId8"/>
              </a:rPr>
              <a:t>https://www.sberbank.com/promo/kandinsky/</a:t>
            </a:r>
            <a:r>
              <a:rPr lang="ru-RU" dirty="0"/>
              <a:t> </a:t>
            </a:r>
          </a:p>
          <a:p>
            <a:r>
              <a:rPr lang="ru-RU" dirty="0">
                <a:hlinkClick r:id="rId9"/>
              </a:rPr>
              <a:t>Привет! Это чат с Алисой</a:t>
            </a:r>
            <a:r>
              <a:rPr lang="ru-RU" dirty="0"/>
              <a:t> 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430719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1403</Words>
  <Application>Microsoft Office PowerPoint</Application>
  <PresentationFormat>Произвольный</PresentationFormat>
  <Paragraphs>170</Paragraphs>
  <Slides>25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Open Sans Bold</vt:lpstr>
      <vt:lpstr>Playfair Display Bold</vt:lpstr>
      <vt:lpstr>-apple-system</vt:lpstr>
      <vt:lpstr>Arial</vt:lpstr>
      <vt:lpstr>Calibri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Ivan Pesenko</cp:lastModifiedBy>
  <cp:revision>8</cp:revision>
  <dcterms:created xsi:type="dcterms:W3CDTF">2024-12-30T05:36:29Z</dcterms:created>
  <dcterms:modified xsi:type="dcterms:W3CDTF">2024-12-30T07:44:30Z</dcterms:modified>
</cp:coreProperties>
</file>