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71" r:id="rId14"/>
    <p:sldId id="273" r:id="rId15"/>
    <p:sldId id="276" r:id="rId16"/>
    <p:sldId id="278" r:id="rId17"/>
    <p:sldId id="279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5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B18FF7-B6F4-448F-9BF2-000F25EB49E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A6E0-D2DB-4F5B-B123-44A551C8107D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13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775" y="6364288"/>
            <a:ext cx="827088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14"/>
          <p:cNvSpPr>
            <a:spLocks noChangeShapeType="1"/>
          </p:cNvSpPr>
          <p:nvPr userDrawn="1"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222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Text Box 21"/>
          <p:cNvSpPr txBox="1">
            <a:spLocks noChangeArrowheads="1"/>
          </p:cNvSpPr>
          <p:nvPr userDrawn="1"/>
        </p:nvSpPr>
        <p:spPr bwMode="auto">
          <a:xfrm>
            <a:off x="900113" y="6381750"/>
            <a:ext cx="727233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900"/>
              <a:t>Очно-дистанционный семинар «Электронные образовательные ресурсы в образовательном процессе по учебным предметам гуманитарного, социокультурного, естественно-математического, художественно-эстетического циклов», </a:t>
            </a:r>
            <a:br>
              <a:rPr lang="ru-RU" sz="900"/>
            </a:br>
            <a:r>
              <a:rPr lang="ru-RU" sz="900"/>
              <a:t>Минск, НИО, 15 марта – 16 апреля 2012 г.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2B9E4-9862-4D0A-9487-50B2B711F9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A68C-EC90-4BFC-B8C8-7BE2DEC9BA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1D3D-A69E-4F0D-A36F-F60734701C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D3B93-E4F9-448F-B9A9-D44423699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08B79-B1CF-4560-8C54-DD12D025B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31DD-A55E-4455-AE8D-AD3198F62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10FB-C995-4DDB-9FBC-677DE1599C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82C75-CC7E-4ADB-8FDE-981FA4F63A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A9BD5-5871-413B-AE14-D511296FCA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C1ECE-0639-440F-9CB5-F93CBF91D8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6E929-8698-4AFD-A07B-9AAE23B25E9C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39CF7-F240-4E40-915D-EA566CE1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20838" y="908050"/>
            <a:ext cx="5975350" cy="1470025"/>
          </a:xfrm>
        </p:spPr>
        <p:txBody>
          <a:bodyPr/>
          <a:lstStyle/>
          <a:p>
            <a:pPr algn="ctr"/>
            <a:r>
              <a:rPr lang="be-BY" sz="4400" dirty="0">
                <a:solidFill>
                  <a:srgbClr val="000066"/>
                </a:solidFill>
                <a:latin typeface="Book Antiqua" panose="02040602050305030304" pitchFamily="18" charset="0"/>
              </a:rPr>
              <a:t>Серв</a:t>
            </a:r>
            <a:r>
              <a:rPr lang="ru-BY" sz="4400" dirty="0" err="1">
                <a:solidFill>
                  <a:srgbClr val="000066"/>
                </a:solidFill>
                <a:latin typeface="Book Antiqua" panose="02040602050305030304" pitchFamily="18" charset="0"/>
              </a:rPr>
              <a:t>исы</a:t>
            </a:r>
            <a:r>
              <a:rPr lang="ru-RU" sz="4400" dirty="0">
                <a:solidFill>
                  <a:srgbClr val="000066"/>
                </a:solidFill>
                <a:latin typeface="Book Antiqua" panose="02040602050305030304" pitchFamily="18" charset="0"/>
              </a:rPr>
              <a:t> </a:t>
            </a:r>
            <a:r>
              <a:rPr lang="en-US" sz="4400" dirty="0">
                <a:solidFill>
                  <a:srgbClr val="000066"/>
                </a:solidFill>
                <a:latin typeface="Book Antiqua" panose="02040602050305030304" pitchFamily="18" charset="0"/>
              </a:rPr>
              <a:t>Google</a:t>
            </a:r>
            <a:r>
              <a:rPr lang="ru-RU" sz="4400" dirty="0">
                <a:solidFill>
                  <a:srgbClr val="000066"/>
                </a:solidFill>
                <a:latin typeface="Book Antiqua" panose="02040602050305030304" pitchFamily="18" charset="0"/>
              </a:rPr>
              <a:t> в образовании</a:t>
            </a:r>
          </a:p>
        </p:txBody>
      </p:sp>
      <p:pic>
        <p:nvPicPr>
          <p:cNvPr id="2052" name="Picture 4" descr="1319379997_1303200699_chrom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2581275"/>
            <a:ext cx="3649662" cy="2432050"/>
          </a:xfrm>
          <a:prstGeom prst="rect">
            <a:avLst/>
          </a:prstGeom>
          <a:noFill/>
        </p:spPr>
      </p:pic>
      <p:pic>
        <p:nvPicPr>
          <p:cNvPr id="2053" name="Picture 5" descr="175"/>
          <p:cNvPicPr>
            <a:picLocks noChangeAspect="1" noChangeArrowheads="1"/>
          </p:cNvPicPr>
          <p:nvPr/>
        </p:nvPicPr>
        <p:blipFill>
          <a:blip r:embed="rId3" cstate="print"/>
          <a:srcRect r="82478"/>
          <a:stretch>
            <a:fillRect/>
          </a:stretch>
        </p:blipFill>
        <p:spPr bwMode="auto">
          <a:xfrm>
            <a:off x="827088" y="836613"/>
            <a:ext cx="1095375" cy="4681537"/>
          </a:xfrm>
          <a:prstGeom prst="rect">
            <a:avLst/>
          </a:prstGeom>
          <a:noFill/>
        </p:spPr>
      </p:pic>
      <p:pic>
        <p:nvPicPr>
          <p:cNvPr id="2054" name="Picture 6" descr="175"/>
          <p:cNvPicPr>
            <a:picLocks noChangeAspect="1" noChangeArrowheads="1"/>
          </p:cNvPicPr>
          <p:nvPr/>
        </p:nvPicPr>
        <p:blipFill>
          <a:blip r:embed="rId3" cstate="print"/>
          <a:srcRect l="87506"/>
          <a:stretch>
            <a:fillRect/>
          </a:stretch>
        </p:blipFill>
        <p:spPr bwMode="auto">
          <a:xfrm>
            <a:off x="7667625" y="836613"/>
            <a:ext cx="781050" cy="4681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>Почему </a:t>
            </a:r>
            <a:r>
              <a:rPr lang="en-US" sz="4800"/>
              <a:t>Google</a:t>
            </a:r>
            <a:r>
              <a:rPr lang="ru-RU" sz="4800"/>
              <a:t>?</a:t>
            </a:r>
            <a:br>
              <a:rPr lang="ru-RU" sz="4800"/>
            </a:br>
            <a:r>
              <a:rPr lang="ru-RU" sz="3000"/>
              <a:t>10 аргументов «за»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7016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9. Поддержка и развитие.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63DFB-7398-470F-965F-63FCC53626A3}" type="slidenum">
              <a:rPr lang="ru-RU"/>
              <a:pPr/>
              <a:t>10</a:t>
            </a:fld>
            <a:endParaRPr lang="ru-RU"/>
          </a:p>
        </p:txBody>
      </p:sp>
      <p:pic>
        <p:nvPicPr>
          <p:cNvPr id="16392" name="Picture 8" descr="1_661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773238"/>
            <a:ext cx="4305300" cy="3209925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28638" y="2565400"/>
            <a:ext cx="5122862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/>
              <a:t>инновационность;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/>
              <a:t>обновление интерфейсов и возможностей;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/>
              <a:t>интеграция с современными концепциями (Веб 2.0 и др.).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/>
          </a:p>
        </p:txBody>
      </p:sp>
      <p:pic>
        <p:nvPicPr>
          <p:cNvPr id="16390" name="Picture 6" descr="ev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513" y="4724400"/>
            <a:ext cx="2305050" cy="14239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>Почему </a:t>
            </a:r>
            <a:r>
              <a:rPr lang="en-US" sz="4800"/>
              <a:t>Google</a:t>
            </a:r>
            <a:r>
              <a:rPr lang="ru-RU" sz="4800"/>
              <a:t>?</a:t>
            </a:r>
            <a:br>
              <a:rPr lang="ru-RU" sz="4800"/>
            </a:br>
            <a:r>
              <a:rPr lang="ru-RU" sz="3000"/>
              <a:t>10 аргументов «за»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7016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10. Сообщество пользователей.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16246-EB9A-48D0-9CE4-20D434DA7F48}" type="slidenum">
              <a:rPr lang="ru-RU"/>
              <a:pPr/>
              <a:t>11</a:t>
            </a:fld>
            <a:endParaRPr lang="ru-RU"/>
          </a:p>
        </p:txBody>
      </p:sp>
      <p:pic>
        <p:nvPicPr>
          <p:cNvPr id="17414" name="Picture 6" descr="173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0200" y="3105150"/>
            <a:ext cx="4513263" cy="2700338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28638" y="2565400"/>
            <a:ext cx="5122862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/>
              <a:t>обмен мнениями и возможностями использования;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/>
              <a:t>эффективные примеры и </a:t>
            </a:r>
            <a:br>
              <a:rPr lang="en-US" sz="2200"/>
            </a:br>
            <a:r>
              <a:rPr lang="ru-RU" sz="2200"/>
              <a:t>опыт;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/>
              <a:t>широкая аудитория </a:t>
            </a:r>
            <a:br>
              <a:rPr lang="en-US" sz="2200"/>
            </a:br>
            <a:r>
              <a:rPr lang="ru-RU" sz="2200"/>
              <a:t>для тестирования </a:t>
            </a:r>
            <a:br>
              <a:rPr lang="en-US" sz="2200"/>
            </a:br>
            <a:r>
              <a:rPr lang="ru-RU" sz="2200"/>
              <a:t>инструментов.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7543800" cy="1295400"/>
          </a:xfrm>
        </p:spPr>
        <p:txBody>
          <a:bodyPr>
            <a:normAutofit fontScale="90000"/>
          </a:bodyPr>
          <a:lstStyle/>
          <a:p>
            <a:r>
              <a:rPr lang="ru-RU" sz="4000"/>
              <a:t>Возможные </a:t>
            </a:r>
            <a:br>
              <a:rPr lang="ru-RU" sz="4000"/>
            </a:br>
            <a:r>
              <a:rPr lang="ru-RU" sz="4000"/>
              <a:t>сдерживающие факторы</a:t>
            </a:r>
            <a:endParaRPr lang="ru-RU" sz="22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08188"/>
            <a:ext cx="6707188" cy="34369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600"/>
              <a:t>Необходимость </a:t>
            </a:r>
            <a:br>
              <a:rPr lang="en-US" sz="2600"/>
            </a:br>
            <a:r>
              <a:rPr lang="ru-RU" sz="2600"/>
              <a:t>подключения к сети;</a:t>
            </a:r>
          </a:p>
          <a:p>
            <a:pPr>
              <a:lnSpc>
                <a:spcPct val="90000"/>
              </a:lnSpc>
            </a:pPr>
            <a:r>
              <a:rPr lang="ru-RU" sz="2600"/>
              <a:t>Адаптация к </a:t>
            </a:r>
            <a:br>
              <a:rPr lang="en-US" sz="2600"/>
            </a:br>
            <a:r>
              <a:rPr lang="ru-RU" sz="2600"/>
              <a:t>интерфейсам;</a:t>
            </a:r>
          </a:p>
          <a:p>
            <a:pPr>
              <a:lnSpc>
                <a:spcPct val="90000"/>
              </a:lnSpc>
            </a:pPr>
            <a:r>
              <a:rPr lang="ru-RU" sz="2600"/>
              <a:t>«Ограниченность»</a:t>
            </a:r>
            <a:br>
              <a:rPr lang="en-US" sz="2600"/>
            </a:br>
            <a:r>
              <a:rPr lang="ru-RU" sz="2600"/>
              <a:t>функционала;</a:t>
            </a:r>
          </a:p>
          <a:p>
            <a:pPr>
              <a:lnSpc>
                <a:spcPct val="90000"/>
              </a:lnSpc>
            </a:pPr>
            <a:r>
              <a:rPr lang="ru-RU" sz="2600"/>
              <a:t>Авторское право на документы, размещенные в сети.</a:t>
            </a: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10F1F-620B-4426-B0F9-BAE08DA8F023}" type="slidenum">
              <a:rPr lang="ru-RU"/>
              <a:pPr/>
              <a:t>12</a:t>
            </a:fld>
            <a:endParaRPr lang="ru-RU"/>
          </a:p>
        </p:txBody>
      </p:sp>
      <p:pic>
        <p:nvPicPr>
          <p:cNvPr id="18437" name="Picture 5" descr="%D0%B2%D0%BE%D0%BF%D1%80%D0%BE%D1%81-%D0%BE%D1%82%D0%B2%D0%B5%D1%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0232" y="1628775"/>
            <a:ext cx="2808312" cy="2808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Создание документа</a:t>
            </a:r>
            <a:r>
              <a:rPr lang="ru-RU" sz="2700"/>
              <a:t> </a:t>
            </a:r>
            <a:r>
              <a:rPr lang="en-US" sz="4000"/>
              <a:t>Google</a:t>
            </a:r>
            <a:endParaRPr lang="ru-RU" sz="40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200" dirty="0"/>
              <a:t>1. </a:t>
            </a:r>
            <a:r>
              <a:rPr lang="ru-RU" sz="2200" dirty="0"/>
              <a:t>Вход в </a:t>
            </a:r>
            <a:r>
              <a:rPr lang="ru-RU" sz="2200" dirty="0" err="1"/>
              <a:t>акккаунт</a:t>
            </a:r>
            <a:r>
              <a:rPr lang="ru-RU" sz="2200" dirty="0"/>
              <a:t> </a:t>
            </a:r>
            <a:r>
              <a:rPr lang="ru-RU" sz="2200" dirty="0" err="1"/>
              <a:t>Google</a:t>
            </a:r>
            <a:r>
              <a:rPr lang="ru-RU" sz="2200" dirty="0"/>
              <a:t> (почтовый ящик </a:t>
            </a:r>
            <a:r>
              <a:rPr lang="en-US" sz="2200" dirty="0"/>
              <a:t>Gmail)</a:t>
            </a:r>
            <a:endParaRPr lang="ru-RU" sz="2200" dirty="0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3A92F-9055-468E-9C69-9597657E6120}" type="slidenum">
              <a:rPr lang="ru-RU"/>
              <a:pPr/>
              <a:t>13</a:t>
            </a:fld>
            <a:endParaRPr lang="ru-RU"/>
          </a:p>
        </p:txBody>
      </p:sp>
      <p:pic>
        <p:nvPicPr>
          <p:cNvPr id="23558" name="Picture 6" descr="F:\ЭОР\2012-08-14_0102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564904"/>
            <a:ext cx="8235727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E2999-A67E-4796-87EE-B166BD64EA41}" type="slidenum">
              <a:rPr lang="ru-RU"/>
              <a:pPr/>
              <a:t>14</a:t>
            </a:fld>
            <a:endParaRPr lang="ru-RU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/>
          <a:srcRect r="5046"/>
          <a:stretch>
            <a:fillRect/>
          </a:stretch>
        </p:blipFill>
        <p:spPr bwMode="auto">
          <a:xfrm>
            <a:off x="323850" y="1773238"/>
            <a:ext cx="8064574" cy="39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1763713" y="2708275"/>
            <a:ext cx="7129462" cy="3025775"/>
          </a:xfrm>
          <a:prstGeom prst="roundRect">
            <a:avLst>
              <a:gd name="adj" fmla="val 3801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30" name="AutoShape 6"/>
          <p:cNvSpPr>
            <a:spLocks/>
          </p:cNvSpPr>
          <p:nvPr/>
        </p:nvSpPr>
        <p:spPr bwMode="auto">
          <a:xfrm>
            <a:off x="6308725" y="1125538"/>
            <a:ext cx="2089150" cy="609600"/>
          </a:xfrm>
          <a:prstGeom prst="borderCallout1">
            <a:avLst>
              <a:gd name="adj1" fmla="val 18750"/>
              <a:gd name="adj2" fmla="val -3648"/>
              <a:gd name="adj3" fmla="val 262241"/>
              <a:gd name="adj4" fmla="val -14287"/>
            </a:avLst>
          </a:prstGeom>
          <a:solidFill>
            <a:srgbClr val="FFFFCC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/>
              <a:t>Текущие документы</a:t>
            </a:r>
          </a:p>
        </p:txBody>
      </p:sp>
      <p:sp>
        <p:nvSpPr>
          <p:cNvPr id="26631" name="AutoShape 7"/>
          <p:cNvSpPr>
            <a:spLocks/>
          </p:cNvSpPr>
          <p:nvPr/>
        </p:nvSpPr>
        <p:spPr bwMode="auto">
          <a:xfrm>
            <a:off x="1331913" y="836613"/>
            <a:ext cx="2089150" cy="609600"/>
          </a:xfrm>
          <a:prstGeom prst="borderCallout1">
            <a:avLst>
              <a:gd name="adj1" fmla="val 18750"/>
              <a:gd name="adj2" fmla="val -3648"/>
              <a:gd name="adj3" fmla="val 309634"/>
              <a:gd name="adj4" fmla="val -21199"/>
            </a:avLst>
          </a:prstGeom>
          <a:solidFill>
            <a:srgbClr val="FFFFCC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/>
              <a:t>Создать новый документ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be-BY" sz="2700"/>
              <a:t>Практическое задание.</a:t>
            </a:r>
            <a:br>
              <a:rPr lang="be-BY" sz="2700"/>
            </a:br>
            <a:r>
              <a:rPr lang="be-BY" sz="2700" b="0"/>
              <a:t>Загрузка документа с компьютера </a:t>
            </a:r>
            <a:br>
              <a:rPr lang="be-BY" sz="2700" b="0"/>
            </a:br>
            <a:r>
              <a:rPr lang="be-BY" sz="2700" b="0"/>
              <a:t>в сервис “Документы </a:t>
            </a:r>
            <a:r>
              <a:rPr lang="en-US" sz="2700" b="0"/>
              <a:t>Google</a:t>
            </a:r>
            <a:r>
              <a:rPr lang="be-BY" sz="2700" b="0"/>
              <a:t>”</a:t>
            </a:r>
            <a:endParaRPr lang="ru-RU" sz="2700" b="0"/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6AC67-0A35-4EAE-B807-F192FE26CF48}" type="slidenum">
              <a:rPr lang="ru-RU"/>
              <a:pPr/>
              <a:t>15</a:t>
            </a:fld>
            <a:endParaRPr lang="ru-RU"/>
          </a:p>
        </p:txBody>
      </p:sp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773238"/>
            <a:ext cx="5734050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2" name="AutoShape 6"/>
          <p:cNvSpPr>
            <a:spLocks/>
          </p:cNvSpPr>
          <p:nvPr/>
        </p:nvSpPr>
        <p:spPr bwMode="auto">
          <a:xfrm>
            <a:off x="3059113" y="2492375"/>
            <a:ext cx="2735262" cy="1008063"/>
          </a:xfrm>
          <a:prstGeom prst="borderCallout1">
            <a:avLst>
              <a:gd name="adj1" fmla="val 11338"/>
              <a:gd name="adj2" fmla="val -2787"/>
              <a:gd name="adj3" fmla="val 107088"/>
              <a:gd name="adj4" fmla="val -33722"/>
            </a:avLst>
          </a:prstGeom>
          <a:solidFill>
            <a:srgbClr val="FFFFCC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/>
              <a:t>1. Выбрать инструмент загрузки файлов, выбрать файл. </a:t>
            </a:r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>
            <a:off x="1258888" y="2924175"/>
            <a:ext cx="1081087" cy="649288"/>
          </a:xfrm>
          <a:prstGeom prst="roundRect">
            <a:avLst>
              <a:gd name="adj" fmla="val 3801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9706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9225" y="4221163"/>
            <a:ext cx="518477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7" name="AutoShape 11"/>
          <p:cNvSpPr>
            <a:spLocks/>
          </p:cNvSpPr>
          <p:nvPr/>
        </p:nvSpPr>
        <p:spPr bwMode="auto">
          <a:xfrm>
            <a:off x="827088" y="5157788"/>
            <a:ext cx="2735262" cy="1008062"/>
          </a:xfrm>
          <a:prstGeom prst="borderCallout1">
            <a:avLst>
              <a:gd name="adj1" fmla="val 11338"/>
              <a:gd name="adj2" fmla="val 102787"/>
              <a:gd name="adj3" fmla="val 72755"/>
              <a:gd name="adj4" fmla="val 132444"/>
            </a:avLst>
          </a:prstGeom>
          <a:solidFill>
            <a:srgbClr val="FFFFCC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2</a:t>
            </a:r>
            <a:r>
              <a:rPr lang="ru-RU"/>
              <a:t>. Загрузить файл в систему, открыть загруженный файл.</a:t>
            </a:r>
          </a:p>
        </p:txBody>
      </p:sp>
      <p:pic>
        <p:nvPicPr>
          <p:cNvPr id="9" name="Picture 5" descr="175"/>
          <p:cNvPicPr>
            <a:picLocks noChangeAspect="1" noChangeArrowheads="1"/>
          </p:cNvPicPr>
          <p:nvPr/>
        </p:nvPicPr>
        <p:blipFill>
          <a:blip r:embed="rId4" cstate="print"/>
          <a:srcRect r="82478"/>
          <a:stretch>
            <a:fillRect/>
          </a:stretch>
        </p:blipFill>
        <p:spPr bwMode="auto">
          <a:xfrm>
            <a:off x="7879991" y="188641"/>
            <a:ext cx="1027744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6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7999" y="1221509"/>
            <a:ext cx="4150465" cy="479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8216" y="1558665"/>
            <a:ext cx="3815655" cy="2059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Предоставление совместного доступа</a:t>
            </a:r>
          </a:p>
        </p:txBody>
      </p:sp>
      <p:sp>
        <p:nvSpPr>
          <p:cNvPr id="31752" name="AutoShape 8"/>
          <p:cNvSpPr>
            <a:spLocks noGrp="1"/>
          </p:cNvSpPr>
          <p:nvPr>
            <p:ph idx="1"/>
          </p:nvPr>
        </p:nvSpPr>
        <p:spPr>
          <a:xfrm>
            <a:off x="280987" y="2998787"/>
            <a:ext cx="3024188" cy="790575"/>
          </a:xfrm>
          <a:prstGeom prst="borderCallout1">
            <a:avLst>
              <a:gd name="adj1" fmla="val 14458"/>
              <a:gd name="adj2" fmla="val 102519"/>
              <a:gd name="adj3" fmla="val -25301"/>
              <a:gd name="adj4" fmla="val 105931"/>
            </a:avLst>
          </a:prstGeom>
          <a:solidFill>
            <a:srgbClr val="FFFFCC"/>
          </a:solidFill>
          <a:ln w="25400"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1600" dirty="0"/>
              <a:t>1. Открыв файл, воспользоваться кнопкой «Предоставить доступ». </a:t>
            </a: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7DE33-F67B-418F-A902-8503ABBF9036}" type="slidenum">
              <a:rPr lang="ru-RU"/>
              <a:pPr/>
              <a:t>16</a:t>
            </a:fld>
            <a:endParaRPr lang="ru-RU"/>
          </a:p>
        </p:txBody>
      </p:sp>
      <p:sp>
        <p:nvSpPr>
          <p:cNvPr id="31753" name="AutoShape 9"/>
          <p:cNvSpPr>
            <a:spLocks/>
          </p:cNvSpPr>
          <p:nvPr/>
        </p:nvSpPr>
        <p:spPr bwMode="auto">
          <a:xfrm>
            <a:off x="459639" y="5058321"/>
            <a:ext cx="3024188" cy="790575"/>
          </a:xfrm>
          <a:prstGeom prst="borderCallout1">
            <a:avLst>
              <a:gd name="adj1" fmla="val 14458"/>
              <a:gd name="adj2" fmla="val 102519"/>
              <a:gd name="adj3" fmla="val -240560"/>
              <a:gd name="adj4" fmla="val 239736"/>
            </a:avLst>
          </a:prstGeom>
          <a:solidFill>
            <a:srgbClr val="FFFFCC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</a:pPr>
            <a:r>
              <a:rPr lang="ru-RU" sz="1600" dirty="0"/>
              <a:t>2. Изменить параметры доступа к файлу.</a:t>
            </a:r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2470150" y="2295525"/>
            <a:ext cx="1670050" cy="412750"/>
          </a:xfrm>
          <a:prstGeom prst="roundRect">
            <a:avLst>
              <a:gd name="adj" fmla="val 3801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7212542" y="2714625"/>
            <a:ext cx="1670050" cy="412750"/>
          </a:xfrm>
          <a:prstGeom prst="roundRect">
            <a:avLst>
              <a:gd name="adj" fmla="val 3801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2" cstate="print"/>
          <a:srcRect l="2596" r="5533"/>
          <a:stretch>
            <a:fillRect/>
          </a:stretch>
        </p:blipFill>
        <p:spPr bwMode="auto">
          <a:xfrm>
            <a:off x="4716016" y="764704"/>
            <a:ext cx="4176464" cy="525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AutoShape 6"/>
          <p:cNvSpPr>
            <a:spLocks noGrp="1"/>
          </p:cNvSpPr>
          <p:nvPr>
            <p:ph idx="1"/>
          </p:nvPr>
        </p:nvSpPr>
        <p:spPr>
          <a:xfrm>
            <a:off x="1116013" y="4797425"/>
            <a:ext cx="3024187" cy="790575"/>
          </a:xfrm>
          <a:prstGeom prst="borderCallout1">
            <a:avLst>
              <a:gd name="adj1" fmla="val 14458"/>
              <a:gd name="adj2" fmla="val -2519"/>
              <a:gd name="adj3" fmla="val -289759"/>
              <a:gd name="adj4" fmla="val -8347"/>
            </a:avLst>
          </a:prstGeom>
          <a:solidFill>
            <a:srgbClr val="FFFFCC"/>
          </a:solidFill>
          <a:ln w="25400">
            <a:solidFill>
              <a:srgbClr val="FF0000"/>
            </a:solidFill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1500"/>
              <a:t>3. Установить доступ пользователям, у которых есть ссылка на файл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A7EC0-BE69-4025-88DD-665EA06F84DB}" type="slidenum">
              <a:rPr lang="ru-RU"/>
              <a:pPr/>
              <a:t>17</a:t>
            </a:fld>
            <a:endParaRPr lang="ru-RU"/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3" cstate="print"/>
          <a:srcRect l="1413" r="7588"/>
          <a:stretch>
            <a:fillRect/>
          </a:stretch>
        </p:blipFill>
        <p:spPr bwMode="auto">
          <a:xfrm>
            <a:off x="0" y="620688"/>
            <a:ext cx="468052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468313" y="1989138"/>
            <a:ext cx="3527425" cy="576262"/>
          </a:xfrm>
          <a:prstGeom prst="roundRect">
            <a:avLst>
              <a:gd name="adj" fmla="val 3801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776" name="AutoShape 8"/>
          <p:cNvSpPr>
            <a:spLocks/>
          </p:cNvSpPr>
          <p:nvPr/>
        </p:nvSpPr>
        <p:spPr bwMode="auto">
          <a:xfrm>
            <a:off x="6119813" y="115888"/>
            <a:ext cx="3024187" cy="790575"/>
          </a:xfrm>
          <a:prstGeom prst="borderCallout1">
            <a:avLst>
              <a:gd name="adj1" fmla="val 14458"/>
              <a:gd name="adj2" fmla="val -2519"/>
              <a:gd name="adj3" fmla="val 171287"/>
              <a:gd name="adj4" fmla="val -20472"/>
            </a:avLst>
          </a:prstGeom>
          <a:solidFill>
            <a:srgbClr val="FFFFCC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</a:pPr>
            <a:r>
              <a:rPr lang="ru-RU" sz="1500"/>
              <a:t>4. Скопировать появившуюся ссылку и нажать кнопку «Готово».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>Почему </a:t>
            </a:r>
            <a:r>
              <a:rPr lang="en-US" sz="4800"/>
              <a:t>Google</a:t>
            </a:r>
            <a:r>
              <a:rPr lang="ru-RU" sz="4800"/>
              <a:t>?</a:t>
            </a:r>
            <a:br>
              <a:rPr lang="ru-RU" sz="4800"/>
            </a:br>
            <a:r>
              <a:rPr lang="ru-RU" sz="3000"/>
              <a:t>10 аргументов «за»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630237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ru-RU" sz="3800" dirty="0"/>
              <a:t>1. Бесплатность.</a:t>
            </a:r>
          </a:p>
          <a:p>
            <a:pPr>
              <a:buFont typeface="Wingdings" pitchFamily="2" charset="2"/>
              <a:buNone/>
            </a:pPr>
            <a:endParaRPr lang="ru-RU" sz="3800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B7DC1-C6F2-4558-BECA-C8A99B5CFE8A}" type="slidenum">
              <a:rPr lang="ru-RU"/>
              <a:pPr/>
              <a:t>2</a:t>
            </a:fld>
            <a:endParaRPr lang="ru-RU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57200" y="2636838"/>
            <a:ext cx="6130925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3000" dirty="0">
                <a:latin typeface="+mn-lt"/>
              </a:rPr>
              <a:t>доступны все базовые возможности;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3000" dirty="0">
                <a:latin typeface="+mn-lt"/>
              </a:rPr>
              <a:t>отсутствие ограничений на период использования;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30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3000" dirty="0"/>
          </a:p>
        </p:txBody>
      </p:sp>
      <p:pic>
        <p:nvPicPr>
          <p:cNvPr id="6" name="Picture 6" descr="175"/>
          <p:cNvPicPr>
            <a:picLocks noChangeAspect="1" noChangeArrowheads="1"/>
          </p:cNvPicPr>
          <p:nvPr/>
        </p:nvPicPr>
        <p:blipFill>
          <a:blip r:embed="rId2" cstate="print"/>
          <a:srcRect l="87506"/>
          <a:stretch>
            <a:fillRect/>
          </a:stretch>
        </p:blipFill>
        <p:spPr bwMode="auto">
          <a:xfrm>
            <a:off x="7667625" y="836613"/>
            <a:ext cx="781050" cy="4681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>Почему </a:t>
            </a:r>
            <a:r>
              <a:rPr lang="en-US" sz="4800"/>
              <a:t>Google</a:t>
            </a:r>
            <a:r>
              <a:rPr lang="ru-RU" sz="4800"/>
              <a:t>?</a:t>
            </a:r>
            <a:br>
              <a:rPr lang="ru-RU" sz="4800"/>
            </a:br>
            <a:r>
              <a:rPr lang="ru-RU" sz="3000"/>
              <a:t>10 аргументов «за»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7016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2. Один аккаунт – все сервисы.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5CCE-780B-41E7-BC3A-4B9237B36D5D}" type="slidenum">
              <a:rPr lang="ru-RU"/>
              <a:pPr/>
              <a:t>3</a:t>
            </a:fld>
            <a:endParaRPr lang="ru-RU"/>
          </a:p>
        </p:txBody>
      </p:sp>
      <p:pic>
        <p:nvPicPr>
          <p:cNvPr id="3076" name="Picture 4" descr="google-servic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2708275"/>
            <a:ext cx="3135313" cy="2727325"/>
          </a:xfrm>
          <a:prstGeom prst="rect">
            <a:avLst/>
          </a:prstGeom>
          <a:noFill/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57200" y="2636838"/>
            <a:ext cx="5122863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регистрация требуется только единожды;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новые сервисы можно подключать по мере необходимости;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наличие и настройка персонального организатора всех сервисов </a:t>
            </a:r>
            <a:r>
              <a:rPr lang="en-US" sz="2200" dirty="0">
                <a:latin typeface="+mn-lt"/>
              </a:rPr>
              <a:t>Google</a:t>
            </a:r>
            <a:r>
              <a:rPr lang="ru-RU" sz="2200" dirty="0">
                <a:latin typeface="+mn-lt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>Почему </a:t>
            </a:r>
            <a:r>
              <a:rPr lang="en-US" sz="4800"/>
              <a:t>Google</a:t>
            </a:r>
            <a:r>
              <a:rPr lang="ru-RU" sz="4800"/>
              <a:t>?</a:t>
            </a:r>
            <a:br>
              <a:rPr lang="ru-RU" sz="4800"/>
            </a:br>
            <a:r>
              <a:rPr lang="ru-RU" sz="3000"/>
              <a:t>10 аргументов «за»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11334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3. Знакомый интуитивно понятный интерфейс.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63242-20C1-4F41-B117-35F655BA8801}" type="slidenum">
              <a:rPr lang="ru-RU"/>
              <a:pPr/>
              <a:t>4</a:t>
            </a:fld>
            <a:endParaRPr lang="ru-RU"/>
          </a:p>
        </p:txBody>
      </p:sp>
      <p:pic>
        <p:nvPicPr>
          <p:cNvPr id="10246" name="Picture 6" descr="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996952"/>
            <a:ext cx="4392612" cy="2100262"/>
          </a:xfrm>
          <a:prstGeom prst="rect">
            <a:avLst/>
          </a:prstGeom>
          <a:noFill/>
        </p:spPr>
      </p:pic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23850" y="3159134"/>
            <a:ext cx="5122862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интерфейс соответствует стандартным офисным приложениям;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русскоязычные версии;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общность сервисов</a:t>
            </a:r>
            <a:r>
              <a:rPr lang="en-US" sz="2200" dirty="0">
                <a:latin typeface="+mn-lt"/>
              </a:rPr>
              <a:t> </a:t>
            </a:r>
            <a:r>
              <a:rPr lang="ru-RU" sz="2200" dirty="0">
                <a:latin typeface="+mn-lt"/>
              </a:rPr>
              <a:t>–</a:t>
            </a:r>
            <a:br>
              <a:rPr lang="en-US" sz="2200" dirty="0">
                <a:latin typeface="+mn-lt"/>
              </a:rPr>
            </a:br>
            <a:r>
              <a:rPr lang="ru-RU" sz="2200" dirty="0">
                <a:latin typeface="+mn-lt"/>
              </a:rPr>
              <a:t>общность интерфейсов.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>Почему </a:t>
            </a:r>
            <a:r>
              <a:rPr lang="en-US" sz="4800"/>
              <a:t>Google</a:t>
            </a:r>
            <a:r>
              <a:rPr lang="ru-RU" sz="4800"/>
              <a:t>?</a:t>
            </a:r>
            <a:br>
              <a:rPr lang="ru-RU" sz="4800"/>
            </a:br>
            <a:r>
              <a:rPr lang="ru-RU" sz="3000"/>
              <a:t>10 аргументов «за»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6302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4. Облачное хранение данных.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3338C-95C6-4205-838D-EC9EBE86A109}" type="slidenum">
              <a:rPr lang="ru-RU"/>
              <a:pPr/>
              <a:t>5</a:t>
            </a:fld>
            <a:endParaRPr lang="ru-RU" dirty="0"/>
          </a:p>
        </p:txBody>
      </p:sp>
      <p:pic>
        <p:nvPicPr>
          <p:cNvPr id="11269" name="Picture 5" descr="281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4932" y="2651125"/>
            <a:ext cx="3777548" cy="2736328"/>
          </a:xfrm>
          <a:prstGeom prst="rect">
            <a:avLst/>
          </a:prstGeom>
          <a:noFill/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51520" y="2996952"/>
            <a:ext cx="5122862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возможность потери </a:t>
            </a:r>
            <a:br>
              <a:rPr lang="ru-RU" sz="2200" dirty="0">
                <a:latin typeface="+mn-lt"/>
              </a:rPr>
            </a:br>
            <a:r>
              <a:rPr lang="ru-RU" sz="2200" dirty="0">
                <a:latin typeface="+mn-lt"/>
              </a:rPr>
              <a:t>данных исключена;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упрощенный доступ по прямым ссылкам;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возможность редактирования и доступа с ЛЮБОГО компьютера, подключенного к сети.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>Почему </a:t>
            </a:r>
            <a:r>
              <a:rPr lang="en-US" sz="4800"/>
              <a:t>Google</a:t>
            </a:r>
            <a:r>
              <a:rPr lang="ru-RU" sz="4800"/>
              <a:t>?</a:t>
            </a:r>
            <a:br>
              <a:rPr lang="ru-RU" sz="4800"/>
            </a:br>
            <a:r>
              <a:rPr lang="ru-RU" sz="3000"/>
              <a:t>10 аргументов «за»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5. Минимальные требования для доступа.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D87BC-FDD2-4D1E-8B06-6D6964F82CD7}" type="slidenum">
              <a:rPr lang="ru-RU"/>
              <a:pPr/>
              <a:t>6</a:t>
            </a:fld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68313" y="2708275"/>
            <a:ext cx="5122862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отсутствие необходимости установки дополнительных приложений;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поддержка различных браузеров;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доступ с портативных </a:t>
            </a:r>
            <a:br>
              <a:rPr lang="en-US" sz="2200" dirty="0">
                <a:latin typeface="+mn-lt"/>
              </a:rPr>
            </a:br>
            <a:r>
              <a:rPr lang="ru-RU" sz="2200" dirty="0">
                <a:latin typeface="+mn-lt"/>
              </a:rPr>
              <a:t>устройств.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</p:txBody>
      </p:sp>
      <p:pic>
        <p:nvPicPr>
          <p:cNvPr id="12294" name="Picture 6" descr="Hyb5f1LA_SGBxo5OiJI83GYHQYV1P9S_NF9skoSq3hhoLJwxtt4e57X0OSGZlVTXHerh=w7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8337" y="4738200"/>
            <a:ext cx="3141663" cy="1536700"/>
          </a:xfrm>
          <a:prstGeom prst="rect">
            <a:avLst/>
          </a:prstGeom>
          <a:noFill/>
        </p:spPr>
      </p:pic>
      <p:pic>
        <p:nvPicPr>
          <p:cNvPr id="12296" name="Picture 8" descr="browser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26163" y="2479675"/>
            <a:ext cx="2592387" cy="1755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>Почему </a:t>
            </a:r>
            <a:r>
              <a:rPr lang="en-US" sz="4800"/>
              <a:t>Google</a:t>
            </a:r>
            <a:r>
              <a:rPr lang="ru-RU" sz="4800"/>
              <a:t>?</a:t>
            </a:r>
            <a:br>
              <a:rPr lang="ru-RU" sz="4800"/>
            </a:br>
            <a:r>
              <a:rPr lang="ru-RU" sz="3000"/>
              <a:t>10 аргументов «за»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7731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6. Совместное создание документов.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C094F-0D59-491B-9874-D4791912EEF3}" type="slidenum">
              <a:rPr lang="ru-RU"/>
              <a:pPr/>
              <a:t>7</a:t>
            </a:fld>
            <a:endParaRPr lang="ru-RU"/>
          </a:p>
        </p:txBody>
      </p:sp>
      <p:pic>
        <p:nvPicPr>
          <p:cNvPr id="13318" name="Picture 6" descr="o_soobschestvah_readm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16488" y="2924944"/>
            <a:ext cx="4176712" cy="2447925"/>
          </a:xfrm>
          <a:prstGeom prst="rect">
            <a:avLst/>
          </a:prstGeom>
          <a:noFill/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39750" y="2565400"/>
            <a:ext cx="5122863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объединение разработчиков;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упрощение процесса разработки комплексных документов;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согласование документов </a:t>
            </a:r>
            <a:br>
              <a:rPr lang="ru-RU" sz="2200" dirty="0">
                <a:latin typeface="+mn-lt"/>
              </a:rPr>
            </a:br>
            <a:r>
              <a:rPr lang="ru-RU" sz="2200" dirty="0">
                <a:latin typeface="+mn-lt"/>
              </a:rPr>
              <a:t>«на лету»;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интерактивность, отображение изменений в реальном времени.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>Почему </a:t>
            </a:r>
            <a:r>
              <a:rPr lang="en-US" sz="4800"/>
              <a:t>Google</a:t>
            </a:r>
            <a:r>
              <a:rPr lang="ru-RU" sz="4800"/>
              <a:t>?</a:t>
            </a:r>
            <a:br>
              <a:rPr lang="ru-RU" sz="4800"/>
            </a:br>
            <a:r>
              <a:rPr lang="ru-RU" sz="3000"/>
              <a:t>10 аргументов «за»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7016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7. Разграничение прав доступа.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6FA0-86D7-478C-BE89-11081CA31731}" type="slidenum">
              <a:rPr lang="ru-RU"/>
              <a:pPr/>
              <a:t>8</a:t>
            </a:fld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89732" y="2485231"/>
            <a:ext cx="5122862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различные уровни доступа (редактирование, просмотр);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 dirty="0">
                <a:latin typeface="+mn-lt"/>
              </a:rPr>
              <a:t>возможность встраивания в виде ссылок и фреймов.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 dirty="0"/>
          </a:p>
        </p:txBody>
      </p:sp>
      <p:pic>
        <p:nvPicPr>
          <p:cNvPr id="15366" name="Picture 6" descr="c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32857" y="4203839"/>
            <a:ext cx="2332037" cy="2332038"/>
          </a:xfrm>
          <a:prstGeom prst="rect">
            <a:avLst/>
          </a:prstGeom>
          <a:noFill/>
        </p:spPr>
      </p:pic>
      <p:pic>
        <p:nvPicPr>
          <p:cNvPr id="15371" name="Picture 11" descr="1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5125" y="2349500"/>
            <a:ext cx="3448050" cy="30337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/>
              <a:t>Почему </a:t>
            </a:r>
            <a:r>
              <a:rPr lang="en-US" sz="4800"/>
              <a:t>Google</a:t>
            </a:r>
            <a:r>
              <a:rPr lang="ru-RU" sz="4800"/>
              <a:t>?</a:t>
            </a:r>
            <a:br>
              <a:rPr lang="ru-RU" sz="4800"/>
            </a:br>
            <a:r>
              <a:rPr lang="ru-RU" sz="3000"/>
              <a:t>10 аргументов «за»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55721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ru-RU" dirty="0"/>
              <a:t>8. История всех изменений.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AE7-2054-443E-8464-DA4711A8F788}" type="slidenum">
              <a:rPr lang="ru-RU"/>
              <a:pPr/>
              <a:t>9</a:t>
            </a:fld>
            <a:endParaRPr lang="ru-RU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28638" y="2565400"/>
            <a:ext cx="5122862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/>
              <a:t>ведение статистики изменений;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/>
              <a:t>возможность восстановления документа по предыдущей редакции;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ru-RU" sz="2200"/>
              <a:t>мониторинг активности и «вклада» каждого участника в создание документа.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endParaRPr lang="ru-RU" sz="2200"/>
          </a:p>
        </p:txBody>
      </p:sp>
      <p:pic>
        <p:nvPicPr>
          <p:cNvPr id="8" name="Picture 5" descr="175"/>
          <p:cNvPicPr>
            <a:picLocks noChangeAspect="1" noChangeArrowheads="1"/>
          </p:cNvPicPr>
          <p:nvPr/>
        </p:nvPicPr>
        <p:blipFill>
          <a:blip r:embed="rId2" cstate="print"/>
          <a:srcRect r="82478"/>
          <a:stretch>
            <a:fillRect/>
          </a:stretch>
        </p:blipFill>
        <p:spPr bwMode="auto">
          <a:xfrm>
            <a:off x="7740352" y="1412776"/>
            <a:ext cx="1095375" cy="4681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491</Words>
  <Application>Microsoft Office PowerPoint</Application>
  <PresentationFormat>Экран (4:3)</PresentationFormat>
  <Paragraphs>88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Book Antiqua</vt:lpstr>
      <vt:lpstr>Century Gothic</vt:lpstr>
      <vt:lpstr>Wingdings</vt:lpstr>
      <vt:lpstr>Тема Office</vt:lpstr>
      <vt:lpstr>Сервисы Google в образовании</vt:lpstr>
      <vt:lpstr>Почему Google? 10 аргументов «за»</vt:lpstr>
      <vt:lpstr>Почему Google? 10 аргументов «за»</vt:lpstr>
      <vt:lpstr>Почему Google? 10 аргументов «за»</vt:lpstr>
      <vt:lpstr>Почему Google? 10 аргументов «за»</vt:lpstr>
      <vt:lpstr>Почему Google? 10 аргументов «за»</vt:lpstr>
      <vt:lpstr>Почему Google? 10 аргументов «за»</vt:lpstr>
      <vt:lpstr>Почему Google? 10 аргументов «за»</vt:lpstr>
      <vt:lpstr>Почему Google? 10 аргументов «за»</vt:lpstr>
      <vt:lpstr>Почему Google? 10 аргументов «за»</vt:lpstr>
      <vt:lpstr>Почему Google? 10 аргументов «за»</vt:lpstr>
      <vt:lpstr>Возможные  сдерживающие факторы</vt:lpstr>
      <vt:lpstr>Создание документа Google</vt:lpstr>
      <vt:lpstr>Презентация PowerPoint</vt:lpstr>
      <vt:lpstr>Практическое задание. Загрузка документа с компьютера  в сервис “Документы Google”</vt:lpstr>
      <vt:lpstr>Предоставление совместного доступа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Сервисы Google в образовании</dc:title>
  <dc:creator>Светлана</dc:creator>
  <cp:lastModifiedBy>EdCamp02</cp:lastModifiedBy>
  <cp:revision>6</cp:revision>
  <dcterms:created xsi:type="dcterms:W3CDTF">2012-08-13T11:37:42Z</dcterms:created>
  <dcterms:modified xsi:type="dcterms:W3CDTF">2020-11-24T18:53:27Z</dcterms:modified>
</cp:coreProperties>
</file>