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66" r:id="rId4"/>
    <p:sldId id="258" r:id="rId5"/>
    <p:sldId id="267" r:id="rId6"/>
    <p:sldId id="268" r:id="rId7"/>
    <p:sldId id="269" r:id="rId8"/>
    <p:sldId id="259" r:id="rId9"/>
    <p:sldId id="260" r:id="rId10"/>
    <p:sldId id="261" r:id="rId11"/>
    <p:sldId id="273" r:id="rId12"/>
    <p:sldId id="272" r:id="rId13"/>
    <p:sldId id="262" r:id="rId14"/>
    <p:sldId id="263" r:id="rId15"/>
    <p:sldId id="264" r:id="rId16"/>
    <p:sldId id="271" r:id="rId17"/>
    <p:sldId id="265" r:id="rId18"/>
  </p:sldIdLst>
  <p:sldSz cx="14630400" cy="8229600"/>
  <p:notesSz cx="8229600" cy="14630400"/>
  <p:embeddedFontLst>
    <p:embeddedFont>
      <p:font typeface="Bricolage Grotesque Semi Bold" panose="020B0604020202020204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Inter" panose="020B0604020202020204" charset="0"/>
      <p:regular r:id="rId25"/>
    </p:embeddedFont>
  </p:embeddedFontLst>
  <p:defaultTextStyle>
    <a:defPPr>
      <a:defRPr lang="ru-B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D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57" d="100"/>
          <a:sy n="57" d="100"/>
        </p:scale>
        <p:origin x="80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923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7475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9132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5952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9607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vetik1969.netboard.me/1t8dflet9d70vme/?tab=998991&amp;link=70V78hyf-P0BPaxux-744ucJTs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psv4.userapi.com/s/v1/d2/8bxLeCrw01qhpStXts6vlvj4Y3_isWhpEuJYTGmZNEYbCKDLI2hCF2XbCOwIn4AFTEuRgsi7ZZxvdmwTMwtrSjEZiVrL4Ondxz_qSNIvmE7ZJ1iLGN3nNAnEZi0Q8i0so-D0ctPKlrSK/1455_08_07_2025_IMP_II.pdf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77332" y="623054"/>
            <a:ext cx="8116400" cy="37337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1100"/>
              </a:lnSpc>
              <a:buNone/>
            </a:pPr>
            <a:r>
              <a:rPr lang="ru-RU" sz="8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Скоростной спринт:</a:t>
            </a:r>
          </a:p>
          <a:p>
            <a:pPr marL="0" indent="0" algn="l">
              <a:lnSpc>
                <a:spcPts val="11100"/>
              </a:lnSpc>
              <a:buNone/>
            </a:pPr>
            <a:r>
              <a:rPr lang="ru-RU" sz="8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 нейросетей за 50 минут»</a:t>
            </a:r>
            <a:endParaRPr lang="en-US" sz="8800" dirty="0"/>
          </a:p>
        </p:txBody>
      </p:sp>
      <p:sp>
        <p:nvSpPr>
          <p:cNvPr id="4" name="Text 1"/>
          <p:cNvSpPr/>
          <p:nvPr/>
        </p:nvSpPr>
        <p:spPr>
          <a:xfrm>
            <a:off x="6277332" y="6611303"/>
            <a:ext cx="7562136" cy="4519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  <a:hlinkClick r:id="rId4"/>
              </a:rPr>
              <a:t>Возможности для </a:t>
            </a:r>
            <a:r>
              <a:rPr lang="en-US" sz="2200" dirty="0" err="1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  <a:hlinkClick r:id="rId4"/>
              </a:rPr>
              <a:t>учителей</a:t>
            </a:r>
            <a:r>
              <a:rPr lang="en-US" sz="22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  <a:hlinkClick r:id="rId4"/>
              </a:rPr>
              <a:t> 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6277332" y="7317462"/>
            <a:ext cx="7562136" cy="2890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Практическое руководство по интеграции ИИ-инструментов в учебный процесс</a:t>
            </a:r>
            <a:endParaRPr lang="en-US" sz="1400" dirty="0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0C08860-73DE-48F8-B31D-A6B561ACFB90}"/>
              </a:ext>
            </a:extLst>
          </p:cNvPr>
          <p:cNvSpPr/>
          <p:nvPr/>
        </p:nvSpPr>
        <p:spPr>
          <a:xfrm>
            <a:off x="12898418" y="7757636"/>
            <a:ext cx="1731981" cy="430306"/>
          </a:xfrm>
          <a:prstGeom prst="roundRect">
            <a:avLst/>
          </a:prstGeom>
          <a:solidFill>
            <a:srgbClr val="FDF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8290" y="545306"/>
            <a:ext cx="7927419" cy="10863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34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Персонализация обучения через адаптивные системы</a:t>
            </a:r>
            <a:endParaRPr lang="en-US" sz="3400" dirty="0"/>
          </a:p>
        </p:txBody>
      </p:sp>
      <p:sp>
        <p:nvSpPr>
          <p:cNvPr id="4" name="Text 1"/>
          <p:cNvSpPr/>
          <p:nvPr/>
        </p:nvSpPr>
        <p:spPr>
          <a:xfrm>
            <a:off x="608290" y="1892260"/>
            <a:ext cx="7927419" cy="8343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Каждый ученик учится в своём темпе. ИИ-платформы анализируют пробелы в знаниях и автоматически подбирают задания по уровню сложности, позволяя полностью задействовать потенциал каждого обучающегося.</a:t>
            </a:r>
            <a:endParaRPr lang="en-US" sz="135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290" y="2922151"/>
            <a:ext cx="521375" cy="114300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303377" y="3095863"/>
            <a:ext cx="2172653" cy="2715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Диагностика</a:t>
            </a:r>
            <a:endParaRPr lang="en-US" sz="1700" dirty="0"/>
          </a:p>
        </p:txBody>
      </p:sp>
      <p:sp>
        <p:nvSpPr>
          <p:cNvPr id="7" name="Text 3"/>
          <p:cNvSpPr/>
          <p:nvPr/>
        </p:nvSpPr>
        <p:spPr>
          <a:xfrm>
            <a:off x="1303377" y="3471624"/>
            <a:ext cx="7232333" cy="2781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Ученик проходит входной тест для определения уровня</a:t>
            </a:r>
            <a:endParaRPr lang="en-US" sz="135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918" y="4138732"/>
            <a:ext cx="521375" cy="1143000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1564005" y="4312444"/>
            <a:ext cx="2172653" cy="2715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Анализ пробелов</a:t>
            </a:r>
            <a:endParaRPr lang="en-US" sz="1700" dirty="0"/>
          </a:p>
        </p:txBody>
      </p:sp>
      <p:sp>
        <p:nvSpPr>
          <p:cNvPr id="10" name="Text 5"/>
          <p:cNvSpPr/>
          <p:nvPr/>
        </p:nvSpPr>
        <p:spPr>
          <a:xfrm>
            <a:off x="1564005" y="4688205"/>
            <a:ext cx="6971705" cy="2781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Система выявляет, какие темы требуют укрепления</a:t>
            </a:r>
            <a:endParaRPr lang="en-US" sz="135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665" y="5355312"/>
            <a:ext cx="521375" cy="1143000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1824752" y="5529024"/>
            <a:ext cx="2172653" cy="2715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Персонализация</a:t>
            </a:r>
            <a:endParaRPr lang="en-US" sz="1700" dirty="0"/>
          </a:p>
        </p:txBody>
      </p:sp>
      <p:sp>
        <p:nvSpPr>
          <p:cNvPr id="13" name="Text 7"/>
          <p:cNvSpPr/>
          <p:nvPr/>
        </p:nvSpPr>
        <p:spPr>
          <a:xfrm>
            <a:off x="1824752" y="5904786"/>
            <a:ext cx="6710958" cy="2781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Генерируются индивидуальные задания от простого к сложному</a:t>
            </a:r>
            <a:endParaRPr lang="en-US" sz="1350" dirty="0"/>
          </a:p>
        </p:txBody>
      </p:sp>
      <p:sp>
        <p:nvSpPr>
          <p:cNvPr id="14" name="Text 8"/>
          <p:cNvSpPr/>
          <p:nvPr/>
        </p:nvSpPr>
        <p:spPr>
          <a:xfrm>
            <a:off x="608290" y="6593681"/>
            <a:ext cx="7927419" cy="2781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Рекомендуемые платформы:</a:t>
            </a:r>
            <a:endParaRPr lang="en-US" sz="1350" dirty="0"/>
          </a:p>
        </p:txBody>
      </p:sp>
      <p:sp>
        <p:nvSpPr>
          <p:cNvPr id="15" name="Text 9"/>
          <p:cNvSpPr/>
          <p:nvPr/>
        </p:nvSpPr>
        <p:spPr>
          <a:xfrm>
            <a:off x="608290" y="7067312"/>
            <a:ext cx="7927419" cy="2781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3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Яндекс Учебник</a:t>
            </a:r>
            <a:r>
              <a:rPr lang="en-US" sz="13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— математика и русский язык, полная адаптация</a:t>
            </a:r>
            <a:endParaRPr lang="en-US" sz="1350" dirty="0"/>
          </a:p>
        </p:txBody>
      </p:sp>
      <p:sp>
        <p:nvSpPr>
          <p:cNvPr id="16" name="Text 10"/>
          <p:cNvSpPr/>
          <p:nvPr/>
        </p:nvSpPr>
        <p:spPr>
          <a:xfrm>
            <a:off x="608290" y="7406164"/>
            <a:ext cx="7927419" cy="2781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3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Uchi.ru</a:t>
            </a:r>
            <a:r>
              <a:rPr lang="en-US" sz="13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— интерактивные задания, соответствующие белорусской программе</a:t>
            </a:r>
            <a:endParaRPr lang="en-US" sz="13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761891C-2530-4C60-920D-A2E200D5E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444" y="406400"/>
            <a:ext cx="14646844" cy="78232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CC868B7-CFBE-41AD-95DF-5B4D4CEE82AF}"/>
              </a:ext>
            </a:extLst>
          </p:cNvPr>
          <p:cNvSpPr/>
          <p:nvPr/>
        </p:nvSpPr>
        <p:spPr>
          <a:xfrm>
            <a:off x="152400" y="6604000"/>
            <a:ext cx="4859867" cy="162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1283689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648E21-8690-4D6F-8F5B-3C5E699C5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5293"/>
            <a:ext cx="14580026" cy="788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8960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01834" y="767953"/>
            <a:ext cx="7913132" cy="10991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300"/>
              </a:lnSpc>
              <a:buNone/>
            </a:pPr>
            <a:r>
              <a:rPr lang="en-US" sz="34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ИИ для иностранных языков: разговорная речь и перевод</a:t>
            </a:r>
            <a:endParaRPr lang="en-US" sz="3450" dirty="0"/>
          </a:p>
        </p:txBody>
      </p:sp>
      <p:sp>
        <p:nvSpPr>
          <p:cNvPr id="4" name="Text 1"/>
          <p:cNvSpPr/>
          <p:nvPr/>
        </p:nvSpPr>
        <p:spPr>
          <a:xfrm>
            <a:off x="6101834" y="2130862"/>
            <a:ext cx="7913132" cy="8440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Изучение иностранного языка требует практики. ИИ-инструменты предоставляют неограниченный доступ к диалогам, моделированию ситуаций и тренировке произношения в реальных контекстах.</a:t>
            </a:r>
            <a:endParaRPr lang="en-US" sz="1350" dirty="0"/>
          </a:p>
        </p:txBody>
      </p:sp>
      <p:sp>
        <p:nvSpPr>
          <p:cNvPr id="5" name="Shape 2"/>
          <p:cNvSpPr/>
          <p:nvPr/>
        </p:nvSpPr>
        <p:spPr>
          <a:xfrm>
            <a:off x="6101834" y="3172658"/>
            <a:ext cx="7913132" cy="1058942"/>
          </a:xfrm>
          <a:prstGeom prst="roundRect">
            <a:avLst>
              <a:gd name="adj" fmla="val 6975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F8ECD3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6124694" y="3195518"/>
            <a:ext cx="703421" cy="1013222"/>
          </a:xfrm>
          <a:prstGeom prst="roundRect">
            <a:avLst>
              <a:gd name="adj" fmla="val 6601"/>
            </a:avLst>
          </a:prstGeom>
          <a:solidFill>
            <a:srgbClr val="FFFFFF"/>
          </a:solidFill>
          <a:ln/>
        </p:spPr>
      </p:sp>
      <p:sp>
        <p:nvSpPr>
          <p:cNvPr id="7" name="Text 4"/>
          <p:cNvSpPr/>
          <p:nvPr/>
        </p:nvSpPr>
        <p:spPr>
          <a:xfrm>
            <a:off x="6340673" y="3537228"/>
            <a:ext cx="263723" cy="3296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1</a:t>
            </a:r>
            <a:endParaRPr lang="en-US" sz="2050" dirty="0"/>
          </a:p>
        </p:txBody>
      </p:sp>
      <p:sp>
        <p:nvSpPr>
          <p:cNvPr id="8" name="Text 5"/>
          <p:cNvSpPr/>
          <p:nvPr/>
        </p:nvSpPr>
        <p:spPr>
          <a:xfrm>
            <a:off x="7003971" y="3371374"/>
            <a:ext cx="2198251" cy="274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DeepL</a:t>
            </a:r>
            <a:endParaRPr lang="en-US" sz="1700" dirty="0"/>
          </a:p>
        </p:txBody>
      </p:sp>
      <p:sp>
        <p:nvSpPr>
          <p:cNvPr id="9" name="Text 6"/>
          <p:cNvSpPr/>
          <p:nvPr/>
        </p:nvSpPr>
        <p:spPr>
          <a:xfrm>
            <a:off x="7003971" y="3751540"/>
            <a:ext cx="6812280" cy="2813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Точный перевод для славянских языков — лучше чем Google Translate</a:t>
            </a:r>
            <a:endParaRPr lang="en-US" sz="1350" dirty="0"/>
          </a:p>
        </p:txBody>
      </p:sp>
      <p:sp>
        <p:nvSpPr>
          <p:cNvPr id="10" name="Shape 7"/>
          <p:cNvSpPr/>
          <p:nvPr/>
        </p:nvSpPr>
        <p:spPr>
          <a:xfrm>
            <a:off x="6101834" y="4407456"/>
            <a:ext cx="7913132" cy="1058942"/>
          </a:xfrm>
          <a:prstGeom prst="roundRect">
            <a:avLst>
              <a:gd name="adj" fmla="val 6975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F8ECD3"/>
            </a:solidFill>
            <a:prstDash val="solid"/>
          </a:ln>
        </p:spPr>
      </p:sp>
      <p:sp>
        <p:nvSpPr>
          <p:cNvPr id="11" name="Shape 8"/>
          <p:cNvSpPr/>
          <p:nvPr/>
        </p:nvSpPr>
        <p:spPr>
          <a:xfrm>
            <a:off x="6124694" y="4430316"/>
            <a:ext cx="703421" cy="1013222"/>
          </a:xfrm>
          <a:prstGeom prst="roundRect">
            <a:avLst>
              <a:gd name="adj" fmla="val 6601"/>
            </a:avLst>
          </a:prstGeom>
          <a:solidFill>
            <a:srgbClr val="FFFFFF"/>
          </a:solidFill>
          <a:ln/>
        </p:spPr>
      </p:sp>
      <p:sp>
        <p:nvSpPr>
          <p:cNvPr id="12" name="Text 9"/>
          <p:cNvSpPr/>
          <p:nvPr/>
        </p:nvSpPr>
        <p:spPr>
          <a:xfrm>
            <a:off x="6340673" y="4772025"/>
            <a:ext cx="263723" cy="3296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2</a:t>
            </a:r>
            <a:endParaRPr lang="en-US" sz="2050" dirty="0"/>
          </a:p>
        </p:txBody>
      </p:sp>
      <p:sp>
        <p:nvSpPr>
          <p:cNvPr id="13" name="Text 10"/>
          <p:cNvSpPr/>
          <p:nvPr/>
        </p:nvSpPr>
        <p:spPr>
          <a:xfrm>
            <a:off x="7003971" y="4606171"/>
            <a:ext cx="2198251" cy="274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ELSA Speak</a:t>
            </a:r>
            <a:endParaRPr lang="en-US" sz="1700" dirty="0"/>
          </a:p>
        </p:txBody>
      </p:sp>
      <p:sp>
        <p:nvSpPr>
          <p:cNvPr id="14" name="Text 11"/>
          <p:cNvSpPr/>
          <p:nvPr/>
        </p:nvSpPr>
        <p:spPr>
          <a:xfrm>
            <a:off x="7003971" y="4986338"/>
            <a:ext cx="6812280" cy="2813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Интерактивная тренировка произношения с анализом ошибок</a:t>
            </a:r>
            <a:endParaRPr lang="en-US" sz="1350" dirty="0"/>
          </a:p>
        </p:txBody>
      </p:sp>
      <p:sp>
        <p:nvSpPr>
          <p:cNvPr id="15" name="Shape 12"/>
          <p:cNvSpPr/>
          <p:nvPr/>
        </p:nvSpPr>
        <p:spPr>
          <a:xfrm>
            <a:off x="6101834" y="5642253"/>
            <a:ext cx="7913132" cy="1058942"/>
          </a:xfrm>
          <a:prstGeom prst="roundRect">
            <a:avLst>
              <a:gd name="adj" fmla="val 6975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F8ECD3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6124694" y="5665113"/>
            <a:ext cx="703421" cy="1013222"/>
          </a:xfrm>
          <a:prstGeom prst="roundRect">
            <a:avLst>
              <a:gd name="adj" fmla="val 6601"/>
            </a:avLst>
          </a:prstGeom>
          <a:solidFill>
            <a:srgbClr val="FFFFFF"/>
          </a:solidFill>
          <a:ln/>
        </p:spPr>
      </p:sp>
      <p:sp>
        <p:nvSpPr>
          <p:cNvPr id="17" name="Text 14"/>
          <p:cNvSpPr/>
          <p:nvPr/>
        </p:nvSpPr>
        <p:spPr>
          <a:xfrm>
            <a:off x="6340673" y="6006822"/>
            <a:ext cx="263723" cy="3296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3</a:t>
            </a:r>
            <a:endParaRPr lang="en-US" sz="2050" dirty="0"/>
          </a:p>
        </p:txBody>
      </p:sp>
      <p:sp>
        <p:nvSpPr>
          <p:cNvPr id="18" name="Text 15"/>
          <p:cNvSpPr/>
          <p:nvPr/>
        </p:nvSpPr>
        <p:spPr>
          <a:xfrm>
            <a:off x="7003971" y="5840968"/>
            <a:ext cx="2198251" cy="274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ChatGPT</a:t>
            </a:r>
            <a:endParaRPr lang="en-US" sz="1700" dirty="0"/>
          </a:p>
        </p:txBody>
      </p:sp>
      <p:sp>
        <p:nvSpPr>
          <p:cNvPr id="19" name="Text 16"/>
          <p:cNvSpPr/>
          <p:nvPr/>
        </p:nvSpPr>
        <p:spPr>
          <a:xfrm>
            <a:off x="7003971" y="6221135"/>
            <a:ext cx="6812280" cy="2813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Реальные диалоги на английском, русском и белорусском языках</a:t>
            </a:r>
            <a:endParaRPr lang="en-US" sz="1350" dirty="0"/>
          </a:p>
        </p:txBody>
      </p:sp>
      <p:sp>
        <p:nvSpPr>
          <p:cNvPr id="20" name="Text 17"/>
          <p:cNvSpPr/>
          <p:nvPr/>
        </p:nvSpPr>
        <p:spPr>
          <a:xfrm>
            <a:off x="6101834" y="6898958"/>
            <a:ext cx="7913132" cy="5626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Сценарии использования:</a:t>
            </a:r>
            <a:r>
              <a:rPr lang="en-US" sz="13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моделирование жизненных ситуаций («Покупка билетов в Минске»), анализ текстов белорусских авторов, подготовка к ЦТ.</a:t>
            </a:r>
            <a:endParaRPr lang="en-US" sz="13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6828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15328" y="3117294"/>
            <a:ext cx="13199745" cy="12775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Творческие дисциплины и ИИ: источник вдохновения</a:t>
            </a:r>
            <a:endParaRPr lang="en-US" sz="4000" dirty="0"/>
          </a:p>
        </p:txBody>
      </p:sp>
      <p:sp>
        <p:nvSpPr>
          <p:cNvPr id="4" name="Text 1"/>
          <p:cNvSpPr/>
          <p:nvPr/>
        </p:nvSpPr>
        <p:spPr>
          <a:xfrm>
            <a:off x="715328" y="4701421"/>
            <a:ext cx="13199745" cy="6541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ИИ не заменяет творчество учеников, а раскрывает новые возможности. Генеративные инструменты создают визуальные эскизы, анимируют рисунки и вдохновляют на диалог об этике использования технологий в искусстве.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715328" y="5789771"/>
            <a:ext cx="2651998" cy="3193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Для уроков искусства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715328" y="6313408"/>
            <a:ext cx="6350556" cy="3270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60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Kandinsky 3.1</a:t>
            </a:r>
            <a:r>
              <a:rPr lang="en-US" sz="16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— генерация эскизов по описанию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15328" y="6711910"/>
            <a:ext cx="6350556" cy="3270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ru-RU" sz="1600" b="1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Шедеврум</a:t>
            </a:r>
            <a:r>
              <a:rPr lang="en-US" sz="160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6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— анимация рисунков учеников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7572137" y="5789771"/>
            <a:ext cx="3317438" cy="3193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Для литературы и истории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7572137" y="6313408"/>
            <a:ext cx="6350556" cy="3270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6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Анализ стилистики произведений Я. Купалы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7572137" y="6711910"/>
            <a:ext cx="6350556" cy="3270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6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Создание иллюстраций к стихотворениям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715328" y="7340322"/>
            <a:ext cx="13199745" cy="3270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b="1" dirty="0">
                <a:solidFill>
                  <a:srgbClr val="E7BF6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Ключевое правило:</a:t>
            </a:r>
            <a:r>
              <a:rPr lang="en-US" sz="16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обсуждайте этичность использования ИИ-арта, делайте акцент на авторском замысле ученика.</a:t>
            </a:r>
            <a:endParaRPr lang="en-US" sz="1600" dirty="0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C64DA0FB-BFD5-4BD3-8585-A2B3B2EEB2D4}"/>
              </a:ext>
            </a:extLst>
          </p:cNvPr>
          <p:cNvSpPr/>
          <p:nvPr/>
        </p:nvSpPr>
        <p:spPr>
          <a:xfrm>
            <a:off x="12898418" y="7757636"/>
            <a:ext cx="1731981" cy="430306"/>
          </a:xfrm>
          <a:prstGeom prst="roundRect">
            <a:avLst/>
          </a:prstGeom>
          <a:solidFill>
            <a:srgbClr val="FDF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3400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87428" y="472202"/>
            <a:ext cx="7941945" cy="10732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Практические шаги внедрения ИИ в вашу школу</a:t>
            </a:r>
            <a:endParaRPr lang="en-US" sz="3350" dirty="0"/>
          </a:p>
        </p:txBody>
      </p:sp>
      <p:sp>
        <p:nvSpPr>
          <p:cNvPr id="4" name="Text 1"/>
          <p:cNvSpPr/>
          <p:nvPr/>
        </p:nvSpPr>
        <p:spPr>
          <a:xfrm>
            <a:off x="6087428" y="1802963"/>
            <a:ext cx="7941945" cy="5495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Начните с малого. Успешное внедрение технологии зависит от пошагового подхода и постоянного обучения. Вот ваша дорожная карта на следующие месяцы.</a:t>
            </a:r>
            <a:endParaRPr lang="en-US" sz="1350" dirty="0"/>
          </a:p>
        </p:txBody>
      </p:sp>
      <p:sp>
        <p:nvSpPr>
          <p:cNvPr id="5" name="Text 2"/>
          <p:cNvSpPr/>
          <p:nvPr/>
        </p:nvSpPr>
        <p:spPr>
          <a:xfrm>
            <a:off x="6087428" y="2545675"/>
            <a:ext cx="171688" cy="2146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2C2926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01</a:t>
            </a:r>
            <a:endParaRPr lang="en-US" sz="13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7428" y="2814637"/>
            <a:ext cx="7941945" cy="2286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087428" y="2946202"/>
            <a:ext cx="2896553" cy="2682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Выберите один инструмент</a:t>
            </a:r>
            <a:endParaRPr lang="en-US" sz="1650" dirty="0"/>
          </a:p>
        </p:txBody>
      </p:sp>
      <p:sp>
        <p:nvSpPr>
          <p:cNvPr id="8" name="Text 4"/>
          <p:cNvSpPr/>
          <p:nvPr/>
        </p:nvSpPr>
        <p:spPr>
          <a:xfrm>
            <a:off x="6087428" y="3317438"/>
            <a:ext cx="7941945" cy="2747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Начните с Gemini для планирования или Grammarly для проверки — что вам близко</a:t>
            </a:r>
            <a:endParaRPr lang="en-US" sz="1350" dirty="0"/>
          </a:p>
        </p:txBody>
      </p:sp>
      <p:sp>
        <p:nvSpPr>
          <p:cNvPr id="9" name="Text 5"/>
          <p:cNvSpPr/>
          <p:nvPr/>
        </p:nvSpPr>
        <p:spPr>
          <a:xfrm>
            <a:off x="6087428" y="3892629"/>
            <a:ext cx="171688" cy="2146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2C2926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02</a:t>
            </a:r>
            <a:endParaRPr lang="en-US" sz="13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7428" y="4142184"/>
            <a:ext cx="7941945" cy="22860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6087428" y="4293156"/>
            <a:ext cx="2146816" cy="2682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Пройдите обучение</a:t>
            </a:r>
            <a:endParaRPr lang="en-US" sz="1650" dirty="0"/>
          </a:p>
        </p:txBody>
      </p:sp>
      <p:sp>
        <p:nvSpPr>
          <p:cNvPr id="12" name="Text 7"/>
          <p:cNvSpPr/>
          <p:nvPr/>
        </p:nvSpPr>
        <p:spPr>
          <a:xfrm>
            <a:off x="6087428" y="4664393"/>
            <a:ext cx="7941945" cy="2747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Посмотрите туториалы, потренируйтесь на своих материалах без учеников</a:t>
            </a:r>
            <a:endParaRPr lang="en-US" sz="1350" dirty="0"/>
          </a:p>
        </p:txBody>
      </p:sp>
      <p:sp>
        <p:nvSpPr>
          <p:cNvPr id="13" name="Text 8"/>
          <p:cNvSpPr/>
          <p:nvPr/>
        </p:nvSpPr>
        <p:spPr>
          <a:xfrm>
            <a:off x="6087428" y="5239583"/>
            <a:ext cx="171688" cy="2146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2C2926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03</a:t>
            </a:r>
            <a:endParaRPr lang="en-US" sz="1350" dirty="0"/>
          </a:p>
        </p:txBody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7428" y="5471993"/>
            <a:ext cx="7941945" cy="22860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6087428" y="5640110"/>
            <a:ext cx="2146816" cy="2682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Введите в класс</a:t>
            </a:r>
            <a:endParaRPr lang="en-US" sz="1650" dirty="0"/>
          </a:p>
        </p:txBody>
      </p:sp>
      <p:sp>
        <p:nvSpPr>
          <p:cNvPr id="16" name="Text 10"/>
          <p:cNvSpPr/>
          <p:nvPr/>
        </p:nvSpPr>
        <p:spPr>
          <a:xfrm>
            <a:off x="6087428" y="6011347"/>
            <a:ext cx="7941945" cy="2747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Начните с пилотного проекта в одной группе, соберите отзывы</a:t>
            </a:r>
            <a:endParaRPr lang="en-US" sz="1350" dirty="0"/>
          </a:p>
        </p:txBody>
      </p:sp>
      <p:sp>
        <p:nvSpPr>
          <p:cNvPr id="17" name="Text 11"/>
          <p:cNvSpPr/>
          <p:nvPr/>
        </p:nvSpPr>
        <p:spPr>
          <a:xfrm>
            <a:off x="6087428" y="6586538"/>
            <a:ext cx="171688" cy="2146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2C2926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04</a:t>
            </a:r>
            <a:endParaRPr lang="en-US" sz="1350" dirty="0"/>
          </a:p>
        </p:txBody>
      </p:sp>
      <p:pic>
        <p:nvPicPr>
          <p:cNvPr id="18" name="Image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7428" y="6801803"/>
            <a:ext cx="7941945" cy="22860"/>
          </a:xfrm>
          <a:prstGeom prst="rect">
            <a:avLst/>
          </a:prstGeom>
        </p:spPr>
      </p:pic>
      <p:sp>
        <p:nvSpPr>
          <p:cNvPr id="19" name="Text 12"/>
          <p:cNvSpPr/>
          <p:nvPr/>
        </p:nvSpPr>
        <p:spPr>
          <a:xfrm>
            <a:off x="6087428" y="6987064"/>
            <a:ext cx="2146816" cy="2682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Масштабируйте</a:t>
            </a:r>
            <a:endParaRPr lang="en-US" sz="1650" dirty="0"/>
          </a:p>
        </p:txBody>
      </p:sp>
      <p:sp>
        <p:nvSpPr>
          <p:cNvPr id="20" name="Text 13"/>
          <p:cNvSpPr/>
          <p:nvPr/>
        </p:nvSpPr>
        <p:spPr>
          <a:xfrm>
            <a:off x="6087428" y="7358301"/>
            <a:ext cx="7941945" cy="2747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Распространите успешный опыт на другие предметы и классы</a:t>
            </a:r>
            <a:endParaRPr lang="en-US" sz="1350" dirty="0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3640732D-989E-4165-BCB7-1372C08773EB}"/>
              </a:ext>
            </a:extLst>
          </p:cNvPr>
          <p:cNvSpPr/>
          <p:nvPr/>
        </p:nvSpPr>
        <p:spPr>
          <a:xfrm>
            <a:off x="12898418" y="7757636"/>
            <a:ext cx="1731981" cy="430306"/>
          </a:xfrm>
          <a:prstGeom prst="roundRect">
            <a:avLst/>
          </a:prstGeom>
          <a:solidFill>
            <a:srgbClr val="FDF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01834" y="767953"/>
            <a:ext cx="7913132" cy="10991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300"/>
              </a:lnSpc>
              <a:buNone/>
            </a:pPr>
            <a:r>
              <a:rPr lang="ru-RU" sz="34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5 нейросетей на сегодня</a:t>
            </a:r>
            <a:endParaRPr lang="en-US" sz="3450" dirty="0"/>
          </a:p>
        </p:txBody>
      </p:sp>
      <p:sp>
        <p:nvSpPr>
          <p:cNvPr id="4" name="Text 1"/>
          <p:cNvSpPr/>
          <p:nvPr/>
        </p:nvSpPr>
        <p:spPr>
          <a:xfrm>
            <a:off x="6101834" y="2130862"/>
            <a:ext cx="7913132" cy="8440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Изучение иностранного языка требует практики. ИИ-инструменты предоставляют неограниченный доступ к диалогам, моделированию ситуаций и тренировке произношения в реальных контекстах.</a:t>
            </a:r>
            <a:endParaRPr lang="en-US" sz="1350" dirty="0"/>
          </a:p>
        </p:txBody>
      </p:sp>
      <p:sp>
        <p:nvSpPr>
          <p:cNvPr id="5" name="Shape 2"/>
          <p:cNvSpPr/>
          <p:nvPr/>
        </p:nvSpPr>
        <p:spPr>
          <a:xfrm>
            <a:off x="6101834" y="3172658"/>
            <a:ext cx="7913132" cy="1058942"/>
          </a:xfrm>
          <a:prstGeom prst="roundRect">
            <a:avLst>
              <a:gd name="adj" fmla="val 6975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F8ECD3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6124694" y="3195518"/>
            <a:ext cx="703421" cy="1013222"/>
          </a:xfrm>
          <a:prstGeom prst="roundRect">
            <a:avLst>
              <a:gd name="adj" fmla="val 6601"/>
            </a:avLst>
          </a:prstGeom>
          <a:solidFill>
            <a:srgbClr val="FFFFFF"/>
          </a:solidFill>
          <a:ln/>
        </p:spPr>
      </p:sp>
      <p:sp>
        <p:nvSpPr>
          <p:cNvPr id="7" name="Text 4"/>
          <p:cNvSpPr/>
          <p:nvPr/>
        </p:nvSpPr>
        <p:spPr>
          <a:xfrm>
            <a:off x="6340673" y="3537228"/>
            <a:ext cx="263723" cy="3296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1</a:t>
            </a:r>
            <a:endParaRPr lang="en-US" sz="2050" dirty="0"/>
          </a:p>
        </p:txBody>
      </p:sp>
      <p:sp>
        <p:nvSpPr>
          <p:cNvPr id="8" name="Text 5"/>
          <p:cNvSpPr/>
          <p:nvPr/>
        </p:nvSpPr>
        <p:spPr>
          <a:xfrm>
            <a:off x="7003971" y="3371374"/>
            <a:ext cx="2198251" cy="274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 err="1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Deepseek</a:t>
            </a:r>
            <a:endParaRPr lang="en-US" sz="1700" dirty="0"/>
          </a:p>
        </p:txBody>
      </p:sp>
      <p:sp>
        <p:nvSpPr>
          <p:cNvPr id="9" name="Text 6"/>
          <p:cNvSpPr/>
          <p:nvPr/>
        </p:nvSpPr>
        <p:spPr>
          <a:xfrm>
            <a:off x="7003971" y="3751540"/>
            <a:ext cx="6812280" cy="2813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ru-RU" sz="13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Генерация идей, сценариев</a:t>
            </a:r>
            <a:endParaRPr lang="en-US" sz="1350" dirty="0"/>
          </a:p>
        </p:txBody>
      </p:sp>
      <p:sp>
        <p:nvSpPr>
          <p:cNvPr id="10" name="Shape 7"/>
          <p:cNvSpPr/>
          <p:nvPr/>
        </p:nvSpPr>
        <p:spPr>
          <a:xfrm>
            <a:off x="6101834" y="4407456"/>
            <a:ext cx="7913132" cy="1058942"/>
          </a:xfrm>
          <a:prstGeom prst="roundRect">
            <a:avLst>
              <a:gd name="adj" fmla="val 6975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F8ECD3"/>
            </a:solidFill>
            <a:prstDash val="solid"/>
          </a:ln>
        </p:spPr>
      </p:sp>
      <p:sp>
        <p:nvSpPr>
          <p:cNvPr id="11" name="Shape 8"/>
          <p:cNvSpPr/>
          <p:nvPr/>
        </p:nvSpPr>
        <p:spPr>
          <a:xfrm>
            <a:off x="6124694" y="4430316"/>
            <a:ext cx="703421" cy="1013222"/>
          </a:xfrm>
          <a:prstGeom prst="roundRect">
            <a:avLst>
              <a:gd name="adj" fmla="val 6601"/>
            </a:avLst>
          </a:prstGeom>
          <a:solidFill>
            <a:srgbClr val="FFFFFF"/>
          </a:solidFill>
          <a:ln/>
        </p:spPr>
      </p:sp>
      <p:sp>
        <p:nvSpPr>
          <p:cNvPr id="12" name="Text 9"/>
          <p:cNvSpPr/>
          <p:nvPr/>
        </p:nvSpPr>
        <p:spPr>
          <a:xfrm>
            <a:off x="6340673" y="4772025"/>
            <a:ext cx="263723" cy="3296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2</a:t>
            </a:r>
            <a:endParaRPr lang="en-US" sz="2050" dirty="0"/>
          </a:p>
        </p:txBody>
      </p:sp>
      <p:sp>
        <p:nvSpPr>
          <p:cNvPr id="13" name="Text 10"/>
          <p:cNvSpPr/>
          <p:nvPr/>
        </p:nvSpPr>
        <p:spPr>
          <a:xfrm>
            <a:off x="7003971" y="4606171"/>
            <a:ext cx="2198251" cy="274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 err="1">
                <a:solidFill>
                  <a:srgbClr val="2C2926"/>
                </a:solidFill>
                <a:latin typeface="Bricolage Grotesque Semi Bold" pitchFamily="34" charset="0"/>
              </a:rPr>
              <a:t>Qwen</a:t>
            </a:r>
            <a:endParaRPr lang="en-US" sz="1700" dirty="0"/>
          </a:p>
        </p:txBody>
      </p:sp>
      <p:sp>
        <p:nvSpPr>
          <p:cNvPr id="14" name="Text 11"/>
          <p:cNvSpPr/>
          <p:nvPr/>
        </p:nvSpPr>
        <p:spPr>
          <a:xfrm>
            <a:off x="7003971" y="4986338"/>
            <a:ext cx="6812280" cy="2813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ru-RU" sz="1350" dirty="0" err="1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Ггенерация</a:t>
            </a:r>
            <a:r>
              <a:rPr lang="ru-RU" sz="13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идей, создание изображений и т.д.</a:t>
            </a:r>
            <a:endParaRPr lang="en-US" sz="1350" dirty="0"/>
          </a:p>
        </p:txBody>
      </p:sp>
      <p:sp>
        <p:nvSpPr>
          <p:cNvPr id="15" name="Shape 12"/>
          <p:cNvSpPr/>
          <p:nvPr/>
        </p:nvSpPr>
        <p:spPr>
          <a:xfrm>
            <a:off x="5245656" y="6434613"/>
            <a:ext cx="7913132" cy="1058942"/>
          </a:xfrm>
          <a:prstGeom prst="roundRect">
            <a:avLst>
              <a:gd name="adj" fmla="val 6975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F8ECD3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5910643" y="6764787"/>
            <a:ext cx="703421" cy="1013222"/>
          </a:xfrm>
          <a:prstGeom prst="roundRect">
            <a:avLst>
              <a:gd name="adj" fmla="val 6601"/>
            </a:avLst>
          </a:prstGeom>
          <a:solidFill>
            <a:srgbClr val="FFFFFF"/>
          </a:solidFill>
          <a:ln/>
        </p:spPr>
      </p:sp>
      <p:sp>
        <p:nvSpPr>
          <p:cNvPr id="17" name="Text 14"/>
          <p:cNvSpPr/>
          <p:nvPr/>
        </p:nvSpPr>
        <p:spPr>
          <a:xfrm>
            <a:off x="6340673" y="6006822"/>
            <a:ext cx="263723" cy="3296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3</a:t>
            </a:r>
            <a:endParaRPr lang="en-US" sz="2050" dirty="0"/>
          </a:p>
        </p:txBody>
      </p:sp>
      <p:sp>
        <p:nvSpPr>
          <p:cNvPr id="18" name="Text 15"/>
          <p:cNvSpPr/>
          <p:nvPr/>
        </p:nvSpPr>
        <p:spPr>
          <a:xfrm>
            <a:off x="7003971" y="5840968"/>
            <a:ext cx="2198251" cy="274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ru-RU" sz="1700" b="1" dirty="0">
                <a:solidFill>
                  <a:srgbClr val="2C2926"/>
                </a:solidFill>
              </a:rPr>
              <a:t>Алиса</a:t>
            </a:r>
            <a:endParaRPr lang="en-US" sz="1700" b="1" dirty="0"/>
          </a:p>
        </p:txBody>
      </p:sp>
      <p:sp>
        <p:nvSpPr>
          <p:cNvPr id="19" name="Text 16"/>
          <p:cNvSpPr/>
          <p:nvPr/>
        </p:nvSpPr>
        <p:spPr>
          <a:xfrm>
            <a:off x="7003971" y="6221135"/>
            <a:ext cx="6812280" cy="2813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Реальные диалоги на английском, русском и белорусском языках</a:t>
            </a:r>
            <a:endParaRPr lang="en-US" sz="1350" dirty="0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B139B5FE-141F-44CA-B9C1-E349320BFF60}"/>
              </a:ext>
            </a:extLst>
          </p:cNvPr>
          <p:cNvSpPr/>
          <p:nvPr/>
        </p:nvSpPr>
        <p:spPr>
          <a:xfrm>
            <a:off x="12898418" y="7757636"/>
            <a:ext cx="1731981" cy="430306"/>
          </a:xfrm>
          <a:prstGeom prst="roundRect">
            <a:avLst/>
          </a:prstGeom>
          <a:solidFill>
            <a:srgbClr val="FDF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sp>
        <p:nvSpPr>
          <p:cNvPr id="24" name="Text 14">
            <a:extLst>
              <a:ext uri="{FF2B5EF4-FFF2-40B4-BE49-F238E27FC236}">
                <a16:creationId xmlns:a16="http://schemas.microsoft.com/office/drawing/2014/main" id="{23AA9776-6F1B-402E-85B5-B38939281176}"/>
              </a:ext>
            </a:extLst>
          </p:cNvPr>
          <p:cNvSpPr/>
          <p:nvPr/>
        </p:nvSpPr>
        <p:spPr>
          <a:xfrm>
            <a:off x="6361211" y="6877050"/>
            <a:ext cx="263723" cy="3296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ru-RU" sz="2050" dirty="0"/>
              <a:t>4</a:t>
            </a:r>
            <a:endParaRPr lang="en-US" sz="2050" dirty="0"/>
          </a:p>
        </p:txBody>
      </p:sp>
      <p:sp>
        <p:nvSpPr>
          <p:cNvPr id="25" name="Text 15">
            <a:extLst>
              <a:ext uri="{FF2B5EF4-FFF2-40B4-BE49-F238E27FC236}">
                <a16:creationId xmlns:a16="http://schemas.microsoft.com/office/drawing/2014/main" id="{369A3E23-1A84-4143-8A02-509038115A72}"/>
              </a:ext>
            </a:extLst>
          </p:cNvPr>
          <p:cNvSpPr/>
          <p:nvPr/>
        </p:nvSpPr>
        <p:spPr>
          <a:xfrm>
            <a:off x="7003971" y="6808151"/>
            <a:ext cx="2198251" cy="274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2C2926"/>
                </a:solidFill>
              </a:rPr>
              <a:t>Dewiar.com </a:t>
            </a:r>
            <a:endParaRPr lang="en-US" sz="1700" b="1" dirty="0"/>
          </a:p>
        </p:txBody>
      </p:sp>
      <p:sp>
        <p:nvSpPr>
          <p:cNvPr id="27" name="Text 14">
            <a:extLst>
              <a:ext uri="{FF2B5EF4-FFF2-40B4-BE49-F238E27FC236}">
                <a16:creationId xmlns:a16="http://schemas.microsoft.com/office/drawing/2014/main" id="{658B8B77-4567-4C2B-8542-43DA5493CE42}"/>
              </a:ext>
            </a:extLst>
          </p:cNvPr>
          <p:cNvSpPr/>
          <p:nvPr/>
        </p:nvSpPr>
        <p:spPr>
          <a:xfrm>
            <a:off x="6361211" y="7542191"/>
            <a:ext cx="263723" cy="3296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50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9938073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19944" y="893326"/>
            <a:ext cx="7237571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50"/>
              </a:lnSpc>
              <a:buNone/>
            </a:pPr>
            <a:r>
              <a:rPr lang="en-US" sz="41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ИИ как партнер, а не замена</a:t>
            </a:r>
            <a:endParaRPr lang="en-US" sz="4100" dirty="0"/>
          </a:p>
        </p:txBody>
      </p:sp>
      <p:sp>
        <p:nvSpPr>
          <p:cNvPr id="4" name="Text 1"/>
          <p:cNvSpPr/>
          <p:nvPr/>
        </p:nvSpPr>
        <p:spPr>
          <a:xfrm>
            <a:off x="6219944" y="1862614"/>
            <a:ext cx="7676912" cy="20116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Помните: искусственный интеллект — это инструмент, который усиливает вашу профессиональную компетентность. Ваш опыт, интуиция и забота о студентах остаются основой качественного образования. ИИ дарует вам время для того, что действительно важно: личное взаимодействие, индивидуальное развитие и вдохновение молодого поколения.</a:t>
            </a:r>
            <a:endParaRPr lang="en-US" sz="1650" dirty="0"/>
          </a:p>
        </p:txBody>
      </p:sp>
      <p:sp>
        <p:nvSpPr>
          <p:cNvPr id="5" name="Shape 2"/>
          <p:cNvSpPr/>
          <p:nvPr/>
        </p:nvSpPr>
        <p:spPr>
          <a:xfrm>
            <a:off x="6219944" y="4110038"/>
            <a:ext cx="7676912" cy="1222772"/>
          </a:xfrm>
          <a:prstGeom prst="roundRect">
            <a:avLst>
              <a:gd name="adj" fmla="val 41136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6437114" y="4327208"/>
            <a:ext cx="2619732" cy="3274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Ваша роль</a:t>
            </a:r>
            <a:endParaRPr lang="en-US" sz="2050" dirty="0"/>
          </a:p>
        </p:txBody>
      </p:sp>
      <p:sp>
        <p:nvSpPr>
          <p:cNvPr id="7" name="Text 4"/>
          <p:cNvSpPr/>
          <p:nvPr/>
        </p:nvSpPr>
        <p:spPr>
          <a:xfrm>
            <a:off x="6437114" y="4780359"/>
            <a:ext cx="7242572" cy="3352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Педагог, наставник, вдохновитель учеников Беларуси</a:t>
            </a:r>
            <a:endParaRPr lang="en-US" sz="1650" dirty="0"/>
          </a:p>
        </p:txBody>
      </p:sp>
      <p:sp>
        <p:nvSpPr>
          <p:cNvPr id="8" name="Shape 5"/>
          <p:cNvSpPr/>
          <p:nvPr/>
        </p:nvSpPr>
        <p:spPr>
          <a:xfrm>
            <a:off x="6219944" y="5542359"/>
            <a:ext cx="7676912" cy="1222772"/>
          </a:xfrm>
          <a:prstGeom prst="roundRect">
            <a:avLst>
              <a:gd name="adj" fmla="val 41136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6437114" y="5759529"/>
            <a:ext cx="2619732" cy="3274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Роль ИИ</a:t>
            </a:r>
            <a:endParaRPr lang="en-US" sz="2050" dirty="0"/>
          </a:p>
        </p:txBody>
      </p:sp>
      <p:sp>
        <p:nvSpPr>
          <p:cNvPr id="10" name="Text 7"/>
          <p:cNvSpPr/>
          <p:nvPr/>
        </p:nvSpPr>
        <p:spPr>
          <a:xfrm>
            <a:off x="6437114" y="6212681"/>
            <a:ext cx="7242572" cy="3352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Помощник, увеличивающий эффективность и освобождающий время</a:t>
            </a:r>
            <a:endParaRPr lang="en-US" sz="1650" dirty="0"/>
          </a:p>
        </p:txBody>
      </p:sp>
      <p:sp>
        <p:nvSpPr>
          <p:cNvPr id="11" name="Text 8"/>
          <p:cNvSpPr/>
          <p:nvPr/>
        </p:nvSpPr>
        <p:spPr>
          <a:xfrm>
            <a:off x="6219944" y="7000875"/>
            <a:ext cx="7676912" cy="3352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16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Успешного внедрения инноваций в ваш учебный процесс!</a:t>
            </a:r>
            <a:endParaRPr lang="en-US" sz="1650" dirty="0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BDD51E6D-70FF-4DD9-B27E-C707739AE16A}"/>
              </a:ext>
            </a:extLst>
          </p:cNvPr>
          <p:cNvSpPr/>
          <p:nvPr/>
        </p:nvSpPr>
        <p:spPr>
          <a:xfrm>
            <a:off x="12898418" y="7757636"/>
            <a:ext cx="1731981" cy="430306"/>
          </a:xfrm>
          <a:prstGeom prst="roundRect">
            <a:avLst/>
          </a:prstGeom>
          <a:solidFill>
            <a:srgbClr val="FDF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3281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72927" y="618053"/>
            <a:ext cx="7570946" cy="14044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00"/>
              </a:lnSpc>
              <a:buNone/>
            </a:pPr>
            <a:r>
              <a:rPr lang="en-US" sz="44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Что мы понимаем под ИИ в школе?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6272927" y="2359581"/>
            <a:ext cx="7570946" cy="17978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ИИ — это не замена учителю, а мощный инструмент для оптимизации вашей работы. Система помогает автоматизировать рутинные задачи, персонализировать обучение для каждого ученика и повышать вовлечённость класса в образовательный процесс.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6272927" y="4410194"/>
            <a:ext cx="3673078" cy="1669732"/>
          </a:xfrm>
          <a:prstGeom prst="roundRect">
            <a:avLst>
              <a:gd name="adj" fmla="val 5653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6505218" y="4642485"/>
            <a:ext cx="2961323" cy="3512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Автоматизация задач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6505218" y="5128498"/>
            <a:ext cx="3208496" cy="7191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Проверка домашних заданий и обработка оценок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10170676" y="4410194"/>
            <a:ext cx="3673197" cy="1669732"/>
          </a:xfrm>
          <a:prstGeom prst="roundRect">
            <a:avLst>
              <a:gd name="adj" fmla="val 5653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10402967" y="4642485"/>
            <a:ext cx="2809280" cy="3512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Персонализация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10402967" y="5128498"/>
            <a:ext cx="3208615" cy="7191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Адаптивные задания по уровню каждого ученика</a:t>
            </a:r>
            <a:endParaRPr lang="en-US" sz="1750" dirty="0"/>
          </a:p>
        </p:txBody>
      </p:sp>
      <p:sp>
        <p:nvSpPr>
          <p:cNvPr id="11" name="Shape 8"/>
          <p:cNvSpPr/>
          <p:nvPr/>
        </p:nvSpPr>
        <p:spPr>
          <a:xfrm>
            <a:off x="6272927" y="6304597"/>
            <a:ext cx="7570946" cy="1310164"/>
          </a:xfrm>
          <a:prstGeom prst="roundRect">
            <a:avLst>
              <a:gd name="adj" fmla="val 7205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6505218" y="6536888"/>
            <a:ext cx="2809280" cy="3512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Вовлечённость</a:t>
            </a:r>
            <a:endParaRPr lang="en-US" sz="2200" dirty="0"/>
          </a:p>
        </p:txBody>
      </p:sp>
      <p:sp>
        <p:nvSpPr>
          <p:cNvPr id="13" name="Text 10"/>
          <p:cNvSpPr/>
          <p:nvPr/>
        </p:nvSpPr>
        <p:spPr>
          <a:xfrm>
            <a:off x="6505218" y="7022902"/>
            <a:ext cx="7106364" cy="3595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Интерактивные упражнения и геймификация</a:t>
            </a:r>
            <a:endParaRPr lang="en-US" sz="1750" dirty="0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3108B2AB-52E1-4E94-BBF6-9B7FEAECB9F2}"/>
              </a:ext>
            </a:extLst>
          </p:cNvPr>
          <p:cNvSpPr/>
          <p:nvPr/>
        </p:nvSpPr>
        <p:spPr>
          <a:xfrm>
            <a:off x="12898418" y="7757636"/>
            <a:ext cx="1731981" cy="430306"/>
          </a:xfrm>
          <a:prstGeom prst="roundRect">
            <a:avLst/>
          </a:prstGeom>
          <a:solidFill>
            <a:srgbClr val="FDF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3281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432612" y="618053"/>
            <a:ext cx="9273092" cy="14044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00"/>
              </a:lnSpc>
              <a:buNone/>
            </a:pPr>
            <a:r>
              <a:rPr lang="en-US" sz="44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Что мы понимаем под ИИ в школе?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6283685" y="1516905"/>
            <a:ext cx="7570946" cy="17978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ru-RU" sz="1600" dirty="0">
                <a:hlinkClick r:id="rId4"/>
              </a:rPr>
              <a:t>МЕТОДИЧЕСКИЕ РЕКОМЕНДАЦИИ по использованию технологий искусственного интеллекта в образовательном процессе учреждений общего среднего образования  от 02.07.2025 </a:t>
            </a:r>
            <a:endParaRPr lang="en-US" sz="1750" b="1" dirty="0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3108B2AB-52E1-4E94-BBF6-9B7FEAECB9F2}"/>
              </a:ext>
            </a:extLst>
          </p:cNvPr>
          <p:cNvSpPr/>
          <p:nvPr/>
        </p:nvSpPr>
        <p:spPr>
          <a:xfrm>
            <a:off x="12898418" y="7757636"/>
            <a:ext cx="1731981" cy="430306"/>
          </a:xfrm>
          <a:prstGeom prst="roundRect">
            <a:avLst/>
          </a:prstGeom>
          <a:solidFill>
            <a:srgbClr val="FDF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88AA34-C44C-4393-B713-94C6EA5E986A}"/>
              </a:ext>
            </a:extLst>
          </p:cNvPr>
          <p:cNvSpPr txBox="1"/>
          <p:nvPr/>
        </p:nvSpPr>
        <p:spPr>
          <a:xfrm>
            <a:off x="6099586" y="2749748"/>
            <a:ext cx="8530813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</a:rPr>
              <a:t>искусственный интеллект - комплекс технологических решений,</a:t>
            </a:r>
          </a:p>
          <a:p>
            <a:r>
              <a:rPr lang="ru-RU" sz="2400" dirty="0">
                <a:solidFill>
                  <a:srgbClr val="FF0000"/>
                </a:solidFill>
              </a:rPr>
              <a:t>позволяющий имитировать когнитивные функции человека (в том числе самообучение и поиск решений без заранее заданного алгоритма) и получать при выполнении конкретных задач результаты, сопоставимые с результатами интеллектуальной деятельности человека, и включающий в себя информационно-коммуникационную инфраструктуру, программное обеспечение, процессы и сервисы по обработке данных и поиску решений </a:t>
            </a:r>
          </a:p>
          <a:p>
            <a:r>
              <a:rPr lang="ru-RU" sz="2400" dirty="0">
                <a:solidFill>
                  <a:srgbClr val="FF0000"/>
                </a:solidFill>
              </a:rPr>
              <a:t>(Постановление Совета Министров Республики</a:t>
            </a:r>
          </a:p>
          <a:p>
            <a:r>
              <a:rPr lang="ru-RU" sz="2400" dirty="0">
                <a:solidFill>
                  <a:srgbClr val="FF0000"/>
                </a:solidFill>
              </a:rPr>
              <a:t>Беларусь от 21 апреля 2023 г. № 280 «О мерах по реализации Указа</a:t>
            </a:r>
          </a:p>
          <a:p>
            <a:r>
              <a:rPr lang="ru-RU" sz="2400" dirty="0">
                <a:solidFill>
                  <a:srgbClr val="FF0000"/>
                </a:solidFill>
              </a:rPr>
              <a:t>Президента Республики Беларусь от 7 апреля 2022 г. № 136»)</a:t>
            </a:r>
            <a:endParaRPr lang="ru-BY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927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95859" y="158948"/>
            <a:ext cx="7866221" cy="11408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450"/>
              </a:lnSpc>
              <a:buNone/>
            </a:pPr>
            <a:r>
              <a:rPr lang="en-US" sz="35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Правовые рамки использования ИИ в Беларуси</a:t>
            </a:r>
            <a:endParaRPr lang="en-US" sz="3550" dirty="0"/>
          </a:p>
        </p:txBody>
      </p:sp>
      <p:sp>
        <p:nvSpPr>
          <p:cNvPr id="4" name="Text 1"/>
          <p:cNvSpPr/>
          <p:nvPr/>
        </p:nvSpPr>
        <p:spPr>
          <a:xfrm>
            <a:off x="6216491" y="1505187"/>
            <a:ext cx="7866221" cy="8758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Использование искусственного интеллекта в белорусских школах регулируется законодательством об образовании и защите персональных данных. Это важно знать для безопасной работы.</a:t>
            </a:r>
            <a:endParaRPr lang="en-US" sz="1400" dirty="0"/>
          </a:p>
        </p:txBody>
      </p:sp>
      <p:sp>
        <p:nvSpPr>
          <p:cNvPr id="5" name="Shape 2"/>
          <p:cNvSpPr/>
          <p:nvPr/>
        </p:nvSpPr>
        <p:spPr>
          <a:xfrm>
            <a:off x="6125289" y="3590092"/>
            <a:ext cx="3841790" cy="1681282"/>
          </a:xfrm>
          <a:prstGeom prst="roundRect">
            <a:avLst>
              <a:gd name="adj" fmla="val 6526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F8ECD3"/>
            </a:solidFill>
            <a:prstDash val="solid"/>
          </a:ln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2429" y="3590092"/>
            <a:ext cx="91440" cy="168128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399252" y="3795474"/>
            <a:ext cx="3269218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ru-RU" sz="17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Кодекс</a:t>
            </a:r>
            <a:r>
              <a:rPr lang="en-US" sz="17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 </a:t>
            </a:r>
            <a:r>
              <a:rPr lang="en-US" sz="1750" dirty="0" err="1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об</a:t>
            </a:r>
            <a:r>
              <a:rPr lang="en-US" sz="17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 </a:t>
            </a:r>
            <a:r>
              <a:rPr lang="ru-RU" sz="17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О</a:t>
            </a:r>
            <a:r>
              <a:rPr lang="en-US" sz="1750" dirty="0" err="1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бразовании</a:t>
            </a:r>
            <a:r>
              <a:rPr lang="en-US" sz="17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 </a:t>
            </a:r>
            <a:endParaRPr lang="en-US" sz="1750" dirty="0"/>
          </a:p>
        </p:txBody>
      </p:sp>
      <p:sp>
        <p:nvSpPr>
          <p:cNvPr id="8" name="Text 4"/>
          <p:cNvSpPr/>
          <p:nvPr/>
        </p:nvSpPr>
        <p:spPr>
          <a:xfrm>
            <a:off x="6399252" y="4190167"/>
            <a:ext cx="3362444" cy="8758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Допускает использование цифровых инструментов в учебном процессе с контролем качества</a:t>
            </a:r>
            <a:endParaRPr lang="en-US" sz="1400" dirty="0"/>
          </a:p>
        </p:txBody>
      </p:sp>
      <p:sp>
        <p:nvSpPr>
          <p:cNvPr id="9" name="Shape 5"/>
          <p:cNvSpPr/>
          <p:nvPr/>
        </p:nvSpPr>
        <p:spPr>
          <a:xfrm>
            <a:off x="10149602" y="3590092"/>
            <a:ext cx="3841909" cy="1681282"/>
          </a:xfrm>
          <a:prstGeom prst="roundRect">
            <a:avLst>
              <a:gd name="adj" fmla="val 6526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F8ECD3"/>
            </a:solidFill>
            <a:prstDash val="solid"/>
          </a:ln>
        </p:spPr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6742" y="3590092"/>
            <a:ext cx="91440" cy="1681282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0423565" y="3795474"/>
            <a:ext cx="2849761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Защита данных учеников</a:t>
            </a:r>
            <a:endParaRPr lang="en-US" sz="1750" dirty="0"/>
          </a:p>
        </p:txBody>
      </p:sp>
      <p:sp>
        <p:nvSpPr>
          <p:cNvPr id="12" name="Text 7"/>
          <p:cNvSpPr/>
          <p:nvPr/>
        </p:nvSpPr>
        <p:spPr>
          <a:xfrm>
            <a:off x="10423565" y="4190167"/>
            <a:ext cx="3362563" cy="8758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Персональная информация не передаётся за рубеж; используются защищённые локальные решения</a:t>
            </a:r>
            <a:endParaRPr lang="en-US" sz="1400" dirty="0"/>
          </a:p>
        </p:txBody>
      </p:sp>
      <p:sp>
        <p:nvSpPr>
          <p:cNvPr id="13" name="Shape 8"/>
          <p:cNvSpPr/>
          <p:nvPr/>
        </p:nvSpPr>
        <p:spPr>
          <a:xfrm>
            <a:off x="6125289" y="5453896"/>
            <a:ext cx="3841790" cy="1681282"/>
          </a:xfrm>
          <a:prstGeom prst="roundRect">
            <a:avLst>
              <a:gd name="adj" fmla="val 6526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F8ECD3"/>
            </a:solidFill>
            <a:prstDash val="solid"/>
          </a:ln>
        </p:spPr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2429" y="5453896"/>
            <a:ext cx="91440" cy="1681282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6399252" y="5659279"/>
            <a:ext cx="2848689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Ответственность учителя</a:t>
            </a:r>
            <a:endParaRPr lang="en-US" sz="1750" dirty="0"/>
          </a:p>
        </p:txBody>
      </p:sp>
      <p:sp>
        <p:nvSpPr>
          <p:cNvPr id="16" name="Text 10"/>
          <p:cNvSpPr/>
          <p:nvPr/>
        </p:nvSpPr>
        <p:spPr>
          <a:xfrm>
            <a:off x="6399252" y="6053971"/>
            <a:ext cx="3362444" cy="8758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Контроль качества контента и финальные решения остаются за педагогом</a:t>
            </a:r>
            <a:endParaRPr lang="en-US" sz="1400" dirty="0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99F73047-A8E4-4832-9BB9-C217A75C85D0}"/>
              </a:ext>
            </a:extLst>
          </p:cNvPr>
          <p:cNvSpPr/>
          <p:nvPr/>
        </p:nvSpPr>
        <p:spPr>
          <a:xfrm>
            <a:off x="12898418" y="7757636"/>
            <a:ext cx="1731981" cy="430306"/>
          </a:xfrm>
          <a:prstGeom prst="roundRect">
            <a:avLst/>
          </a:prstGeom>
          <a:solidFill>
            <a:srgbClr val="FDF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776396" y="158948"/>
            <a:ext cx="9501464" cy="11408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450"/>
              </a:lnSpc>
              <a:buNone/>
            </a:pPr>
            <a:r>
              <a:rPr lang="ru-RU" sz="2800" dirty="0"/>
              <a:t>ИИ в образовании: принципы ответственного использования, ключевые направления применения, риски</a:t>
            </a:r>
            <a:endParaRPr lang="en-US" sz="2800" dirty="0"/>
          </a:p>
        </p:txBody>
      </p:sp>
      <p:sp>
        <p:nvSpPr>
          <p:cNvPr id="5" name="Shape 2"/>
          <p:cNvSpPr/>
          <p:nvPr/>
        </p:nvSpPr>
        <p:spPr>
          <a:xfrm>
            <a:off x="6125289" y="3590092"/>
            <a:ext cx="3841790" cy="1681282"/>
          </a:xfrm>
          <a:prstGeom prst="roundRect">
            <a:avLst>
              <a:gd name="adj" fmla="val 6526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F8ECD3"/>
            </a:solidFill>
            <a:prstDash val="solid"/>
          </a:ln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9808" y="3787438"/>
            <a:ext cx="91440" cy="168128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399252" y="3795474"/>
            <a:ext cx="3269218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ru-RU" sz="1600" dirty="0"/>
              <a:t>ИИ дополняет человека, а не заменяет его.</a:t>
            </a:r>
            <a:endParaRPr lang="en-US" sz="1750" dirty="0"/>
          </a:p>
        </p:txBody>
      </p:sp>
      <p:sp>
        <p:nvSpPr>
          <p:cNvPr id="8" name="Text 4"/>
          <p:cNvSpPr/>
          <p:nvPr/>
        </p:nvSpPr>
        <p:spPr>
          <a:xfrm>
            <a:off x="6399252" y="4190167"/>
            <a:ext cx="3362444" cy="8758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endParaRPr lang="en-US" sz="1400" dirty="0"/>
          </a:p>
        </p:txBody>
      </p:sp>
      <p:sp>
        <p:nvSpPr>
          <p:cNvPr id="9" name="Shape 5"/>
          <p:cNvSpPr/>
          <p:nvPr/>
        </p:nvSpPr>
        <p:spPr>
          <a:xfrm>
            <a:off x="10149602" y="3590092"/>
            <a:ext cx="3841909" cy="1681282"/>
          </a:xfrm>
          <a:prstGeom prst="roundRect">
            <a:avLst>
              <a:gd name="adj" fmla="val 6526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F8ECD3"/>
            </a:solidFill>
            <a:prstDash val="solid"/>
          </a:ln>
        </p:spPr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0811" y="3622477"/>
            <a:ext cx="91440" cy="1681282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0423565" y="3795474"/>
            <a:ext cx="2849761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ru-RU" sz="1600" dirty="0"/>
              <a:t>Прозрачность и объяснимость.</a:t>
            </a:r>
            <a:endParaRPr lang="en-US" sz="1750" dirty="0"/>
          </a:p>
        </p:txBody>
      </p:sp>
      <p:sp>
        <p:nvSpPr>
          <p:cNvPr id="12" name="Text 7"/>
          <p:cNvSpPr/>
          <p:nvPr/>
        </p:nvSpPr>
        <p:spPr>
          <a:xfrm>
            <a:off x="10423565" y="4190167"/>
            <a:ext cx="3362563" cy="8758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endParaRPr lang="en-US" sz="1400" dirty="0"/>
          </a:p>
        </p:txBody>
      </p:sp>
      <p:sp>
        <p:nvSpPr>
          <p:cNvPr id="13" name="Shape 8"/>
          <p:cNvSpPr/>
          <p:nvPr/>
        </p:nvSpPr>
        <p:spPr>
          <a:xfrm>
            <a:off x="6125289" y="5453896"/>
            <a:ext cx="3841790" cy="1681282"/>
          </a:xfrm>
          <a:prstGeom prst="roundRect">
            <a:avLst>
              <a:gd name="adj" fmla="val 6526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F8ECD3"/>
            </a:solidFill>
            <a:prstDash val="solid"/>
          </a:ln>
        </p:spPr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7999" y="5801916"/>
            <a:ext cx="91440" cy="1681282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6399252" y="5659279"/>
            <a:ext cx="2848689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ru-RU" sz="1600" dirty="0"/>
              <a:t>Критический анализ результатов.</a:t>
            </a:r>
            <a:endParaRPr lang="en-US" sz="1750" dirty="0"/>
          </a:p>
        </p:txBody>
      </p:sp>
      <p:sp>
        <p:nvSpPr>
          <p:cNvPr id="16" name="Text 10"/>
          <p:cNvSpPr/>
          <p:nvPr/>
        </p:nvSpPr>
        <p:spPr>
          <a:xfrm>
            <a:off x="6399252" y="6053971"/>
            <a:ext cx="3362444" cy="8758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endParaRPr lang="en-US" sz="1400" dirty="0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99F73047-A8E4-4832-9BB9-C217A75C85D0}"/>
              </a:ext>
            </a:extLst>
          </p:cNvPr>
          <p:cNvSpPr/>
          <p:nvPr/>
        </p:nvSpPr>
        <p:spPr>
          <a:xfrm>
            <a:off x="12898418" y="7757636"/>
            <a:ext cx="1731981" cy="430306"/>
          </a:xfrm>
          <a:prstGeom prst="roundRect">
            <a:avLst/>
          </a:prstGeom>
          <a:solidFill>
            <a:srgbClr val="FDF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pic>
        <p:nvPicPr>
          <p:cNvPr id="18" name="Image 2" descr="preencoded.png">
            <a:extLst>
              <a:ext uri="{FF2B5EF4-FFF2-40B4-BE49-F238E27FC236}">
                <a16:creationId xmlns:a16="http://schemas.microsoft.com/office/drawing/2014/main" id="{083BA14F-7A49-4401-B96D-66F71570C7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2085" y="5453896"/>
            <a:ext cx="91440" cy="168128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FB23549-0189-43A5-BAC4-C9CFCC930A78}"/>
              </a:ext>
            </a:extLst>
          </p:cNvPr>
          <p:cNvSpPr txBox="1"/>
          <p:nvPr/>
        </p:nvSpPr>
        <p:spPr>
          <a:xfrm>
            <a:off x="10333911" y="5617250"/>
            <a:ext cx="39439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Непрерывное профессиональное развитие.</a:t>
            </a:r>
            <a:endParaRPr lang="ru-BY" dirty="0"/>
          </a:p>
        </p:txBody>
      </p:sp>
      <p:pic>
        <p:nvPicPr>
          <p:cNvPr id="21" name="Image 2" descr="preencoded.png">
            <a:extLst>
              <a:ext uri="{FF2B5EF4-FFF2-40B4-BE49-F238E27FC236}">
                <a16:creationId xmlns:a16="http://schemas.microsoft.com/office/drawing/2014/main" id="{DA68DD7A-9EDB-447F-83C5-65FBA53EA4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7793" y="1871221"/>
            <a:ext cx="91440" cy="1681282"/>
          </a:xfrm>
          <a:prstGeom prst="rect">
            <a:avLst/>
          </a:prstGeom>
        </p:spPr>
      </p:pic>
      <p:pic>
        <p:nvPicPr>
          <p:cNvPr id="22" name="Image 2" descr="preencoded.png">
            <a:extLst>
              <a:ext uri="{FF2B5EF4-FFF2-40B4-BE49-F238E27FC236}">
                <a16:creationId xmlns:a16="http://schemas.microsoft.com/office/drawing/2014/main" id="{8DB079A8-93DA-4478-BE5A-BEF3CB7B71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1260" y="1871221"/>
            <a:ext cx="91440" cy="168128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9B7BE8D-865B-40B3-82A9-46830A85BFD2}"/>
              </a:ext>
            </a:extLst>
          </p:cNvPr>
          <p:cNvSpPr txBox="1"/>
          <p:nvPr/>
        </p:nvSpPr>
        <p:spPr>
          <a:xfrm>
            <a:off x="6171248" y="2075616"/>
            <a:ext cx="7315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Равный доступ к ИИ. </a:t>
            </a:r>
            <a:endParaRPr lang="ru-BY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6FE77D1-8C69-4020-B18D-EEEAD593F11D}"/>
              </a:ext>
            </a:extLst>
          </p:cNvPr>
          <p:cNvSpPr txBox="1"/>
          <p:nvPr/>
        </p:nvSpPr>
        <p:spPr>
          <a:xfrm>
            <a:off x="10423565" y="2096036"/>
            <a:ext cx="41649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Ограничение на использование технологий обнаружения ИИ</a:t>
            </a:r>
            <a:endParaRPr lang="ru-BY" dirty="0"/>
          </a:p>
        </p:txBody>
      </p:sp>
    </p:spTree>
    <p:extLst>
      <p:ext uri="{BB962C8B-B14F-4D97-AF65-F5344CB8AC3E}">
        <p14:creationId xmlns:p14="http://schemas.microsoft.com/office/powerpoint/2010/main" val="3958851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3281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72927" y="41658"/>
            <a:ext cx="7570946" cy="14044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00"/>
              </a:lnSpc>
              <a:buNone/>
            </a:pPr>
            <a:r>
              <a:rPr lang="ru-RU" sz="4400" dirty="0"/>
              <a:t>Ключевыми направлениями применения ИИ в учреждениях общего среднего образования являются: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6302257" y="3291840"/>
            <a:ext cx="7570946" cy="45927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 algn="l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ru-RU" sz="3200" dirty="0"/>
              <a:t>создание дидактических материалов и планов учебных занятий, внеклассных мероприятий; </a:t>
            </a:r>
          </a:p>
          <a:p>
            <a:pPr marL="285750" indent="-285750" algn="l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ru-RU" sz="3200" dirty="0"/>
              <a:t>генерация иллюстраций и визуальных материалов; </a:t>
            </a:r>
          </a:p>
          <a:p>
            <a:pPr marL="285750" indent="-285750" algn="l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ru-RU" sz="3200" dirty="0"/>
              <a:t>адаптация текстов и заданий под необходимый уровень сложности; </a:t>
            </a:r>
          </a:p>
          <a:p>
            <a:pPr marL="285750" indent="-285750" algn="l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ru-RU" sz="3200" dirty="0"/>
              <a:t>генерация аудио- и видеоматериалов;</a:t>
            </a:r>
          </a:p>
          <a:p>
            <a:pPr marL="285750" indent="-285750" algn="l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ru-RU" sz="3200" dirty="0"/>
              <a:t> подготовка тестов и интерактивных заданий с возможностью автоматической проверки</a:t>
            </a:r>
            <a:endParaRPr lang="en-US" sz="3200" dirty="0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3108B2AB-52E1-4E94-BBF6-9B7FEAECB9F2}"/>
              </a:ext>
            </a:extLst>
          </p:cNvPr>
          <p:cNvSpPr/>
          <p:nvPr/>
        </p:nvSpPr>
        <p:spPr>
          <a:xfrm>
            <a:off x="12898418" y="7757636"/>
            <a:ext cx="1731981" cy="430306"/>
          </a:xfrm>
          <a:prstGeom prst="roundRect">
            <a:avLst/>
          </a:prstGeom>
          <a:solidFill>
            <a:srgbClr val="FDF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40700097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025325F-72CD-4434-8DEF-6B3A45FBA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210" y="355601"/>
            <a:ext cx="14649610" cy="78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1576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71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63535" y="521256"/>
            <a:ext cx="7816929" cy="17773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650"/>
              </a:lnSpc>
              <a:buNone/>
            </a:pPr>
            <a:r>
              <a:rPr lang="en-US" sz="37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ИИ для подготовки к урокам: экономия времени на планировании</a:t>
            </a:r>
            <a:endParaRPr lang="en-US" sz="3700" dirty="0"/>
          </a:p>
        </p:txBody>
      </p:sp>
      <p:sp>
        <p:nvSpPr>
          <p:cNvPr id="4" name="Text 1"/>
          <p:cNvSpPr/>
          <p:nvPr/>
        </p:nvSpPr>
        <p:spPr>
          <a:xfrm>
            <a:off x="663535" y="2582942"/>
            <a:ext cx="7816929" cy="9097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Современные ИИ-инструменты помогают педагогам за считанные минуты создавать планы уроков, соответствующие белорусской программе обучения, и разрабатывать качественные дидактические материалы.</a:t>
            </a:r>
            <a:endParaRPr lang="en-US" sz="1450" dirty="0"/>
          </a:p>
        </p:txBody>
      </p:sp>
      <p:sp>
        <p:nvSpPr>
          <p:cNvPr id="5" name="Shape 2"/>
          <p:cNvSpPr/>
          <p:nvPr/>
        </p:nvSpPr>
        <p:spPr>
          <a:xfrm>
            <a:off x="663535" y="3705939"/>
            <a:ext cx="426482" cy="426482"/>
          </a:xfrm>
          <a:prstGeom prst="roundRect">
            <a:avLst>
              <a:gd name="adj" fmla="val 18671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34616" y="3741480"/>
            <a:ext cx="284321" cy="3554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1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279565" y="3771067"/>
            <a:ext cx="2369820" cy="2961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 err="1">
                <a:solidFill>
                  <a:srgbClr val="2C2926"/>
                </a:solidFill>
              </a:rPr>
              <a:t>Deepseek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1279565" y="4180880"/>
            <a:ext cx="7200900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Генерирует планы уроков с учётом белорусских программ — введите тему, класс и требования</a:t>
            </a:r>
            <a:endParaRPr lang="en-US" sz="1450" dirty="0"/>
          </a:p>
        </p:txBody>
      </p:sp>
      <p:sp>
        <p:nvSpPr>
          <p:cNvPr id="9" name="Shape 6"/>
          <p:cNvSpPr/>
          <p:nvPr/>
        </p:nvSpPr>
        <p:spPr>
          <a:xfrm>
            <a:off x="663535" y="5166479"/>
            <a:ext cx="426482" cy="426482"/>
          </a:xfrm>
          <a:prstGeom prst="roundRect">
            <a:avLst>
              <a:gd name="adj" fmla="val 18671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734616" y="5202019"/>
            <a:ext cx="284321" cy="3554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2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1279565" y="5231606"/>
            <a:ext cx="2369820" cy="2961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Canva</a:t>
            </a:r>
            <a:endParaRPr lang="en-US" sz="1850" dirty="0"/>
          </a:p>
        </p:txBody>
      </p:sp>
      <p:sp>
        <p:nvSpPr>
          <p:cNvPr id="12" name="Text 9"/>
          <p:cNvSpPr/>
          <p:nvPr/>
        </p:nvSpPr>
        <p:spPr>
          <a:xfrm>
            <a:off x="1279565" y="5641419"/>
            <a:ext cx="7200900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Создание визуальных презентаций и раздаточных материалов с русскими шаблонами</a:t>
            </a:r>
            <a:endParaRPr lang="en-US" sz="1450" dirty="0"/>
          </a:p>
        </p:txBody>
      </p:sp>
      <p:sp>
        <p:nvSpPr>
          <p:cNvPr id="13" name="Shape 10"/>
          <p:cNvSpPr/>
          <p:nvPr/>
        </p:nvSpPr>
        <p:spPr>
          <a:xfrm>
            <a:off x="663535" y="6627019"/>
            <a:ext cx="426482" cy="426482"/>
          </a:xfrm>
          <a:prstGeom prst="roundRect">
            <a:avLst>
              <a:gd name="adj" fmla="val 18671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734616" y="6662559"/>
            <a:ext cx="284321" cy="3554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3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1279565" y="6692146"/>
            <a:ext cx="3393043" cy="2961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Редактирование результатов</a:t>
            </a:r>
            <a:endParaRPr lang="en-US" sz="1850" dirty="0"/>
          </a:p>
        </p:txBody>
      </p:sp>
      <p:sp>
        <p:nvSpPr>
          <p:cNvPr id="16" name="Text 13"/>
          <p:cNvSpPr/>
          <p:nvPr/>
        </p:nvSpPr>
        <p:spPr>
          <a:xfrm>
            <a:off x="1279565" y="7101959"/>
            <a:ext cx="7200900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Адаптируйте выход ИИ под свои задачи, добавляя местные примеры и ссылки на учебники</a:t>
            </a:r>
            <a:endParaRPr lang="en-US" sz="14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07150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Проверка работ и автоматизированная обратная связь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968943"/>
            <a:ext cx="7604284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Экономия времени — главное преимущество.</a:t>
            </a: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ИИ-инструменты выполняют первичный анализ работ, выявляют типичные ошибки и предоставляют мгновенную обратную связь ученикам, позволяя вам сосредоточиться на качественном анализе.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4624626"/>
            <a:ext cx="760428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Grammarly</a:t>
            </a: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— проверка орфографии и стилистики русского текста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5429726"/>
            <a:ext cx="760428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MathGPT</a:t>
            </a: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— автоматическая проверка математических решений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6234827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Quizizz</a:t>
            </a: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— тесты с аналитикой успехов класса</a:t>
            </a:r>
            <a:endParaRPr lang="en-US" sz="175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9096" y="3020020"/>
            <a:ext cx="4885015" cy="2735580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793790" y="6932176"/>
            <a:ext cx="13042821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2C2926"/>
                </a:solidFill>
                <a:highlight>
                  <a:srgbClr val="E7BF6A"/>
                </a:highlight>
                <a:latin typeface="Inter" pitchFamily="34" charset="0"/>
                <a:ea typeface="Inter" pitchFamily="34" charset="-122"/>
                <a:cs typeface="Inter" pitchFamily="34" charset="-120"/>
              </a:rPr>
              <a:t>Помните:</a:t>
            </a:r>
            <a:r>
              <a:rPr lang="en-US" sz="14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финальную оценку ставит учитель, творческие работы требуют человеческого анализа.</a:t>
            </a:r>
            <a:endParaRPr lang="en-US" sz="1400" dirty="0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FC7D5394-2DEA-479F-8E1C-50F1628D8066}"/>
              </a:ext>
            </a:extLst>
          </p:cNvPr>
          <p:cNvSpPr/>
          <p:nvPr/>
        </p:nvSpPr>
        <p:spPr>
          <a:xfrm>
            <a:off x="12898418" y="7757636"/>
            <a:ext cx="1731981" cy="430306"/>
          </a:xfrm>
          <a:prstGeom prst="roundRect">
            <a:avLst/>
          </a:prstGeom>
          <a:solidFill>
            <a:srgbClr val="FDF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989</Words>
  <Application>Microsoft Office PowerPoint</Application>
  <PresentationFormat>Произвольный</PresentationFormat>
  <Paragraphs>138</Paragraphs>
  <Slides>17</Slides>
  <Notes>14</Notes>
  <HiddenSlides>1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Bricolage Grotesque Light</vt:lpstr>
      <vt:lpstr>Arial</vt:lpstr>
      <vt:lpstr>Times New Roman</vt:lpstr>
      <vt:lpstr>Inter</vt:lpstr>
      <vt:lpstr>Bricolage Grotesque Semi Bold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Ivan Pesenko</dc:creator>
  <cp:lastModifiedBy>Ivan Pesenko</cp:lastModifiedBy>
  <cp:revision>14</cp:revision>
  <dcterms:created xsi:type="dcterms:W3CDTF">2025-11-06T03:21:02Z</dcterms:created>
  <dcterms:modified xsi:type="dcterms:W3CDTF">2025-11-06T07:52:29Z</dcterms:modified>
</cp:coreProperties>
</file>