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notesMasterIdLst>
    <p:notesMasterId r:id="rId25"/>
  </p:notesMasterIdLst>
  <p:handoutMasterIdLst>
    <p:handoutMasterId r:id="rId26"/>
  </p:handoutMasterIdLst>
  <p:sldIdLst>
    <p:sldId id="256" r:id="rId4"/>
    <p:sldId id="309" r:id="rId5"/>
    <p:sldId id="310" r:id="rId6"/>
    <p:sldId id="283" r:id="rId7"/>
    <p:sldId id="284" r:id="rId8"/>
    <p:sldId id="285" r:id="rId9"/>
    <p:sldId id="307" r:id="rId10"/>
    <p:sldId id="288" r:id="rId11"/>
    <p:sldId id="287" r:id="rId12"/>
    <p:sldId id="308" r:id="rId13"/>
    <p:sldId id="289" r:id="rId14"/>
    <p:sldId id="290" r:id="rId15"/>
    <p:sldId id="291" r:id="rId16"/>
    <p:sldId id="292" r:id="rId17"/>
    <p:sldId id="293" r:id="rId18"/>
    <p:sldId id="304" r:id="rId19"/>
    <p:sldId id="295" r:id="rId20"/>
    <p:sldId id="296" r:id="rId21"/>
    <p:sldId id="297" r:id="rId22"/>
    <p:sldId id="305" r:id="rId23"/>
    <p:sldId id="30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6555" autoAdjust="0"/>
  </p:normalViewPr>
  <p:slideViewPr>
    <p:cSldViewPr>
      <p:cViewPr>
        <p:scale>
          <a:sx n="81" d="100"/>
          <a:sy n="81" d="100"/>
        </p:scale>
        <p:origin x="-389" y="6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2D5B-EFB0-4344-B3E7-CC3DCD8A41F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155F1-5EC2-4423-AAB9-21E2AB5C3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908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C2C8-FCAD-416A-B2E3-D3F20124F0BF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5BFAB-242C-4037-9A58-503E00F00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03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Сервис для создания нелинейных презентаций. Все содержание размещается на одном слайде, фрагменты которого представляются по ходу просмотра. Можно задать путь так, чтобы вернуться к одному и тому же фрагменту несколько раз.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Дизайн презентаций очень оригинальный, можно воспользоваться готовыми шаблонами. Сервис позволяет использовать все средства визуализации: фото, видео, аудио и текстовые файлы. Большие возможности открываются в различных цветовых решениях, выделении информации в виде фреймов, с помощью маркеров. Презентацию можно составлять как индивидуально, так и работая в группе, совместно редактируя её.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BFAB-242C-4037-9A58-503E00F0084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88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BFAB-242C-4037-9A58-503E00F0084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1285884"/>
          </a:xfrm>
        </p:spPr>
        <p:txBody>
          <a:bodyPr/>
          <a:lstStyle>
            <a:lvl1pPr marL="0" indent="0" algn="ctr">
              <a:buNone/>
              <a:defRPr b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101600">
                    <a:srgbClr val="FFFFFF"/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8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85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075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97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1185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007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617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38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054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197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66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925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072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662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975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1116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148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6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200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839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608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80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1705B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71705B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1705B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5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28.10.2015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3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ebanketa.com/" TargetMode="External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hyperlink" Target="http://www.anketer.ru/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simpoll.ru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hyperlink" Target="http://master-test.net/ru" TargetMode="External"/><Relationship Id="rId4" Type="http://schemas.openxmlformats.org/officeDocument/2006/relationships/hyperlink" Target="http://www.banktestov.ru/test/create/" TargetMode="External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920880" cy="1946647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Palatino Linotype" pitchFamily="18" charset="0"/>
                <a:ea typeface="Verdana" pitchFamily="34" charset="0"/>
                <a:cs typeface="Verdana" pitchFamily="34" charset="0"/>
              </a:rPr>
              <a:t>Сервисы </a:t>
            </a:r>
            <a:r>
              <a:rPr lang="en-US" sz="6000" dirty="0">
                <a:latin typeface="Palatino Linotype" pitchFamily="18" charset="0"/>
                <a:ea typeface="Verdana" pitchFamily="34" charset="0"/>
                <a:cs typeface="Verdana" pitchFamily="34" charset="0"/>
              </a:rPr>
              <a:t>web</a:t>
            </a:r>
            <a:r>
              <a:rPr lang="ru-RU" sz="6000" dirty="0" smtClean="0">
                <a:latin typeface="Palatino Linotype" pitchFamily="18" charset="0"/>
                <a:ea typeface="Verdana" pitchFamily="34" charset="0"/>
                <a:cs typeface="Verdana" pitchFamily="34" charset="0"/>
              </a:rPr>
              <a:t>2.0</a:t>
            </a:r>
            <a:endParaRPr lang="ru-RU" sz="6000" dirty="0"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509120"/>
            <a:ext cx="6480720" cy="200425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000" b="1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Palatino Linotype" pitchFamily="18" charset="0"/>
                <a:cs typeface="+mn-cs"/>
              </a:rPr>
              <a:t>Песенко</a:t>
            </a:r>
            <a:r>
              <a:rPr lang="ru-RU" sz="2000" b="1" dirty="0" smtClean="0">
                <a:ln>
                  <a:noFill/>
                </a:ln>
                <a:solidFill>
                  <a:schemeClr val="accent6"/>
                </a:solidFill>
                <a:effectLst/>
                <a:latin typeface="Palatino Linotype" pitchFamily="18" charset="0"/>
                <a:cs typeface="+mn-cs"/>
              </a:rPr>
              <a:t> Иван Эдуардович</a:t>
            </a:r>
          </a:p>
          <a:p>
            <a:pPr lvl="0"/>
            <a:r>
              <a:rPr lang="ru-RU" sz="2000" b="1" dirty="0" smtClean="0">
                <a:ln>
                  <a:noFill/>
                </a:ln>
                <a:solidFill>
                  <a:schemeClr val="accent6"/>
                </a:solidFill>
                <a:effectLst/>
                <a:latin typeface="Palatino Linotype" pitchFamily="18" charset="0"/>
                <a:cs typeface="+mn-cs"/>
              </a:rPr>
              <a:t>учитель истории ГУО «Гимназия №3 г. Бобруйска»</a:t>
            </a:r>
          </a:p>
          <a:p>
            <a:pPr lvl="0"/>
            <a:endParaRPr lang="ru-RU" sz="2000" b="1" dirty="0" smtClean="0">
              <a:ln>
                <a:noFill/>
              </a:ln>
              <a:solidFill>
                <a:schemeClr val="accent6"/>
              </a:solidFill>
              <a:effectLst/>
              <a:latin typeface="Palatino Linotype" pitchFamily="18" charset="0"/>
              <a:cs typeface="+mn-cs"/>
            </a:endParaRPr>
          </a:p>
          <a:p>
            <a:pPr lvl="0"/>
            <a:r>
              <a:rPr lang="ru-RU" sz="2000" b="1" dirty="0" smtClean="0">
                <a:ln>
                  <a:noFill/>
                </a:ln>
                <a:solidFill>
                  <a:schemeClr val="accent6"/>
                </a:solidFill>
                <a:effectLst/>
                <a:latin typeface="Palatino Linotype" pitchFamily="18" charset="0"/>
                <a:cs typeface="+mn-cs"/>
              </a:rPr>
              <a:t>Кудрявцева </a:t>
            </a:r>
            <a:r>
              <a:rPr lang="ru-RU" sz="2000" b="1" dirty="0">
                <a:ln>
                  <a:noFill/>
                </a:ln>
                <a:solidFill>
                  <a:schemeClr val="accent6"/>
                </a:solidFill>
                <a:effectLst/>
                <a:latin typeface="Palatino Linotype" pitchFamily="18" charset="0"/>
                <a:cs typeface="+mn-cs"/>
              </a:rPr>
              <a:t>Светлана Анатольевна</a:t>
            </a:r>
          </a:p>
          <a:p>
            <a:pPr lvl="0"/>
            <a:r>
              <a:rPr lang="be-BY" sz="2000" b="1" dirty="0">
                <a:ln>
                  <a:noFill/>
                </a:ln>
                <a:solidFill>
                  <a:schemeClr val="accent6"/>
                </a:solidFill>
                <a:effectLst/>
                <a:latin typeface="Palatino Linotype" pitchFamily="18" charset="0"/>
                <a:ea typeface="Times New Roman"/>
                <a:cs typeface="+mn-cs"/>
              </a:rPr>
              <a:t>начальник отдела методического обеспечения историко-обществоведческого и социокультурного образования Национального института </a:t>
            </a:r>
            <a:r>
              <a:rPr lang="be-BY" sz="2000" b="1" dirty="0" smtClean="0">
                <a:ln>
                  <a:noFill/>
                </a:ln>
                <a:solidFill>
                  <a:schemeClr val="accent6"/>
                </a:solidFill>
                <a:effectLst/>
                <a:latin typeface="Palatino Linotype" pitchFamily="18" charset="0"/>
                <a:ea typeface="Times New Roman"/>
                <a:cs typeface="+mn-cs"/>
              </a:rPr>
              <a:t>образования</a:t>
            </a:r>
            <a:endParaRPr lang="en-US" sz="2000" b="1" dirty="0" smtClean="0">
              <a:ln>
                <a:noFill/>
              </a:ln>
              <a:solidFill>
                <a:schemeClr val="accent6"/>
              </a:solidFill>
              <a:effectLst/>
              <a:latin typeface="Palatino Linotype" pitchFamily="18" charset="0"/>
              <a:ea typeface="Times New Roman"/>
              <a:cs typeface="+mn-cs"/>
            </a:endParaRPr>
          </a:p>
          <a:p>
            <a:pPr lvl="0"/>
            <a:r>
              <a:rPr lang="en-US" sz="2000" b="1" dirty="0" smtClean="0">
                <a:ln>
                  <a:noFill/>
                </a:ln>
                <a:solidFill>
                  <a:schemeClr val="accent6"/>
                </a:solidFill>
                <a:effectLst/>
                <a:latin typeface="Palatino Linotype" pitchFamily="18" charset="0"/>
                <a:ea typeface="Times New Roman"/>
                <a:cs typeface="+mn-cs"/>
              </a:rPr>
              <a:t>229 – 19 – 54 (017)</a:t>
            </a:r>
          </a:p>
          <a:p>
            <a:pPr lvl="0"/>
            <a:r>
              <a:rPr lang="en-US" sz="2000" b="1" dirty="0" smtClean="0">
                <a:ln>
                  <a:noFill/>
                </a:ln>
                <a:solidFill>
                  <a:schemeClr val="accent6"/>
                </a:solidFill>
                <a:effectLst/>
                <a:latin typeface="Palatino Linotype" pitchFamily="18" charset="0"/>
                <a:ea typeface="Times New Roman"/>
                <a:cs typeface="+mn-cs"/>
              </a:rPr>
              <a:t>e-</a:t>
            </a:r>
            <a:r>
              <a:rPr lang="en-US" sz="2000" b="1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Palatino Linotype" pitchFamily="18" charset="0"/>
                <a:ea typeface="Times New Roman"/>
                <a:cs typeface="+mn-cs"/>
              </a:rPr>
              <a:t>mail:kuerochka@gmail.com</a:t>
            </a:r>
            <a:endParaRPr lang="en-US" sz="2000" b="1" dirty="0" smtClean="0">
              <a:ln>
                <a:noFill/>
              </a:ln>
              <a:solidFill>
                <a:schemeClr val="accent6"/>
              </a:solidFill>
              <a:effectLst/>
              <a:latin typeface="Palatino Linotype" pitchFamily="18" charset="0"/>
              <a:ea typeface="Times New Roman"/>
              <a:cs typeface="+mn-cs"/>
            </a:endParaRPr>
          </a:p>
          <a:p>
            <a:pPr lvl="0"/>
            <a:endParaRPr lang="ru-RU" sz="2400" b="1" dirty="0">
              <a:ln>
                <a:noFill/>
              </a:ln>
              <a:solidFill>
                <a:schemeClr val="accent6"/>
              </a:solidFill>
              <a:effectLst/>
              <a:latin typeface="Palatino Linotype" pitchFamily="18" charset="0"/>
              <a:ea typeface="Times New Roman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4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Docs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Docs</a:t>
            </a:r>
            <a:r>
              <a:rPr lang="ru-RU" dirty="0"/>
              <a:t> можно использовать:</a:t>
            </a:r>
          </a:p>
          <a:p>
            <a:r>
              <a:rPr lang="ru-RU" dirty="0"/>
              <a:t>•        как средство организации и поддержки школьного документооборота; </a:t>
            </a:r>
          </a:p>
          <a:p>
            <a:r>
              <a:rPr lang="ru-RU" dirty="0"/>
              <a:t>•        для совместного редактирования документов проектной деятельности учащихся; </a:t>
            </a:r>
          </a:p>
          <a:p>
            <a:r>
              <a:rPr lang="ru-RU" dirty="0"/>
              <a:t>•        для проведения и поддержки уроков (создания, совместного редактирования и публикации текстов, исследовательских работ с картами, схемами и т.д.); </a:t>
            </a:r>
          </a:p>
          <a:p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Docs</a:t>
            </a:r>
            <a:r>
              <a:rPr lang="ru-RU" dirty="0"/>
              <a:t> позволяет работать с документами с любого компьютера, подключённого к Интернету, а также устанавливать или ограничивать совместный доступ к файлам.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61248"/>
            <a:ext cx="105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0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/>
              <a:t>Сервисы для совместного хранения закладок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443" y="4131204"/>
            <a:ext cx="1866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83" b="31132"/>
          <a:stretch/>
        </p:blipFill>
        <p:spPr bwMode="auto">
          <a:xfrm>
            <a:off x="2418457" y="4048322"/>
            <a:ext cx="1905000" cy="5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0387"/>
            <a:ext cx="43338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20103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Позволяют эффективно организовать работу (хранение закладок, использование тегов для систематизации, обмен ссылками с коллегами, создание групп по темам). Данные сервисы могут служить источником учебных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10057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/>
              <a:t>Сервисы для </a:t>
            </a:r>
            <a:r>
              <a:rPr lang="ru-RU" sz="4000" dirty="0" smtClean="0"/>
              <a:t>создания и публикации </a:t>
            </a:r>
            <a:r>
              <a:rPr lang="ru-RU" sz="4000" dirty="0"/>
              <a:t>презентаций</a:t>
            </a: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4288160" y="169918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8160" y="20646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Могут использоваться:</a:t>
            </a:r>
          </a:p>
          <a:p>
            <a:r>
              <a:rPr lang="ru-RU" dirty="0">
                <a:solidFill>
                  <a:schemeClr val="tx2"/>
                </a:solidFill>
              </a:rPr>
              <a:t>1.Как источник учебных материалов по любым учебным предметам.</a:t>
            </a:r>
          </a:p>
          <a:p>
            <a:r>
              <a:rPr lang="ru-RU" dirty="0">
                <a:solidFill>
                  <a:schemeClr val="tx2"/>
                </a:solidFill>
              </a:rPr>
              <a:t>2.Как публикация, хранение, комментирование творческих фото-работ и рисунков </a:t>
            </a:r>
            <a:r>
              <a:rPr lang="ru-RU" dirty="0" smtClean="0">
                <a:solidFill>
                  <a:schemeClr val="tx2"/>
                </a:solidFill>
              </a:rPr>
              <a:t>учащихся.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3.Как средство для совместной учебной деятельности </a:t>
            </a:r>
            <a:r>
              <a:rPr lang="ru-RU" dirty="0" smtClean="0">
                <a:solidFill>
                  <a:schemeClr val="tx2"/>
                </a:solidFill>
              </a:rPr>
              <a:t>учащихся из </a:t>
            </a:r>
            <a:r>
              <a:rPr lang="ru-RU" dirty="0">
                <a:solidFill>
                  <a:schemeClr val="tx2"/>
                </a:solidFill>
              </a:rPr>
              <a:t>нескольких школ или городов (</a:t>
            </a:r>
            <a:r>
              <a:rPr lang="ru-RU" dirty="0" err="1">
                <a:solidFill>
                  <a:schemeClr val="tx2"/>
                </a:solidFill>
              </a:rPr>
              <a:t>cоздание</a:t>
            </a:r>
            <a:r>
              <a:rPr lang="ru-RU" dirty="0">
                <a:solidFill>
                  <a:schemeClr val="tx2"/>
                </a:solidFill>
              </a:rPr>
              <a:t> галереи).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4372"/>
            <a:ext cx="2664296" cy="103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37" b="26452"/>
          <a:stretch/>
        </p:blipFill>
        <p:spPr bwMode="auto">
          <a:xfrm>
            <a:off x="574801" y="2708030"/>
            <a:ext cx="1428750" cy="69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090" y="3435111"/>
            <a:ext cx="105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801" y="4725144"/>
            <a:ext cx="202520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65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/>
              <a:t>Сервисы и программы для создания опросов и тестов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19" y="1171600"/>
            <a:ext cx="2466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48" y="2293159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19" y="3076965"/>
            <a:ext cx="2359142" cy="60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48" y="4797152"/>
            <a:ext cx="2880319" cy="5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77155"/>
            <a:ext cx="3800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243" y="3916429"/>
            <a:ext cx="2359143" cy="7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689" y="2591004"/>
            <a:ext cx="1857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21" b="19499"/>
          <a:stretch/>
        </p:blipFill>
        <p:spPr bwMode="auto">
          <a:xfrm>
            <a:off x="431478" y="5445224"/>
            <a:ext cx="1905000" cy="9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11960" y="35968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Могут использоваться как тренажеры для закрепления и проверки знаний учащихся, для создания и проведения социологических опросов онлайн.</a:t>
            </a:r>
          </a:p>
        </p:txBody>
      </p:sp>
    </p:spTree>
    <p:extLst>
      <p:ext uri="{BB962C8B-B14F-4D97-AF65-F5344CB8AC3E}">
        <p14:creationId xmlns:p14="http://schemas.microsoft.com/office/powerpoint/2010/main" xmlns="" val="26172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/>
              <a:t>Сервисы для создания </a:t>
            </a:r>
            <a:r>
              <a:rPr lang="ru-RU" sz="4000" dirty="0" smtClean="0"/>
              <a:t>дидактических материалов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5972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50" y="4697986"/>
            <a:ext cx="6826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81939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Jigsawplanet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95" y="2307803"/>
            <a:ext cx="3456384" cy="71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30008"/>
            <a:ext cx="2564872" cy="103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67626" y="25635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Могут использоваться для </a:t>
            </a:r>
            <a:r>
              <a:rPr lang="ru-RU" dirty="0">
                <a:solidFill>
                  <a:schemeClr val="tx2"/>
                </a:solidFill>
              </a:rPr>
              <a:t>поддержки обучения и процесса преподавания с помощью интерактивных модулей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3645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/>
              <a:t>Сервисы для создания Интеллект-карт (карт памяти, ментальных карт)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002835"/>
            <a:ext cx="3563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Можно </a:t>
            </a:r>
            <a:r>
              <a:rPr lang="ru-RU" dirty="0">
                <a:solidFill>
                  <a:schemeClr val="tx2"/>
                </a:solidFill>
              </a:rPr>
              <a:t>применять для создания новых идей, фиксации идей, анализа и упорядочивания информации, принятия </a:t>
            </a:r>
            <a:r>
              <a:rPr lang="ru-RU" dirty="0" smtClean="0">
                <a:solidFill>
                  <a:schemeClr val="tx2"/>
                </a:solidFill>
              </a:rPr>
              <a:t>решений («мозговой штурм»)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692" y="2060848"/>
            <a:ext cx="2409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29" y="3019425"/>
            <a:ext cx="28575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624" y="3931667"/>
            <a:ext cx="1594159" cy="159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625" y="4117406"/>
            <a:ext cx="2857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23172"/>
            <a:ext cx="25050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32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Сервисы для создания «Облака слов»</a:t>
            </a:r>
            <a:endParaRPr 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27339"/>
            <a:ext cx="2448274" cy="8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Учитель\Pictures\с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15" y="2247036"/>
            <a:ext cx="2984134" cy="254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867" y="1057513"/>
            <a:ext cx="2148830" cy="9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769" y="2291263"/>
            <a:ext cx="2105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5313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76256" y="1185994"/>
            <a:ext cx="1047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Tagxedo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64620"/>
            <a:ext cx="26193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74232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Можно </a:t>
            </a:r>
            <a:r>
              <a:rPr lang="ru-RU" dirty="0">
                <a:solidFill>
                  <a:schemeClr val="tx2"/>
                </a:solidFill>
              </a:rPr>
              <a:t>использовать для проведения понятийных диктантов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3121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3600" dirty="0"/>
              <a:t>Сервисы для создания </a:t>
            </a:r>
            <a:r>
              <a:rPr lang="en-US" sz="3600" dirty="0"/>
              <a:t>wiki-</a:t>
            </a:r>
            <a:r>
              <a:rPr lang="ru-RU" sz="3600" dirty="0"/>
              <a:t>газет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12474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Можно  использовать как:</a:t>
            </a:r>
          </a:p>
          <a:p>
            <a:r>
              <a:rPr lang="ru-RU" dirty="0"/>
              <a:t>1.	Представление, расширение и аннотирование учебных материалов.</a:t>
            </a:r>
          </a:p>
          <a:p>
            <a:r>
              <a:rPr lang="ru-RU" dirty="0"/>
              <a:t>2.	Совместное создание виртуальных краеведческих и экологических экскурсий учащимися. </a:t>
            </a:r>
          </a:p>
          <a:p>
            <a:r>
              <a:rPr lang="ru-RU" dirty="0"/>
              <a:t>3.	Коллективное создание творческих работ – эссе, тематических справочников, стенгазет, плакатов.</a:t>
            </a:r>
          </a:p>
          <a:p>
            <a:r>
              <a:rPr lang="ru-RU" dirty="0"/>
              <a:t>4.	Коллективное создание тематических «виртуальных энциклопедий» учителями и учащимися.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725" y="4365104"/>
            <a:ext cx="14382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08" y="3127623"/>
            <a:ext cx="2857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08" y="1124744"/>
            <a:ext cx="20859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56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/>
              <a:t>Геоинформационные сервисы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0121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4625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7" y="4293096"/>
            <a:ext cx="957509" cy="95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8036" y="4292134"/>
            <a:ext cx="1595072" cy="101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976718"/>
            <a:ext cx="58053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Могут использоваться:</a:t>
            </a:r>
          </a:p>
          <a:p>
            <a:r>
              <a:rPr lang="ru-RU" dirty="0"/>
              <a:t>1. Как источник карт и изображений местности при изучении географии, истории, краеведения, иностранных языков</a:t>
            </a:r>
          </a:p>
          <a:p>
            <a:r>
              <a:rPr lang="ru-RU" dirty="0"/>
              <a:t>2. Как платформа для решения исследовательских задач по различным предметам, связанных с вычислениями расстояний, подбором кратчайшего пути, сравнением особенностей разных местностей и т.д.</a:t>
            </a:r>
          </a:p>
          <a:p>
            <a:r>
              <a:rPr lang="ru-RU" dirty="0"/>
              <a:t>3. Как платформа для креативной деятельности по моделированию нового облика местностей с нанесением собственных изображений зданий, ландшафтных объектов.</a:t>
            </a:r>
          </a:p>
          <a:p>
            <a:r>
              <a:rPr lang="ru-RU" dirty="0"/>
              <a:t>4. Как платформа для проведения сетевых проектов (веб-</a:t>
            </a:r>
            <a:r>
              <a:rPr lang="ru-RU" dirty="0" err="1"/>
              <a:t>квестов</a:t>
            </a:r>
            <a:r>
              <a:rPr lang="ru-RU" dirty="0"/>
              <a:t>), связанных с угадыванием и поиском различных географических пунктов Земли</a:t>
            </a:r>
          </a:p>
        </p:txBody>
      </p:sp>
    </p:spTree>
    <p:extLst>
      <p:ext uri="{BB962C8B-B14F-4D97-AF65-F5344CB8AC3E}">
        <p14:creationId xmlns:p14="http://schemas.microsoft.com/office/powerpoint/2010/main" xmlns="" val="17538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/>
              <a:t>Сервисы для создания лент времени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1762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Позволяют отрабатывать знание последовательности событий (хронология, логическая последовательность).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24" y="1102730"/>
            <a:ext cx="350156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24" y="3284984"/>
            <a:ext cx="3370964" cy="191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005" y="3041358"/>
            <a:ext cx="4130725" cy="215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8862" y="3041358"/>
            <a:ext cx="858019" cy="45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31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ехническая поддержка пользователей (как пользоваться книгой)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xmlns="" val="216411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600" dirty="0" err="1" smtClean="0"/>
              <a:t>Фотосервисы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2232248" cy="101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218678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позволяют бесплатно хранить, классифицировать, обмениваться цифровыми фотографиями, аудио- и видеозаписями, текстовыми файлами, презентациями, а также организовывать обсуждение ресурсов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496" y="1964054"/>
            <a:ext cx="28575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9"/>
            <a:ext cx="2376264" cy="11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657" y="2773679"/>
            <a:ext cx="1790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20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229600" cy="1600200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Творческих успехов!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07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Зачем мне нужны сервисы </a:t>
            </a:r>
            <a:r>
              <a:rPr lang="ru-RU" sz="6000" dirty="0" err="1" smtClean="0"/>
              <a:t>веб</a:t>
            </a:r>
            <a:r>
              <a:rPr lang="ru-RU" sz="6000" smtClean="0"/>
              <a:t> 2.0?</a:t>
            </a:r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5367486" cy="536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20272" y="1484784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E4E9E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  <a:endParaRPr lang="ru-RU" sz="5400" b="1" dirty="0">
              <a:ln w="12700">
                <a:solidFill>
                  <a:srgbClr val="2F5897">
                    <a:satMod val="155000"/>
                  </a:srgbClr>
                </a:solidFill>
                <a:prstDash val="solid"/>
              </a:ln>
              <a:solidFill>
                <a:srgbClr val="E4E9EF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4365104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E4E9E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  <a:endParaRPr lang="ru-RU" sz="5400" b="1" dirty="0">
              <a:ln w="12700">
                <a:solidFill>
                  <a:srgbClr val="2F5897">
                    <a:satMod val="155000"/>
                  </a:srgbClr>
                </a:solidFill>
                <a:prstDash val="solid"/>
              </a:ln>
              <a:solidFill>
                <a:srgbClr val="E4E9EF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0"/>
            <a:ext cx="8194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Сервисы </a:t>
            </a: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 2</a:t>
            </a:r>
            <a:r>
              <a:rPr lang="ru-RU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</a:t>
            </a:r>
            <a:r>
              <a:rPr lang="ru-RU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практике учителя истории и обществоведения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1081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190821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0344"/>
            <a:ext cx="1944216" cy="59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3" y="5532041"/>
            <a:ext cx="30885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Русский Веб 2.0</a:t>
            </a:r>
            <a:endParaRPr lang="ru-RU" sz="2000" b="1" dirty="0">
              <a:ln w="12700">
                <a:solidFill>
                  <a:srgbClr val="2F5897">
                    <a:satMod val="155000"/>
                  </a:srgbClr>
                </a:solidFill>
                <a:prstDash val="solid"/>
              </a:ln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9281" y="2967335"/>
            <a:ext cx="24961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Веб 2.0 вообще</a:t>
            </a:r>
            <a:endParaRPr lang="ru-RU" sz="2000" b="1" dirty="0">
              <a:ln w="12700">
                <a:solidFill>
                  <a:srgbClr val="2F5897">
                    <a:satMod val="155000"/>
                  </a:srgbClr>
                </a:solidFill>
                <a:prstDash val="solid"/>
              </a:ln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13750167">
            <a:off x="5866382" y="1402147"/>
            <a:ext cx="3946267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8582184">
            <a:off x="818888" y="4913503"/>
            <a:ext cx="924102" cy="321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2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68026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3360" y="260648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свободный </a:t>
            </a:r>
            <a:r>
              <a:rPr lang="ru-RU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доступ на </a:t>
            </a:r>
            <a:r>
              <a:rPr lang="ru-RU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безвозмездной основе; </a:t>
            </a:r>
            <a:endParaRPr lang="ru-RU" dirty="0" smtClean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  <a:p>
            <a:endParaRPr lang="ru-RU" dirty="0" smtClean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возможность </a:t>
            </a:r>
            <a:r>
              <a:rPr lang="ru-RU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создания, размещения, хранения, распространения ресурсов различного типа (презентации, документы, слайд-шоу и пр.) на предлагаемой платформе без использования специализированного программного обеспечения</a:t>
            </a:r>
            <a:r>
              <a:rPr lang="ru-RU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;</a:t>
            </a:r>
          </a:p>
          <a:p>
            <a:endParaRPr lang="ru-RU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возможность совместного использования (создание, редактирование, обсуждение и пр.) ресурсов несколькими пользователями.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Сервисы Web2.0 - это средства интернета, обладающие следующими признаками:</a:t>
            </a:r>
          </a:p>
        </p:txBody>
      </p:sp>
    </p:spTree>
    <p:extLst>
      <p:ext uri="{BB962C8B-B14F-4D97-AF65-F5344CB8AC3E}">
        <p14:creationId xmlns:p14="http://schemas.microsoft.com/office/powerpoint/2010/main" xmlns="" val="26995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рвисы веб 2.0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8166015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7647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/>
              <a:t>Сервисы для поиска информации</a:t>
            </a:r>
          </a:p>
        </p:txBody>
      </p:sp>
      <p:pic>
        <p:nvPicPr>
          <p:cNvPr id="2050" name="Picture 2" descr="На главную страницу Яндек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291" y="208481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99824"/>
            <a:ext cx="2243481" cy="126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1619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677" y="4149080"/>
            <a:ext cx="21812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35679"/>
            <a:ext cx="1527457" cy="68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85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/>
              <a:t>Сервисы </a:t>
            </a:r>
            <a:r>
              <a:rPr lang="ru-RU" sz="3600" b="1" dirty="0" smtClean="0"/>
              <a:t>для хранения информации и </a:t>
            </a:r>
            <a:r>
              <a:rPr lang="ru-RU" sz="3600" b="1" dirty="0"/>
              <a:t>совместной работы с документами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3"/>
            <a:ext cx="1512168" cy="71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73" y="2828924"/>
            <a:ext cx="1697358" cy="52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7" y="3573016"/>
            <a:ext cx="1466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69" y="4461260"/>
            <a:ext cx="17907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43658"/>
            <a:ext cx="28590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041" y="3176140"/>
            <a:ext cx="14271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58937"/>
            <a:ext cx="105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11960" y="1557079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Можно использовать: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1. Как средство организации и поддержки школьного документооборота. 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2. Как средство для совместного редактирования любых документов проектной деятельности школьников и взрослых.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3. Для проведения и поддержки уроков (например, создания, совместного редактирования и публикации текстов с рисунками, схемами, иллюстрациями: эссе, сказок, рассказов и т.д.). 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4. Как средство совместного создания "карт знаний" в рамках учебной деятельности.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5. Как средство создания интерактивных рабочих листов.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5736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uisiness_ID05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30005377</Template>
  <TotalTime>641</TotalTime>
  <Words>702</Words>
  <Application>Microsoft Office PowerPoint</Application>
  <PresentationFormat>Экран (4:3)</PresentationFormat>
  <Paragraphs>74</Paragraphs>
  <Slides>21</Slides>
  <Notes>2</Notes>
  <HiddenSlides>1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Buisiness_ID05</vt:lpstr>
      <vt:lpstr>Исполнительная</vt:lpstr>
      <vt:lpstr>1_Исполнительная</vt:lpstr>
      <vt:lpstr>Сервисы web2.0</vt:lpstr>
      <vt:lpstr>Слайд 2</vt:lpstr>
      <vt:lpstr>Слайд 3</vt:lpstr>
      <vt:lpstr>Слайд 4</vt:lpstr>
      <vt:lpstr>Слайд 5</vt:lpstr>
      <vt:lpstr>Слайд 6</vt:lpstr>
      <vt:lpstr>Слайд 7</vt:lpstr>
      <vt:lpstr>Сервисы для поиска информации</vt:lpstr>
      <vt:lpstr>Сервисы для хранения информации и совместной работы с документами</vt:lpstr>
      <vt:lpstr>Google Docs</vt:lpstr>
      <vt:lpstr>Сервисы для совместного хранения закладок</vt:lpstr>
      <vt:lpstr>Сервисы для создания и публикации презентаций</vt:lpstr>
      <vt:lpstr>Сервисы и программы для создания опросов и тестов</vt:lpstr>
      <vt:lpstr>Сервисы для создания дидактических материалов</vt:lpstr>
      <vt:lpstr>Сервисы для создания Интеллект-карт (карт памяти, ментальных карт)</vt:lpstr>
      <vt:lpstr>Сервисы для создания «Облака слов»</vt:lpstr>
      <vt:lpstr>Сервисы для создания wiki-газет</vt:lpstr>
      <vt:lpstr>Геоинформационные сервисы</vt:lpstr>
      <vt:lpstr>Сервисы для создания лент времени</vt:lpstr>
      <vt:lpstr>Фотосервисы</vt:lpstr>
      <vt:lpstr>Спасибо за внимание!  Творческих успехов!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сервисы Веб 2.0 для урочной и внеурочной деятельности</dc:title>
  <dc:creator>Учитель</dc:creator>
  <cp:lastModifiedBy>User</cp:lastModifiedBy>
  <cp:revision>49</cp:revision>
  <cp:lastPrinted>2014-03-19T07:29:37Z</cp:lastPrinted>
  <dcterms:created xsi:type="dcterms:W3CDTF">2013-04-04T09:08:31Z</dcterms:created>
  <dcterms:modified xsi:type="dcterms:W3CDTF">2015-10-28T06:07:29Z</dcterms:modified>
</cp:coreProperties>
</file>