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58" r:id="rId8"/>
    <p:sldId id="268" r:id="rId9"/>
    <p:sldId id="259" r:id="rId10"/>
    <p:sldId id="260" r:id="rId11"/>
    <p:sldId id="261" r:id="rId12"/>
    <p:sldId id="262" r:id="rId13"/>
    <p:sldId id="265" r:id="rId14"/>
    <p:sldId id="263" r:id="rId15"/>
    <p:sldId id="264" r:id="rId16"/>
    <p:sldId id="266" r:id="rId17"/>
    <p:sldId id="267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pesenko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puzzlecup.com/crossword-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spisok-literaturi.ru/instruktsiya-po-sozdaniyu-svoego-krossvorda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pisok-literaturi.ru/generator-crossvordov-online.htm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onlinetestpad.com/ru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iouroki.ru/" TargetMode="External"/><Relationship Id="rId2" Type="http://schemas.openxmlformats.org/officeDocument/2006/relationships/hyperlink" Target="https://crossmaker.ru/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nlinetestpad.com/ru" TargetMode="External"/><Relationship Id="rId5" Type="http://schemas.openxmlformats.org/officeDocument/2006/relationships/hyperlink" Target="http://spisok-literaturi.ru/generator-crossvordov-online.html" TargetMode="External"/><Relationship Id="rId4" Type="http://schemas.openxmlformats.org/officeDocument/2006/relationships/hyperlink" Target="https://www.puzzlecup.com/crossword-r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crossmaker.ru/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iouroki.ru/workshop/crossgen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7C2C4B-7435-4EF9-88E2-441595499A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1688" y="1990288"/>
            <a:ext cx="8439167" cy="2877424"/>
          </a:xfrm>
        </p:spPr>
        <p:txBody>
          <a:bodyPr/>
          <a:lstStyle/>
          <a:p>
            <a:r>
              <a:rPr lang="ru-RU" sz="4000" dirty="0">
                <a:solidFill>
                  <a:srgbClr val="FF0000"/>
                </a:solidFill>
              </a:rPr>
              <a:t>Вовлечение всех учащихся в активную творческую деятельность посредством создания онлайн-кроссвордов  в процессе учебной деятельности</a:t>
            </a:r>
            <a:endParaRPr lang="ru-BY" sz="4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03E41A-040B-4736-8D43-1EE1907112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3909" y="5176007"/>
            <a:ext cx="8682448" cy="898355"/>
          </a:xfrm>
        </p:spPr>
        <p:txBody>
          <a:bodyPr/>
          <a:lstStyle/>
          <a:p>
            <a:r>
              <a:rPr lang="be-BY" dirty="0"/>
              <a:t>учитель</a:t>
            </a:r>
            <a:r>
              <a:rPr lang="ru-BY" dirty="0"/>
              <a:t> истории </a:t>
            </a:r>
            <a:r>
              <a:rPr lang="ru-BY" dirty="0" err="1"/>
              <a:t>Песенко</a:t>
            </a:r>
            <a:r>
              <a:rPr lang="ru-BY" dirty="0"/>
              <a:t> И.Э. </a:t>
            </a:r>
            <a:r>
              <a:rPr lang="en-US" dirty="0">
                <a:hlinkClick r:id="rId2"/>
              </a:rPr>
              <a:t>ipesenko@gmail.com</a:t>
            </a:r>
            <a:r>
              <a:rPr lang="en-US" dirty="0"/>
              <a:t> 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3664459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8A3004-1B61-4129-BE18-57A16A0A36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 t="5781" r="4820" b="5129"/>
          <a:stretch/>
        </p:blipFill>
        <p:spPr>
          <a:xfrm>
            <a:off x="838900" y="853580"/>
            <a:ext cx="8321879" cy="51508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B1E29C-69D0-436F-9166-0243AEB7FCF7}"/>
              </a:ext>
            </a:extLst>
          </p:cNvPr>
          <p:cNvSpPr txBox="1"/>
          <p:nvPr/>
        </p:nvSpPr>
        <p:spPr>
          <a:xfrm>
            <a:off x="9313877" y="2042531"/>
            <a:ext cx="26331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ru-BY" b="0" i="0" dirty="0">
                <a:solidFill>
                  <a:srgbClr val="181818"/>
                </a:solidFill>
                <a:effectLst/>
                <a:latin typeface="inherit"/>
              </a:rPr>
              <a:t>2. </a:t>
            </a:r>
            <a:r>
              <a:rPr lang="ru-RU" b="0" i="0" dirty="0">
                <a:solidFill>
                  <a:srgbClr val="181818"/>
                </a:solidFill>
                <a:effectLst/>
                <a:latin typeface="inherit"/>
              </a:rPr>
              <a:t>Через запятую</a:t>
            </a:r>
            <a:r>
              <a:rPr lang="ru-BY" b="0" i="0" dirty="0">
                <a:solidFill>
                  <a:srgbClr val="181818"/>
                </a:solidFill>
                <a:effectLst/>
                <a:latin typeface="inherit"/>
              </a:rPr>
              <a:t> или пробел </a:t>
            </a:r>
            <a:r>
              <a:rPr lang="ru-RU" b="0" i="0" dirty="0">
                <a:solidFill>
                  <a:srgbClr val="181818"/>
                </a:solidFill>
                <a:effectLst/>
                <a:latin typeface="inherit"/>
              </a:rPr>
              <a:t>введите список слов и нажмите </a:t>
            </a:r>
            <a:r>
              <a:rPr lang="ru-RU" b="0" i="1" dirty="0">
                <a:solidFill>
                  <a:srgbClr val="181818"/>
                </a:solidFill>
                <a:effectLst/>
                <a:latin typeface="inherit"/>
              </a:rPr>
              <a:t>«Создать»</a:t>
            </a:r>
            <a:r>
              <a:rPr lang="ru-RU" b="0" i="0" dirty="0">
                <a:solidFill>
                  <a:srgbClr val="181818"/>
                </a:solidFill>
                <a:effectLst/>
                <a:latin typeface="inheri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6897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7DC7D30-D33F-44E4-9184-8F0585EE81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4" t="6072" r="3615" b="6436"/>
          <a:stretch/>
        </p:blipFill>
        <p:spPr>
          <a:xfrm>
            <a:off x="763399" y="780176"/>
            <a:ext cx="8397380" cy="50585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F64145-A5DD-4634-8DE4-61B2A85E0408}"/>
              </a:ext>
            </a:extLst>
          </p:cNvPr>
          <p:cNvSpPr txBox="1"/>
          <p:nvPr/>
        </p:nvSpPr>
        <p:spPr>
          <a:xfrm>
            <a:off x="9412447" y="2222812"/>
            <a:ext cx="192737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BY" dirty="0"/>
              <a:t>3. </a:t>
            </a:r>
            <a:r>
              <a:rPr lang="ru-RU" dirty="0"/>
              <a:t>генерируется сразу несколько вариантов сеток с разным расположением элементов, из которых можно выбрать подходящую.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1068596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958147-049A-4B97-91D8-1A6ED64E2E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6" t="5056" r="3707" b="6145"/>
          <a:stretch/>
        </p:blipFill>
        <p:spPr>
          <a:xfrm>
            <a:off x="738231" y="861969"/>
            <a:ext cx="8414158" cy="51340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5EF363-17A4-4B53-BDD8-172639DE8E32}"/>
              </a:ext>
            </a:extLst>
          </p:cNvPr>
          <p:cNvSpPr txBox="1"/>
          <p:nvPr/>
        </p:nvSpPr>
        <p:spPr>
          <a:xfrm>
            <a:off x="9171963" y="2206034"/>
            <a:ext cx="302003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Font typeface="+mj-lt"/>
              <a:buAutoNum type="arabicPeriod"/>
            </a:pPr>
            <a:r>
              <a:rPr lang="ru-RU" b="0" i="0" dirty="0">
                <a:solidFill>
                  <a:srgbClr val="181818"/>
                </a:solidFill>
                <a:effectLst/>
                <a:latin typeface="inherit"/>
              </a:rPr>
              <a:t>Для скачивания </a:t>
            </a:r>
            <a:r>
              <a:rPr lang="ru-BY" b="0" i="0" dirty="0">
                <a:solidFill>
                  <a:srgbClr val="181818"/>
                </a:solidFill>
                <a:effectLst/>
                <a:latin typeface="inherit"/>
              </a:rPr>
              <a:t>вы можете формат</a:t>
            </a:r>
            <a:r>
              <a:rPr lang="ru-RU" b="0" i="0" dirty="0">
                <a:solidFill>
                  <a:srgbClr val="181818"/>
                </a:solidFill>
                <a:effectLst/>
                <a:latin typeface="inherit"/>
              </a:rPr>
              <a:t> формате документа </a:t>
            </a:r>
            <a:r>
              <a:rPr lang="ru-RU" b="0" i="0" dirty="0" err="1">
                <a:solidFill>
                  <a:srgbClr val="181818"/>
                </a:solidFill>
                <a:effectLst/>
                <a:latin typeface="inherit"/>
              </a:rPr>
              <a:t>Word</a:t>
            </a:r>
            <a:r>
              <a:rPr lang="ru-RU" b="0" i="0" dirty="0">
                <a:solidFill>
                  <a:srgbClr val="181818"/>
                </a:solidFill>
                <a:effectLst/>
                <a:latin typeface="inherit"/>
              </a:rPr>
              <a:t> </a:t>
            </a:r>
            <a:r>
              <a:rPr lang="ru-BY" b="0" i="0" dirty="0">
                <a:solidFill>
                  <a:srgbClr val="181818"/>
                </a:solidFill>
                <a:effectLst/>
                <a:latin typeface="inherit"/>
              </a:rPr>
              <a:t>(</a:t>
            </a:r>
            <a:r>
              <a:rPr lang="ru-RU" b="0" i="0" dirty="0">
                <a:solidFill>
                  <a:srgbClr val="181818"/>
                </a:solidFill>
                <a:effectLst/>
                <a:latin typeface="inherit"/>
              </a:rPr>
              <a:t>нажмите кнопку </a:t>
            </a:r>
            <a:r>
              <a:rPr lang="ru-RU" b="0" i="1" dirty="0">
                <a:solidFill>
                  <a:srgbClr val="181818"/>
                </a:solidFill>
                <a:effectLst/>
                <a:latin typeface="inherit"/>
              </a:rPr>
              <a:t>«Таблица»</a:t>
            </a:r>
            <a:r>
              <a:rPr lang="ru-BY" b="0" i="1" dirty="0">
                <a:solidFill>
                  <a:srgbClr val="181818"/>
                </a:solidFill>
                <a:effectLst/>
                <a:latin typeface="inherit"/>
              </a:rPr>
              <a:t>) или «Картинка» </a:t>
            </a:r>
            <a:r>
              <a:rPr lang="ru-RU" b="0" i="0" dirty="0">
                <a:solidFill>
                  <a:srgbClr val="181818"/>
                </a:solidFill>
                <a:effectLst/>
                <a:latin typeface="inherit"/>
              </a:rPr>
              <a:t>. В папку загрузок браузера сохранится файл с расширением DOC.</a:t>
            </a:r>
            <a:r>
              <a:rPr lang="ru-BY" b="0" i="0" dirty="0">
                <a:solidFill>
                  <a:srgbClr val="181818"/>
                </a:solidFill>
                <a:effectLst/>
                <a:latin typeface="inherit"/>
              </a:rPr>
              <a:t> или графический файл</a:t>
            </a:r>
            <a:endParaRPr lang="ru-RU" b="0" i="0" dirty="0">
              <a:solidFill>
                <a:srgbClr val="181818"/>
              </a:solidFill>
              <a:effectLst/>
              <a:latin typeface="inherit"/>
            </a:endParaRP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8" name="Ссылка на слайд 7">
                <a:extLst>
                  <a:ext uri="{FF2B5EF4-FFF2-40B4-BE49-F238E27FC236}">
                    <a16:creationId xmlns:a16="http://schemas.microsoft.com/office/drawing/2014/main" id="{5C19C0D2-4D0B-4748-A6B8-791C44175AE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86300223"/>
                  </p:ext>
                </p:extLst>
              </p:nvPr>
            </p:nvGraphicFramePr>
            <p:xfrm>
              <a:off x="9529893" y="5454941"/>
              <a:ext cx="1923876" cy="1082180"/>
            </p:xfrm>
            <a:graphic>
              <a:graphicData uri="http://schemas.microsoft.com/office/powerpoint/2016/slidezoom">
                <pslz:sldZm>
                  <pslz:sldZmObj sldId="258" cId="220539500">
                    <pslz:zmPr id="{495548E3-F2E1-48B1-81DF-6FCD404670EC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23876" cy="108218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8" name="Ссылка на слайд 7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5C19C0D2-4D0B-4748-A6B8-791C44175AE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29893" y="5454941"/>
                <a:ext cx="1923876" cy="108218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8806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705ADC-A8CD-4A27-9996-DC60EE39A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233" y="685800"/>
            <a:ext cx="10083567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be-BY" i="0" dirty="0">
                <a:solidFill>
                  <a:srgbClr val="0A070F"/>
                </a:solidFill>
                <a:effectLst/>
                <a:latin typeface="inherit"/>
              </a:rPr>
              <a:t>Фабрика кроссвордов</a:t>
            </a:r>
            <a:br>
              <a:rPr lang="be-BY" b="1" i="0" dirty="0">
                <a:solidFill>
                  <a:srgbClr val="0A070F"/>
                </a:solidFill>
                <a:effectLst/>
                <a:latin typeface="Lato" panose="020F0502020204030203" pitchFamily="34" charset="0"/>
              </a:rPr>
            </a:br>
            <a:r>
              <a:rPr lang="ru-BY" dirty="0"/>
              <a:t>(</a:t>
            </a:r>
            <a:r>
              <a:rPr lang="en-US" dirty="0">
                <a:hlinkClick r:id="rId2"/>
              </a:rPr>
              <a:t>https://www.puzzlecup.com/crossword-ru/</a:t>
            </a:r>
            <a:r>
              <a:rPr lang="en-US" dirty="0"/>
              <a:t> </a:t>
            </a:r>
            <a:r>
              <a:rPr lang="ru-BY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E74E95-C442-4311-B7E7-57C056B5099F}"/>
              </a:ext>
            </a:extLst>
          </p:cNvPr>
          <p:cNvSpPr txBox="1"/>
          <p:nvPr/>
        </p:nvSpPr>
        <p:spPr>
          <a:xfrm>
            <a:off x="7962889" y="2085315"/>
            <a:ext cx="344613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Font typeface="+mj-lt"/>
              <a:buAutoNum type="arabicPeriod"/>
            </a:pPr>
            <a:r>
              <a:rPr lang="ru-RU" sz="2400" b="0" i="0" dirty="0">
                <a:solidFill>
                  <a:srgbClr val="181818"/>
                </a:solidFill>
                <a:effectLst/>
                <a:latin typeface="inherit"/>
              </a:rPr>
              <a:t>Щелкните по ссылке выше, чтобы открылся сайт Фабрика кроссвордов. Отобразится сетка для ввода слов и пошаговая инструкция по созданию головоломки. Можно изменять размеры поля редактирования, нажимая кнопки со стрелками.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D1971DE-8A5F-4598-965C-017A68C2B2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364" t="5417" r="3502" b="13069"/>
          <a:stretch/>
        </p:blipFill>
        <p:spPr>
          <a:xfrm>
            <a:off x="696286" y="2170649"/>
            <a:ext cx="6830375" cy="430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55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13CA9F5-BBBB-4981-8779-4BC61C383F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8" t="4969" r="4585" b="6221"/>
          <a:stretch/>
        </p:blipFill>
        <p:spPr>
          <a:xfrm>
            <a:off x="687897" y="840995"/>
            <a:ext cx="8632272" cy="50585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2A8234-B675-4D68-B536-EDA5E64C390C}"/>
              </a:ext>
            </a:extLst>
          </p:cNvPr>
          <p:cNvSpPr txBox="1"/>
          <p:nvPr/>
        </p:nvSpPr>
        <p:spPr>
          <a:xfrm>
            <a:off x="9320169" y="2864652"/>
            <a:ext cx="26610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BY" dirty="0"/>
              <a:t>Е</a:t>
            </a:r>
            <a:r>
              <a:rPr lang="ru-RU" dirty="0" err="1"/>
              <a:t>сли</a:t>
            </a:r>
            <a:r>
              <a:rPr lang="ru-RU" dirty="0"/>
              <a:t> не хотите размещать слова вручную, щелкните по кнопке «Сгенерировать».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115098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B2E493E-5033-43A7-9ACA-25DF329CF8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1" t="5254" r="2726" b="14069"/>
          <a:stretch/>
        </p:blipFill>
        <p:spPr>
          <a:xfrm>
            <a:off x="776423" y="1222646"/>
            <a:ext cx="5670958" cy="349357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2A3DBC-6D64-496C-B00B-BE3AEAD968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8" t="4932" r="3148" b="14740"/>
          <a:stretch/>
        </p:blipFill>
        <p:spPr>
          <a:xfrm>
            <a:off x="6569720" y="1222646"/>
            <a:ext cx="5530001" cy="34059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16B844-CAF1-4AD9-AC9A-FE0F49143FDA}"/>
              </a:ext>
            </a:extLst>
          </p:cNvPr>
          <p:cNvSpPr txBox="1"/>
          <p:nvPr/>
        </p:nvSpPr>
        <p:spPr>
          <a:xfrm>
            <a:off x="715161" y="5246962"/>
            <a:ext cx="60946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Введите в поле справа не более 100 слов, разделяя их пробелами или запятыми. Настройте то, как должен выглядеть результат: красиво или более компактно. Нажмите кнопку «Готово».</a:t>
            </a:r>
            <a:endParaRPr lang="ru-BY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22912A-8A2B-453C-BC46-FDEECB0F6647}"/>
              </a:ext>
            </a:extLst>
          </p:cNvPr>
          <p:cNvSpPr txBox="1"/>
          <p:nvPr/>
        </p:nvSpPr>
        <p:spPr>
          <a:xfrm>
            <a:off x="6569720" y="5326738"/>
            <a:ext cx="52839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Создастся кроссворд. Если в него вошли не все элементы, можно попробовать еще раз сгенерировать его, кликнув по «Повторить».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4101649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07B7E62-FFCA-4EA4-A4FA-5E9BF0180C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6" t="4807" r="3327" b="14490"/>
          <a:stretch/>
        </p:blipFill>
        <p:spPr>
          <a:xfrm>
            <a:off x="486562" y="1241570"/>
            <a:ext cx="5698800" cy="355693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E351A4-ED83-4417-AC12-76AD4AABCC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57" t="5306" r="3506" b="13990"/>
          <a:stretch/>
        </p:blipFill>
        <p:spPr>
          <a:xfrm>
            <a:off x="6298855" y="1256251"/>
            <a:ext cx="5698800" cy="35638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25D47A-B067-4526-BBDC-76D58CC2B256}"/>
              </a:ext>
            </a:extLst>
          </p:cNvPr>
          <p:cNvSpPr txBox="1"/>
          <p:nvPr/>
        </p:nvSpPr>
        <p:spPr>
          <a:xfrm>
            <a:off x="698383" y="5287756"/>
            <a:ext cx="609460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Есть возможность также нарисовать сетку вручную, выделяя нужное количество клеток по вертикали или горизонтали. После этого можно ввести слово нужной длины, или выбрать его из списка. По завершении нажмите «Принять».</a:t>
            </a:r>
            <a:endParaRPr lang="ru-BY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78FB72-7E41-407E-A456-B67865966163}"/>
              </a:ext>
            </a:extLst>
          </p:cNvPr>
          <p:cNvSpPr txBox="1"/>
          <p:nvPr/>
        </p:nvSpPr>
        <p:spPr>
          <a:xfrm>
            <a:off x="6493200" y="5287756"/>
            <a:ext cx="53101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Таким же образом добавьте остальные элементы. На пересечении с другими словами система автоматически предложит подходящие по написанию варианты.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1947445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F664A34-39E1-48C5-9C78-674960CD61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7" t="4439" r="3274" b="13649"/>
          <a:stretch/>
        </p:blipFill>
        <p:spPr>
          <a:xfrm>
            <a:off x="1753299" y="0"/>
            <a:ext cx="8162488" cy="51552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7F4FBA-9D52-4824-8CC7-9C3FDFDB318E}"/>
              </a:ext>
            </a:extLst>
          </p:cNvPr>
          <p:cNvSpPr txBox="1"/>
          <p:nvPr/>
        </p:nvSpPr>
        <p:spPr>
          <a:xfrm>
            <a:off x="1577131" y="5292128"/>
            <a:ext cx="92027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Готовый кроссворд доступен для сохранения соответствующей кнопкой. Сайт сохранит результат в </a:t>
            </a:r>
            <a:r>
              <a:rPr lang="ru-RU" dirty="0" err="1"/>
              <a:t>куки</a:t>
            </a:r>
            <a:r>
              <a:rPr lang="ru-RU" dirty="0"/>
              <a:t> браузера и предложит ссылку для продолжения редактирования. Дополнительно появится ссылка для разгадки головоломки прямо на сайте, которую можно отправить друзьям.</a:t>
            </a:r>
            <a:endParaRPr lang="ru-BY" dirty="0"/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6" name="Ссылка на слайд 5">
                <a:extLst>
                  <a:ext uri="{FF2B5EF4-FFF2-40B4-BE49-F238E27FC236}">
                    <a16:creationId xmlns:a16="http://schemas.microsoft.com/office/drawing/2014/main" id="{E9592578-BCB7-4041-9CDF-8F83780046F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69252301"/>
                  </p:ext>
                </p:extLst>
              </p:nvPr>
            </p:nvGraphicFramePr>
            <p:xfrm>
              <a:off x="10318459" y="5698222"/>
              <a:ext cx="1814818" cy="1020835"/>
            </p:xfrm>
            <a:graphic>
              <a:graphicData uri="http://schemas.microsoft.com/office/powerpoint/2016/slidezoom">
                <pslz:sldZm>
                  <pslz:sldZmObj sldId="258" cId="220539500">
                    <pslz:zmPr id="{AE5375B3-8815-4044-88CB-9133BE75C93D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14818" cy="102083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" name="Ссылка на слайд 5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E9592578-BCB7-4041-9CDF-8F83780046F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18459" y="5698222"/>
                <a:ext cx="1814818" cy="102083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6307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3F0DC-F7F0-4D75-990F-8BE95D092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http://spisok-literaturi.ru/instruktsiya-po-sozdaniyu-svoego-krossvorda.html</a:t>
            </a:r>
            <a:r>
              <a:rPr lang="ru-BY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E0A417-B547-4A6D-BFF0-ECB754C0C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74" y="2171700"/>
            <a:ext cx="5712903" cy="458982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Данный сайт является набором полезных сервисов для помощи школьникам и студентам в создании рефератов, докладов и курсовых работ. </a:t>
            </a:r>
            <a:endParaRPr lang="ru-BY" dirty="0"/>
          </a:p>
          <a:p>
            <a:r>
              <a:rPr lang="ru-RU" dirty="0"/>
              <a:t>Он также имеет инструмент создания кроссвордов с помощью обширной базы слов и определений к ним, разнесенных по предметам и темам. </a:t>
            </a:r>
            <a:endParaRPr lang="ru-BY" dirty="0"/>
          </a:p>
          <a:p>
            <a:r>
              <a:rPr lang="ru-RU" dirty="0"/>
              <a:t>Некоторые функции платные, а автоматически созданные кроссворды получаются не очень презентабельными по сравнению с другими подобными ресурсами.</a:t>
            </a:r>
            <a:endParaRPr lang="ru-BY" dirty="0"/>
          </a:p>
          <a:p>
            <a:r>
              <a:rPr lang="ru-RU" dirty="0"/>
              <a:t> Однако Список литературы — лучший выбор для тех, кому нужно быстро создать кроссворд по заданной тематике, не тратя время на ручное составление вопросов.</a:t>
            </a:r>
            <a:endParaRPr lang="ru-BY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AA8867-41C9-43A4-A3B2-85D71D19C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299" y="2600587"/>
            <a:ext cx="5285588" cy="258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39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011671-45B7-497F-826F-8DA5DFC6C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96" t="7163" r="3148" b="7081"/>
          <a:stretch/>
        </p:blipFill>
        <p:spPr>
          <a:xfrm>
            <a:off x="2193722" y="612193"/>
            <a:ext cx="7119457" cy="35885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2B661A-190C-48DE-8596-F8FE06C889E9}"/>
              </a:ext>
            </a:extLst>
          </p:cNvPr>
          <p:cNvSpPr txBox="1"/>
          <p:nvPr/>
        </p:nvSpPr>
        <p:spPr>
          <a:xfrm>
            <a:off x="2124511" y="5029011"/>
            <a:ext cx="73298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Перейдите на страницу создания кроссворда на сайте Список литературы.</a:t>
            </a:r>
            <a:r>
              <a:rPr lang="ru-BY" dirty="0"/>
              <a:t> </a:t>
            </a:r>
            <a:r>
              <a:rPr lang="en-US" dirty="0">
                <a:hlinkClick r:id="rId3"/>
              </a:rPr>
              <a:t>http://spisok-literaturi.ru/generator-crossvordov-online.html</a:t>
            </a:r>
            <a:r>
              <a:rPr lang="ru-BY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2757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3F320A-88C7-4580-9638-93857933C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e-BY" dirty="0"/>
              <a:t>Кроссворд</a:t>
            </a:r>
            <a:endParaRPr lang="ru-BY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A8A69E-EB3D-4194-ACCC-6AA569F30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4509083" cy="3581400"/>
          </a:xfrm>
        </p:spPr>
        <p:txBody>
          <a:bodyPr/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Головоломка, представляющая собой переплетение рядов клеточек, которые заполняются словами по заданным значениям. Обычно значения слов задаются описательно под этой фигурой, сначала значения слов, которые должны получиться по горизонтали, затем - по вертикали.</a:t>
            </a:r>
            <a:endParaRPr lang="ru-BY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DD8C12-DE96-40C1-B603-F2444838C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193" y="2286000"/>
            <a:ext cx="4119702" cy="394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08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D20F096-0AEA-4DEE-80F3-B46209D17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6" t="6130" r="3777" b="15701"/>
          <a:stretch/>
        </p:blipFill>
        <p:spPr>
          <a:xfrm>
            <a:off x="1771475" y="377503"/>
            <a:ext cx="8649050" cy="48991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5CFAE5-BE7D-406E-9EE0-79B03837D9CD}"/>
              </a:ext>
            </a:extLst>
          </p:cNvPr>
          <p:cNvSpPr txBox="1"/>
          <p:nvPr/>
        </p:nvSpPr>
        <p:spPr>
          <a:xfrm>
            <a:off x="2049010" y="5481339"/>
            <a:ext cx="77409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Создадим кроссворд из базы готовых определений и вопросов к ним. Для этого отметьте галочкой соответствующий пункт в списке, укажите основную тему и не больше трех </a:t>
            </a:r>
            <a:r>
              <a:rPr lang="ru-RU" dirty="0" err="1"/>
              <a:t>подтем</a:t>
            </a:r>
            <a:r>
              <a:rPr lang="ru-RU" dirty="0"/>
              <a:t>. Выберите необходимое количество слов, введите капчу и нажмите «Создать кроссворд».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4186631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0A29E5-4BC5-41B2-8336-F280B9656D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6" t="6147" r="3327" b="9314"/>
          <a:stretch/>
        </p:blipFill>
        <p:spPr>
          <a:xfrm>
            <a:off x="1602296" y="184558"/>
            <a:ext cx="8665828" cy="48152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26A6AA-E247-41DF-85FD-DA57DD03589E}"/>
              </a:ext>
            </a:extLst>
          </p:cNvPr>
          <p:cNvSpPr txBox="1"/>
          <p:nvPr/>
        </p:nvSpPr>
        <p:spPr>
          <a:xfrm>
            <a:off x="1845578" y="5125241"/>
            <a:ext cx="78101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Сервис предложит ознакомиться со списком слов и определений. Их можно редактировать в соответствующих полях ввода, а также исключать слова из списка или добавлять новые. Внимательно ознакомьтесь со списком и щелкните по «Продолжить».</a:t>
            </a:r>
            <a:endParaRPr lang="ru-BY" dirty="0"/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6" name="Ссылка на слайд 5">
                <a:extLst>
                  <a:ext uri="{FF2B5EF4-FFF2-40B4-BE49-F238E27FC236}">
                    <a16:creationId xmlns:a16="http://schemas.microsoft.com/office/drawing/2014/main" id="{BB0EDC7F-C73E-4934-8195-5CD8F42D14A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09136429"/>
                  </p:ext>
                </p:extLst>
              </p:nvPr>
            </p:nvGraphicFramePr>
            <p:xfrm>
              <a:off x="9647338" y="5246789"/>
              <a:ext cx="2536272" cy="1426653"/>
            </p:xfrm>
            <a:graphic>
              <a:graphicData uri="http://schemas.microsoft.com/office/powerpoint/2016/slidezoom">
                <pslz:sldZm>
                  <pslz:sldZmObj sldId="258" cId="220539500">
                    <pslz:zmPr id="{56ABF729-C30F-4344-9819-D4C22EC80E0B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536272" cy="142665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" name="Ссылка на слайд 5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BB0EDC7F-C73E-4934-8195-5CD8F42D14A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47338" y="5246789"/>
                <a:ext cx="2536272" cy="142665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3546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E6238A-8CC5-4E08-9BC6-CE080F5E6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https://onlinetestpad.com/ru</a:t>
            </a:r>
            <a:endParaRPr lang="ru-BY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31EE4E3-8A1D-4F5A-A84A-FAFB2DBFF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0" y="2858564"/>
            <a:ext cx="5838095" cy="23523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F7AE37-A177-487B-8D63-0D57819A9D18}"/>
              </a:ext>
            </a:extLst>
          </p:cNvPr>
          <p:cNvSpPr txBox="1"/>
          <p:nvPr/>
        </p:nvSpPr>
        <p:spPr>
          <a:xfrm>
            <a:off x="857773" y="2017216"/>
            <a:ext cx="394911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BY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Online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Test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Pad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многофункциональный веб-сервис, позволяющий создавать кроссворды, логические игры, тесты и комплексные задания в режиме онлайн.</a:t>
            </a:r>
            <a:endParaRPr lang="ru-BY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Сервис можно использовать как для проверки уровня знаний учащихся, так и в развлекательных целях.</a:t>
            </a:r>
            <a:endParaRPr lang="ru-BY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619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23C9C-33A1-4A3A-A668-960FA99BC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72C6A1-935A-4351-B46C-AF5012CC8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54" y="2286000"/>
            <a:ext cx="3707934" cy="3581400"/>
          </a:xfrm>
        </p:spPr>
        <p:txBody>
          <a:bodyPr/>
          <a:lstStyle/>
          <a:p>
            <a:r>
              <a:rPr lang="ru-RU" dirty="0" err="1"/>
              <a:t>Online</a:t>
            </a:r>
            <a:r>
              <a:rPr lang="ru-RU" dirty="0"/>
              <a:t> </a:t>
            </a:r>
            <a:r>
              <a:rPr lang="ru-RU" dirty="0" err="1"/>
              <a:t>Test</a:t>
            </a:r>
            <a:r>
              <a:rPr lang="ru-RU" dirty="0"/>
              <a:t> </a:t>
            </a:r>
            <a:r>
              <a:rPr lang="ru-RU" dirty="0" err="1"/>
              <a:t>Pad</a:t>
            </a:r>
            <a:r>
              <a:rPr lang="ru-RU" dirty="0"/>
              <a:t> предлагает обширные возможности создания кроссвордов разных типов, а также большую коллекцию готовых кроссвордов, созданных другими пользователями:</a:t>
            </a:r>
            <a:endParaRPr lang="ru-BY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6DF6C1-4318-478F-8D48-F2CB8E029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636" y="2686049"/>
            <a:ext cx="7015457" cy="165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196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8B924585-A0E9-4F16-9F5E-8B7D1B093F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3668" y="174514"/>
            <a:ext cx="1721851" cy="31959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98177B-F7B8-457E-A8CD-FC29C984B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0916" y="669980"/>
            <a:ext cx="7674212" cy="35419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1F624B-01D0-4B04-A445-CD8117C9DCDF}"/>
              </a:ext>
            </a:extLst>
          </p:cNvPr>
          <p:cNvSpPr txBox="1"/>
          <p:nvPr/>
        </p:nvSpPr>
        <p:spPr>
          <a:xfrm>
            <a:off x="1243668" y="3678384"/>
            <a:ext cx="201964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Создать собственный кроссворд можно через личный кабинет</a:t>
            </a:r>
            <a:endParaRPr lang="ru-BY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8E38A5-BEE4-4134-9B62-9E0AE5ED96BC}"/>
              </a:ext>
            </a:extLst>
          </p:cNvPr>
          <p:cNvSpPr txBox="1"/>
          <p:nvPr/>
        </p:nvSpPr>
        <p:spPr>
          <a:xfrm>
            <a:off x="4853730" y="4417048"/>
            <a:ext cx="60946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По нажатию на пункт «Кроссворды» откроется окно «Мои кроссворды». Чтобы создать новый кроссворд, нужно нажать кнопку «Добавить»: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4111075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248960D-B688-4387-92F2-154504EF6FA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107363" y="494949"/>
            <a:ext cx="4084637" cy="6233021"/>
          </a:xfrm>
        </p:spPr>
        <p:txBody>
          <a:bodyPr>
            <a:normAutofit/>
          </a:bodyPr>
          <a:lstStyle/>
          <a:p>
            <a:r>
              <a:rPr lang="ru-RU" dirty="0"/>
              <a:t>Самый простой способ создания кроссворда – это его автоматическая генерация. Чтобы сгенерировать кроссворд, нужно выбрать пункт меню «Поле», задать размер поля (если это не было задано ранее), и нажать кнопку «Генерация кроссворда». </a:t>
            </a:r>
          </a:p>
          <a:p>
            <a:r>
              <a:rPr lang="ru-RU" dirty="0"/>
              <a:t>Далее, в открывшемся окне, нужно ввести слова в правое поле, разделяя их кнопкой </a:t>
            </a:r>
            <a:r>
              <a:rPr lang="ru-RU" dirty="0" err="1"/>
              <a:t>Enter</a:t>
            </a:r>
            <a:r>
              <a:rPr lang="ru-RU" dirty="0"/>
              <a:t>. Затем нужно нажать кнопку «Сгенерировать», чтобы заданные слова расположились на поле кроссворда.</a:t>
            </a:r>
          </a:p>
          <a:p>
            <a:endParaRPr lang="ru-BY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FDD43F-91CC-4C8F-A54E-CFD08E0A7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79" y="1679216"/>
            <a:ext cx="7474688" cy="349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27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9804BB-AB85-463D-B808-DD772DA5D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Кроссворд может быть:</a:t>
            </a:r>
            <a:br>
              <a:rPr lang="ru-RU" b="0" i="0" dirty="0">
                <a:solidFill>
                  <a:srgbClr val="000000"/>
                </a:solidFill>
                <a:effectLst/>
                <a:latin typeface="PT Sans"/>
              </a:rPr>
            </a:br>
            <a:endParaRPr lang="ru-BY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7CBCC7-5AD3-4815-B5AE-1FA585425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 </a:t>
            </a:r>
            <a:r>
              <a:rPr lang="ru-RU" b="0" i="1" dirty="0">
                <a:solidFill>
                  <a:srgbClr val="000000"/>
                </a:solidFill>
                <a:effectLst/>
                <a:latin typeface="PT Sans"/>
              </a:rPr>
              <a:t>Познавательным 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(или обучающим) – составляется по параграфу или страницам (с использованием текста, рисунков, схем, вопросов, выводов, тестов) учебника. Цель его направлена на овладение определенными знаниями, умениями, навыками.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 </a:t>
            </a:r>
            <a:r>
              <a:rPr lang="ru-RU" b="0" i="1" dirty="0">
                <a:solidFill>
                  <a:srgbClr val="000000"/>
                </a:solidFill>
                <a:effectLst/>
                <a:latin typeface="PT Sans"/>
              </a:rPr>
              <a:t>Обобщающим 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– предлагается учащимся после изучения очередной темы, раздела с целью обобщения, уточнения причинно-следственных связей, подготовки к итоговому контролю.</a:t>
            </a:r>
          </a:p>
          <a:p>
            <a:pPr algn="l"/>
            <a:r>
              <a:rPr lang="ru-RU" b="0" i="1" dirty="0">
                <a:solidFill>
                  <a:srgbClr val="000000"/>
                </a:solidFill>
                <a:effectLst/>
                <a:latin typeface="PT Sans"/>
              </a:rPr>
              <a:t>Итоговым 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– служит для комплексной проверки изученного материала более крупных разделов. Здесь могут быть использованы вопросы из предыдущих кроссвордов, включены вопросы на развитие логического мышления.</a:t>
            </a:r>
          </a:p>
          <a:p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2137817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D07EFD-E043-4209-AF2C-E0D21D609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571" y="536895"/>
            <a:ext cx="10117123" cy="1047576"/>
          </a:xfrm>
        </p:spPr>
        <p:txBody>
          <a:bodyPr>
            <a:normAutofit fontScale="90000"/>
          </a:bodyPr>
          <a:lstStyle/>
          <a:p>
            <a:pPr algn="ctr"/>
            <a:r>
              <a:rPr lang="ru-BY" sz="4000" dirty="0"/>
              <a:t>1. </a:t>
            </a:r>
            <a:r>
              <a:rPr lang="ru-RU" sz="4000" dirty="0"/>
              <a:t>На этапе проверки домашнего задания может быть предложено несколько вариантов:</a:t>
            </a:r>
            <a:br>
              <a:rPr lang="ru-RU" dirty="0"/>
            </a:br>
            <a:endParaRPr lang="ru-BY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0BBA32-A095-4159-B04A-8FABCAEB5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873" y="2042719"/>
            <a:ext cx="10578517" cy="4383248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– к доске может быть вызван ученик для решения кроссворда . После устного опроса правильность заполнения кроссворда проверяется всем классом;</a:t>
            </a:r>
          </a:p>
          <a:p>
            <a:endParaRPr lang="ru-RU" dirty="0"/>
          </a:p>
          <a:p>
            <a:r>
              <a:rPr lang="ru-RU" dirty="0"/>
              <a:t>– можно дать аналогичное задания группе учеников. В этом случае правильность выполнения можно проверить как в конце урока, так и сразу после устного опроса. В хорошо подготовленном классе проверить выполнение задания может наиболее успешный ученик, первым решивший его;</a:t>
            </a:r>
          </a:p>
          <a:p>
            <a:endParaRPr lang="ru-RU" dirty="0"/>
          </a:p>
          <a:p>
            <a:r>
              <a:rPr lang="ru-RU" dirty="0"/>
              <a:t>– кроссворд может заменить терминологический/</a:t>
            </a:r>
            <a:r>
              <a:rPr lang="ru-RU" dirty="0" err="1"/>
              <a:t>cловарный</a:t>
            </a:r>
            <a:r>
              <a:rPr lang="ru-RU" dirty="0"/>
              <a:t> диктант. В этом случае класс работает на заранее подготовленных бланках, а учитель может читать вопросы.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3506857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AC45F-2D72-45CE-A454-F484F098D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0" dirty="0">
                <a:solidFill>
                  <a:srgbClr val="000000"/>
                </a:solidFill>
                <a:effectLst/>
                <a:latin typeface="PT Sans"/>
              </a:rPr>
              <a:t>2. На этапе изучения новой темы. </a:t>
            </a:r>
            <a:endParaRPr lang="ru-BY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A64113-10D5-43A9-9A84-C0962248D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В этом случае при подготовке к уроку можно составить небольшой кроссворд с ключевым словом из новой темы и понятиями, ранее изученными или знакомыми учащимся из повседневной жизни, но тесно связанными с темой урока. В ходе изложения новой темы учитель задает вопросы по ранее пройденным темам или касающиеся общекультурных знаний, связанных с новой темой. Ответы на вопрос вписываются в сетку кроссворда. Таким образом, кроссворд к концу этапа будет представлять визуализацию ключевых понятий темы.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2644684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66387-694B-428A-B990-22054BEA1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08963"/>
            <a:ext cx="9601200" cy="1485900"/>
          </a:xfrm>
        </p:spPr>
        <p:txBody>
          <a:bodyPr>
            <a:noAutofit/>
          </a:bodyPr>
          <a:lstStyle/>
          <a:p>
            <a:r>
              <a:rPr lang="ru-RU" sz="3200" i="0" dirty="0">
                <a:solidFill>
                  <a:srgbClr val="000000"/>
                </a:solidFill>
                <a:effectLst/>
                <a:latin typeface="PT Sans"/>
              </a:rPr>
              <a:t>3. На завершающем этапе урока, при повторении и первичном закреплении изученного материала.</a:t>
            </a:r>
            <a:endParaRPr lang="ru-BY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C7741F-C7EA-4599-9ED1-B9E591128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101" y="2466363"/>
            <a:ext cx="9601200" cy="2629250"/>
          </a:xfrm>
        </p:spPr>
        <p:txBody>
          <a:bodyPr>
            <a:normAutofit/>
          </a:bodyPr>
          <a:lstStyle/>
          <a:p>
            <a:r>
              <a:rPr lang="ru-RU" sz="2800" b="0" i="0" dirty="0">
                <a:solidFill>
                  <a:srgbClr val="000000"/>
                </a:solidFill>
                <a:effectLst/>
                <a:latin typeface="PT Sans"/>
              </a:rPr>
              <a:t>Итоговый кроссворд как вид контроля имеет большое значение для стимулирования у школьников повышения интереса к учению. Если во время обычной контрольной дети находятся в очень напряженном состоянии, то кроссворд ассоциируется у них с игрой</a:t>
            </a:r>
            <a:endParaRPr lang="ru-BY" sz="2800" dirty="0"/>
          </a:p>
        </p:txBody>
      </p:sp>
    </p:spTree>
    <p:extLst>
      <p:ext uri="{BB962C8B-B14F-4D97-AF65-F5344CB8AC3E}">
        <p14:creationId xmlns:p14="http://schemas.microsoft.com/office/powerpoint/2010/main" val="3059625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B553E-1E92-418D-8DC3-686A32F20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BY" dirty="0"/>
              <a:t>Основные онлайн-сервисы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94AEAA-6D92-425D-9A59-CEFE05276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455" y="2285999"/>
            <a:ext cx="10997967" cy="4056077"/>
          </a:xfrm>
        </p:spPr>
        <p:txBody>
          <a:bodyPr>
            <a:normAutofit lnSpcReduction="10000"/>
          </a:bodyPr>
          <a:lstStyle/>
          <a:p>
            <a:r>
              <a:rPr lang="be-BY" sz="2800" b="1" i="0" dirty="0">
                <a:solidFill>
                  <a:schemeClr val="tx1"/>
                </a:solidFill>
                <a:effectLst/>
              </a:rPr>
              <a:t> </a:t>
            </a:r>
            <a:r>
              <a:rPr lang="en-US" sz="28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https://crossmaker.ru/ru/</a:t>
            </a:r>
            <a:r>
              <a:rPr lang="ru-BY" sz="2800" dirty="0">
                <a:solidFill>
                  <a:srgbClr val="0070C0"/>
                </a:solidFill>
              </a:rPr>
              <a:t> </a:t>
            </a:r>
            <a:r>
              <a:rPr lang="ru-BY" sz="2800" dirty="0">
                <a:solidFill>
                  <a:schemeClr val="tx1"/>
                </a:solidFill>
              </a:rPr>
              <a:t>- </a:t>
            </a:r>
            <a:r>
              <a:rPr lang="ru-RU" sz="2800" b="1" i="0" dirty="0" err="1">
                <a:solidFill>
                  <a:schemeClr val="tx1"/>
                </a:solidFill>
                <a:effectLst/>
              </a:rPr>
              <a:t>Cross</a:t>
            </a:r>
            <a:r>
              <a:rPr lang="ru-RU" sz="2800" b="1" i="0" dirty="0">
                <a:solidFill>
                  <a:schemeClr val="tx1"/>
                </a:solidFill>
                <a:effectLst/>
              </a:rPr>
              <a:t>: составь свой кроссворд онлайн</a:t>
            </a:r>
            <a:endParaRPr lang="en-US" sz="2800" b="1" i="0" dirty="0">
              <a:solidFill>
                <a:schemeClr val="tx1"/>
              </a:solidFill>
              <a:effectLst/>
            </a:endParaRPr>
          </a:p>
          <a:p>
            <a:r>
              <a:rPr lang="en-US" sz="2800" b="1" i="0" dirty="0">
                <a:solidFill>
                  <a:srgbClr val="0070C0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https://biouroki.ru/</a:t>
            </a:r>
            <a:r>
              <a:rPr lang="ru-BY" sz="2800" b="1" i="0" dirty="0">
                <a:solidFill>
                  <a:srgbClr val="0070C0"/>
                </a:solidFill>
                <a:effectLst/>
              </a:rPr>
              <a:t>  </a:t>
            </a:r>
            <a:r>
              <a:rPr lang="ru-BY" sz="2800" b="1" i="0" dirty="0">
                <a:solidFill>
                  <a:schemeClr val="tx1"/>
                </a:solidFill>
                <a:effectLst/>
              </a:rPr>
              <a:t>-</a:t>
            </a:r>
            <a:r>
              <a:rPr lang="be-BY" sz="2800" b="1" i="0" dirty="0">
                <a:solidFill>
                  <a:schemeClr val="tx1"/>
                </a:solidFill>
                <a:effectLst/>
              </a:rPr>
              <a:t> </a:t>
            </a:r>
            <a:r>
              <a:rPr lang="ru-BY" sz="2800" b="1" i="0" dirty="0">
                <a:solidFill>
                  <a:schemeClr val="tx1"/>
                </a:solidFill>
                <a:effectLst/>
              </a:rPr>
              <a:t> сайт </a:t>
            </a:r>
            <a:r>
              <a:rPr lang="be-BY" sz="2800" b="1" i="0" dirty="0">
                <a:solidFill>
                  <a:schemeClr val="tx1"/>
                </a:solidFill>
                <a:effectLst/>
              </a:rPr>
              <a:t>Биоуроки</a:t>
            </a:r>
            <a:r>
              <a:rPr lang="ru-BY" sz="2800" b="1" i="0" dirty="0">
                <a:solidFill>
                  <a:schemeClr val="tx1"/>
                </a:solidFill>
                <a:effectLst/>
              </a:rPr>
              <a:t> (сервис </a:t>
            </a:r>
            <a:r>
              <a:rPr lang="ru-BY" sz="2800" b="1" i="0" dirty="0" err="1">
                <a:solidFill>
                  <a:schemeClr val="tx1"/>
                </a:solidFill>
                <a:effectLst/>
              </a:rPr>
              <a:t>Кроссген</a:t>
            </a:r>
            <a:r>
              <a:rPr lang="ru-BY" sz="2800" b="1" i="0" dirty="0">
                <a:solidFill>
                  <a:schemeClr val="tx1"/>
                </a:solidFill>
                <a:effectLst/>
              </a:rPr>
              <a:t>)</a:t>
            </a:r>
            <a:endParaRPr lang="be-BY" sz="2800" b="1" i="0" dirty="0">
              <a:solidFill>
                <a:schemeClr val="tx1"/>
              </a:solidFill>
              <a:effectLst/>
            </a:endParaRPr>
          </a:p>
          <a:p>
            <a:r>
              <a:rPr lang="en-US" sz="2800" b="1" i="0" dirty="0">
                <a:solidFill>
                  <a:srgbClr val="0070C0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https://www.puzzlecup.com/crossword-ru/</a:t>
            </a:r>
            <a:r>
              <a:rPr lang="ru-BY" sz="2800" b="1" i="0" dirty="0">
                <a:solidFill>
                  <a:srgbClr val="0070C0"/>
                </a:solidFill>
                <a:effectLst/>
              </a:rPr>
              <a:t>  </a:t>
            </a:r>
            <a:r>
              <a:rPr lang="ru-BY" sz="2800" b="1" i="0" dirty="0">
                <a:solidFill>
                  <a:schemeClr val="tx1"/>
                </a:solidFill>
                <a:effectLst/>
              </a:rPr>
              <a:t>- </a:t>
            </a:r>
            <a:r>
              <a:rPr lang="en-US" sz="2800" b="1" i="0" dirty="0">
                <a:solidFill>
                  <a:schemeClr val="tx1"/>
                </a:solidFill>
                <a:effectLst/>
              </a:rPr>
              <a:t> </a:t>
            </a:r>
            <a:r>
              <a:rPr lang="ru-BY" sz="2800" b="1" i="0" dirty="0">
                <a:solidFill>
                  <a:schemeClr val="tx1"/>
                </a:solidFill>
                <a:effectLst/>
              </a:rPr>
              <a:t>  </a:t>
            </a:r>
            <a:r>
              <a:rPr lang="be-BY" sz="2800" b="1" i="0" dirty="0">
                <a:solidFill>
                  <a:schemeClr val="tx1"/>
                </a:solidFill>
                <a:effectLst/>
              </a:rPr>
              <a:t>Фабрика кроссвордов</a:t>
            </a:r>
          </a:p>
          <a:p>
            <a:r>
              <a:rPr lang="en-US" sz="2800" b="1" i="0" dirty="0">
                <a:solidFill>
                  <a:srgbClr val="0070C0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http://spisok-literaturi.ru/generator-crossvordov-online.html</a:t>
            </a:r>
            <a:r>
              <a:rPr lang="ru-BY" sz="2800" b="1" i="0" dirty="0">
                <a:solidFill>
                  <a:srgbClr val="0070C0"/>
                </a:solidFill>
                <a:effectLst/>
              </a:rPr>
              <a:t> </a:t>
            </a:r>
            <a:r>
              <a:rPr lang="ru-BY" sz="2800" b="1" i="0" dirty="0">
                <a:solidFill>
                  <a:schemeClr val="tx1"/>
                </a:solidFill>
                <a:effectLst/>
              </a:rPr>
              <a:t>сайт </a:t>
            </a:r>
            <a:r>
              <a:rPr lang="be-BY" sz="2800" b="1" i="0" dirty="0">
                <a:solidFill>
                  <a:schemeClr val="tx1"/>
                </a:solidFill>
                <a:effectLst/>
              </a:rPr>
              <a:t>Список литературы</a:t>
            </a:r>
          </a:p>
          <a:p>
            <a:r>
              <a:rPr lang="en-US" sz="2800" b="0" i="0" dirty="0">
                <a:solidFill>
                  <a:srgbClr val="0070C0"/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https://onlinetestpad.com/ru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- </a:t>
            </a:r>
            <a:r>
              <a:rPr lang="be-BY" sz="2800" b="1" i="0" dirty="0">
                <a:solidFill>
                  <a:schemeClr val="tx1"/>
                </a:solidFill>
                <a:effectLst/>
              </a:rPr>
              <a:t>Бесплатный</a:t>
            </a:r>
            <a:r>
              <a:rPr lang="en-US" sz="2800" b="1" i="0" dirty="0">
                <a:solidFill>
                  <a:schemeClr val="tx1"/>
                </a:solidFill>
                <a:effectLst/>
              </a:rPr>
              <a:t> </a:t>
            </a:r>
            <a:r>
              <a:rPr lang="be-BY" sz="2800" b="1" i="0" dirty="0">
                <a:solidFill>
                  <a:schemeClr val="tx1"/>
                </a:solidFill>
                <a:effectLst/>
              </a:rPr>
              <a:t>многофункциональный</a:t>
            </a:r>
            <a:r>
              <a:rPr lang="en-US" sz="2800" b="1" i="0" dirty="0">
                <a:solidFill>
                  <a:schemeClr val="tx1"/>
                </a:solidFill>
                <a:effectLst/>
              </a:rPr>
              <a:t> </a:t>
            </a:r>
            <a:r>
              <a:rPr lang="be-BY" sz="2800" b="1" i="0" dirty="0">
                <a:solidFill>
                  <a:schemeClr val="tx1"/>
                </a:solidFill>
                <a:effectLst/>
              </a:rPr>
              <a:t>сервис</a:t>
            </a:r>
            <a:r>
              <a:rPr lang="en-US" sz="2800" b="1" i="0" dirty="0">
                <a:solidFill>
                  <a:schemeClr val="tx1"/>
                </a:solidFill>
                <a:effectLst/>
              </a:rPr>
              <a:t> </a:t>
            </a:r>
            <a:r>
              <a:rPr lang="be-BY" sz="2800" b="1" i="0" dirty="0">
                <a:solidFill>
                  <a:schemeClr val="tx1"/>
                </a:solidFill>
                <a:effectLst/>
              </a:rPr>
              <a:t>для</a:t>
            </a:r>
            <a:r>
              <a:rPr lang="en-US" sz="2800" b="1" i="0" dirty="0">
                <a:solidFill>
                  <a:schemeClr val="tx1"/>
                </a:solidFill>
                <a:effectLst/>
              </a:rPr>
              <a:t> </a:t>
            </a:r>
            <a:r>
              <a:rPr lang="be-BY" sz="2800" b="1" i="0" dirty="0">
                <a:solidFill>
                  <a:schemeClr val="tx1"/>
                </a:solidFill>
                <a:effectLst/>
              </a:rPr>
              <a:t>проведения</a:t>
            </a:r>
            <a:r>
              <a:rPr lang="en-US" sz="2800" b="1" i="0" dirty="0">
                <a:solidFill>
                  <a:schemeClr val="tx1"/>
                </a:solidFill>
                <a:effectLst/>
              </a:rPr>
              <a:t> </a:t>
            </a:r>
            <a:r>
              <a:rPr lang="be-BY" sz="2800" b="1" i="0" dirty="0">
                <a:solidFill>
                  <a:schemeClr val="tx1"/>
                </a:solidFill>
                <a:effectLst/>
              </a:rPr>
              <a:t>тестирования</a:t>
            </a:r>
            <a:r>
              <a:rPr lang="en-US" sz="2800" b="1" i="0" dirty="0">
                <a:solidFill>
                  <a:schemeClr val="tx1"/>
                </a:solidFill>
                <a:effectLst/>
              </a:rPr>
              <a:t> </a:t>
            </a:r>
            <a:r>
              <a:rPr lang="be-BY" sz="2800" b="1" i="0" dirty="0">
                <a:solidFill>
                  <a:schemeClr val="tx1"/>
                </a:solidFill>
                <a:effectLst/>
              </a:rPr>
              <a:t>и</a:t>
            </a:r>
            <a:r>
              <a:rPr lang="en-US" sz="2800" b="1" i="0" dirty="0">
                <a:solidFill>
                  <a:schemeClr val="tx1"/>
                </a:solidFill>
                <a:effectLst/>
              </a:rPr>
              <a:t> </a:t>
            </a:r>
            <a:r>
              <a:rPr lang="be-BY" sz="2800" b="1" i="0" dirty="0">
                <a:solidFill>
                  <a:schemeClr val="tx1"/>
                </a:solidFill>
                <a:effectLst/>
              </a:rPr>
              <a:t>обучения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be-BY" b="0" i="0" dirty="0">
                <a:solidFill>
                  <a:srgbClr val="FFFFFF"/>
                </a:solidFill>
                <a:effectLst/>
                <a:latin typeface="Roboto"/>
              </a:rPr>
              <a:t>Бесплатныймногофункциональныйсервисдляпроведениятестированияиобучения</a:t>
            </a:r>
            <a:endParaRPr lang="ru-RU" b="0" i="0" dirty="0">
              <a:solidFill>
                <a:srgbClr val="483B22"/>
              </a:solidFill>
              <a:effectLst/>
              <a:latin typeface="system-ui"/>
            </a:endParaRPr>
          </a:p>
          <a:p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220539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703990-A888-46B0-8EA5-57D68C93C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hlinkClick r:id="rId2"/>
              </a:rPr>
              <a:t>https://crossmaker.ru/ru/</a:t>
            </a:r>
            <a:r>
              <a:rPr lang="ru-BY" dirty="0"/>
              <a:t>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B6BC4AB-5E4F-45F0-84EB-1F3FFA67DD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3857" y="1778812"/>
            <a:ext cx="4754312" cy="405992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A1129D-2489-4AFC-B93D-CF6B2BAB9E32}"/>
              </a:ext>
            </a:extLst>
          </p:cNvPr>
          <p:cNvSpPr txBox="1"/>
          <p:nvPr/>
        </p:nvSpPr>
        <p:spPr>
          <a:xfrm>
            <a:off x="5914239" y="1799797"/>
            <a:ext cx="609460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i="0" dirty="0">
                <a:solidFill>
                  <a:srgbClr val="000000"/>
                </a:solidFill>
                <a:effectLst/>
                <a:latin typeface="-apple-system"/>
              </a:rPr>
              <a:t>Классические программы составления кроссвордов используют готовую сетку и огромную базу слов. Наша программа составляет кроссворд только из заданных слов. Сетка слов выстраивается таким образом, чтобы в кроссворд попало как можно больше слов.</a:t>
            </a:r>
            <a:endParaRPr lang="ru-BY" sz="2800" dirty="0"/>
          </a:p>
        </p:txBody>
      </p:sp>
    </p:spTree>
    <p:extLst>
      <p:ext uri="{BB962C8B-B14F-4D97-AF65-F5344CB8AC3E}">
        <p14:creationId xmlns:p14="http://schemas.microsoft.com/office/powerpoint/2010/main" val="3821504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705ADC-A8CD-4A27-9996-DC60EE39A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233" y="685800"/>
            <a:ext cx="10083567" cy="1485900"/>
          </a:xfrm>
        </p:spPr>
        <p:txBody>
          <a:bodyPr/>
          <a:lstStyle/>
          <a:p>
            <a:pPr algn="ctr"/>
            <a:r>
              <a:rPr lang="ru-BY" dirty="0" err="1"/>
              <a:t>Кроссген</a:t>
            </a:r>
            <a:r>
              <a:rPr lang="ru-BY" dirty="0"/>
              <a:t> (на сайте </a:t>
            </a:r>
            <a:r>
              <a:rPr lang="en-US" dirty="0"/>
              <a:t>https://biouroki.ru/</a:t>
            </a:r>
            <a:r>
              <a:rPr lang="ru-BY" dirty="0"/>
              <a:t>)</a:t>
            </a:r>
          </a:p>
        </p:txBody>
      </p:sp>
      <p:pic>
        <p:nvPicPr>
          <p:cNvPr id="1026" name="Picture 2" descr="Страница создания кроссворда на сайте Биоуроки">
            <a:extLst>
              <a:ext uri="{FF2B5EF4-FFF2-40B4-BE49-F238E27FC236}">
                <a16:creationId xmlns:a16="http://schemas.microsoft.com/office/drawing/2014/main" id="{57BA1FAC-AA68-4902-8220-C19D39CB5E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187" y="2101442"/>
            <a:ext cx="6092145" cy="45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E74E95-C442-4311-B7E7-57C056B5099F}"/>
              </a:ext>
            </a:extLst>
          </p:cNvPr>
          <p:cNvSpPr txBox="1"/>
          <p:nvPr/>
        </p:nvSpPr>
        <p:spPr>
          <a:xfrm>
            <a:off x="7929333" y="3246431"/>
            <a:ext cx="344613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Font typeface="+mj-lt"/>
              <a:buAutoNum type="arabicPeriod"/>
            </a:pPr>
            <a:r>
              <a:rPr lang="ru-RU" sz="2400" b="0" i="0" dirty="0">
                <a:solidFill>
                  <a:srgbClr val="181818"/>
                </a:solidFill>
                <a:effectLst/>
                <a:latin typeface="inherit"/>
              </a:rPr>
              <a:t>Перейдите на страницу сервиса по ссылке</a:t>
            </a:r>
            <a:r>
              <a:rPr lang="ru-BY" sz="2400" b="0" i="0" dirty="0">
                <a:solidFill>
                  <a:srgbClr val="181818"/>
                </a:solidFill>
                <a:effectLst/>
                <a:latin typeface="inherit"/>
              </a:rPr>
              <a:t> </a:t>
            </a:r>
            <a:r>
              <a:rPr lang="en-US" sz="2400" b="0" i="0" dirty="0">
                <a:solidFill>
                  <a:srgbClr val="181818"/>
                </a:solidFill>
                <a:effectLst/>
                <a:latin typeface="inherit"/>
                <a:hlinkClick r:id="rId3"/>
              </a:rPr>
              <a:t>https://biouroki.ru/workshop/crossgen.html</a:t>
            </a:r>
            <a:r>
              <a:rPr lang="ru-BY" sz="2400" b="0" i="0" dirty="0">
                <a:solidFill>
                  <a:srgbClr val="181818"/>
                </a:solidFill>
                <a:effectLst/>
                <a:latin typeface="inherit"/>
              </a:rPr>
              <a:t> </a:t>
            </a:r>
            <a:endParaRPr lang="ru-RU" sz="2400" b="0" i="0" dirty="0">
              <a:solidFill>
                <a:srgbClr val="181818"/>
              </a:solidFill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851344268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249</TotalTime>
  <Words>1194</Words>
  <Application>Microsoft Office PowerPoint</Application>
  <PresentationFormat>Широкоэкранный</PresentationFormat>
  <Paragraphs>57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-apple-system</vt:lpstr>
      <vt:lpstr>Arial</vt:lpstr>
      <vt:lpstr>Franklin Gothic Book</vt:lpstr>
      <vt:lpstr>inherit</vt:lpstr>
      <vt:lpstr>Lato</vt:lpstr>
      <vt:lpstr>PT Sans</vt:lpstr>
      <vt:lpstr>Roboto</vt:lpstr>
      <vt:lpstr>system-ui</vt:lpstr>
      <vt:lpstr>Times New Roman</vt:lpstr>
      <vt:lpstr>Уголки</vt:lpstr>
      <vt:lpstr>Вовлечение всех учащихся в активную творческую деятельность посредством создания онлайн-кроссвордов  в процессе учебной деятельности</vt:lpstr>
      <vt:lpstr>Кроссворд</vt:lpstr>
      <vt:lpstr>Кроссворд может быть: </vt:lpstr>
      <vt:lpstr>1. На этапе проверки домашнего задания может быть предложено несколько вариантов: </vt:lpstr>
      <vt:lpstr>2. На этапе изучения новой темы. </vt:lpstr>
      <vt:lpstr>3. На завершающем этапе урока, при повторении и первичном закреплении изученного материала.</vt:lpstr>
      <vt:lpstr>Основные онлайн-сервисы</vt:lpstr>
      <vt:lpstr>https://crossmaker.ru/ru/ </vt:lpstr>
      <vt:lpstr>Кроссген (на сайте https://biouroki.ru/)</vt:lpstr>
      <vt:lpstr>Презентация PowerPoint</vt:lpstr>
      <vt:lpstr>Презентация PowerPoint</vt:lpstr>
      <vt:lpstr>Презентация PowerPoint</vt:lpstr>
      <vt:lpstr>Фабрика кроссвордов (https://www.puzzlecup.com/crossword-ru/ )</vt:lpstr>
      <vt:lpstr>Презентация PowerPoint</vt:lpstr>
      <vt:lpstr>Презентация PowerPoint</vt:lpstr>
      <vt:lpstr>Презентация PowerPoint</vt:lpstr>
      <vt:lpstr>Презентация PowerPoint</vt:lpstr>
      <vt:lpstr>http://spisok-literaturi.ru/instruktsiya-po-sozdaniyu-svoego-krossvorda.html </vt:lpstr>
      <vt:lpstr>Презентация PowerPoint</vt:lpstr>
      <vt:lpstr>Презентация PowerPoint</vt:lpstr>
      <vt:lpstr>Презентация PowerPoint</vt:lpstr>
      <vt:lpstr>https://onlinetestpad.com/ru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Вовлечение всех учащихся в активную творческую деятельность посредством создания и онлайн-кроссвордов  в процессе учебной деятельности</dc:title>
  <dc:creator>Ivan Pesenko</dc:creator>
  <cp:lastModifiedBy>Ivan Pesenko</cp:lastModifiedBy>
  <cp:revision>13</cp:revision>
  <dcterms:created xsi:type="dcterms:W3CDTF">2021-03-09T17:47:24Z</dcterms:created>
  <dcterms:modified xsi:type="dcterms:W3CDTF">2021-03-09T21:57:08Z</dcterms:modified>
</cp:coreProperties>
</file>