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1" r:id="rId9"/>
    <p:sldId id="265" r:id="rId10"/>
    <p:sldId id="263" r:id="rId11"/>
    <p:sldId id="276" r:id="rId12"/>
    <p:sldId id="277" r:id="rId13"/>
    <p:sldId id="279" r:id="rId14"/>
    <p:sldId id="280" r:id="rId15"/>
    <p:sldId id="281" r:id="rId16"/>
    <p:sldId id="267" r:id="rId17"/>
    <p:sldId id="278" r:id="rId18"/>
    <p:sldId id="266" r:id="rId19"/>
    <p:sldId id="264" r:id="rId20"/>
    <p:sldId id="274" r:id="rId21"/>
    <p:sldId id="271" r:id="rId22"/>
    <p:sldId id="272" r:id="rId23"/>
    <p:sldId id="273" r:id="rId24"/>
    <p:sldId id="282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1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3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3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1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3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4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4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57DD-3BCB-4709-97D0-455B0B07F26E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2D8B-4972-46DC-92E6-B5E60E59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0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histro.com/explore" TargetMode="External"/><Relationship Id="rId2" Type="http://schemas.openxmlformats.org/officeDocument/2006/relationships/hyperlink" Target="http://www.myhistr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tp://www.myhistro.com/story/%D0%B8%D0%BD%D1%82%D0%B5%D1%80%D0%B5%D1%81%D0%BD%D1%8B%D0%B5-%D1%84%D0%B0%D0%BA%D1%82%D1%8B-%D0%BE-%D0%BC%D0%B0%D1%82%D1%80%D1%91%D1%88%D0%BA%D0%B5/6036/0/0/0/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09Zr0VBOsw" TargetMode="External"/><Relationship Id="rId2" Type="http://schemas.openxmlformats.org/officeDocument/2006/relationships/hyperlink" Target="https://storymap.knightla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.knightlab.com/examples/bosch-garden/" TargetMode="External"/><Relationship Id="rId2" Type="http://schemas.openxmlformats.org/officeDocument/2006/relationships/hyperlink" Target="https://storymap.knightlab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rcgis.com/home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eeWzz" TargetMode="External"/><Relationship Id="rId2" Type="http://schemas.openxmlformats.org/officeDocument/2006/relationships/hyperlink" Target="https://www.arcgis.com/hom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381fcd4a36584aa28f9d836247d9a939" TargetMode="External"/><Relationship Id="rId2" Type="http://schemas.openxmlformats.org/officeDocument/2006/relationships/hyperlink" Target="https://storymaps.arcgis.com/sto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torymaps.arcgis.com/stories/dd22ddbe5a0c433a80e2a75b610655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eacron.com/home-en/?&amp;sid=GeaCron538394" TargetMode="External"/><Relationship Id="rId2" Type="http://schemas.openxmlformats.org/officeDocument/2006/relationships/hyperlink" Target="http://geacron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ulturalinstitute/project/world-wonders?hl=ru" TargetMode="External"/><Relationship Id="rId7" Type="http://schemas.openxmlformats.org/officeDocument/2006/relationships/hyperlink" Target="http://www.yadvashem.org/" TargetMode="External"/><Relationship Id="rId2" Type="http://schemas.openxmlformats.org/officeDocument/2006/relationships/hyperlink" Target="https://www.google.com/culturalinstitute/beta/?hl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s.collections.imj.org.il/" TargetMode="External"/><Relationship Id="rId5" Type="http://schemas.openxmlformats.org/officeDocument/2006/relationships/hyperlink" Target="http://www.versailles3d.com/" TargetMode="External"/><Relationship Id="rId4" Type="http://schemas.openxmlformats.org/officeDocument/2006/relationships/hyperlink" Target="https://www.google.com/culturalinstitute/collections?projectId=art-project&amp;hl=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aris.zagranitsa.com/place/16555/muzei-luvr-muse-du-louvr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lections.louvre.f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by/maps/@53.1424285,29.188018,13z/data=!3m1!4b1!4m2!6m1!1s1h0ARQOr7fYejI3t8LXm-AgtfbDMMgdZ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google.com/earth/d/1zidd_3huxcttp-L6jI_-0KrGK7VhhhTL?usp=sharing" TargetMode="External"/><Relationship Id="rId2" Type="http://schemas.openxmlformats.org/officeDocument/2006/relationships/hyperlink" Target="https://earth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su/4TCP" TargetMode="Externa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da.ws/video.php?id=GB3CKc-l378" TargetMode="External"/><Relationship Id="rId2" Type="http://schemas.openxmlformats.org/officeDocument/2006/relationships/hyperlink" Target="https://salda.ws/video.php?id=PujPYWR48j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-pedagog.ru/thinglink" TargetMode="External"/><Relationship Id="rId5" Type="http://schemas.openxmlformats.org/officeDocument/2006/relationships/hyperlink" Target="https://www.youtube.com/watch?v=N09Zr0VBOsw" TargetMode="External"/><Relationship Id="rId4" Type="http://schemas.openxmlformats.org/officeDocument/2006/relationships/hyperlink" Target="https://salda.ws/video.php?id=ZSxJNQYoh0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yandex.ru/" TargetMode="External"/><Relationship Id="rId2" Type="http://schemas.openxmlformats.org/officeDocument/2006/relationships/hyperlink" Target="http://maps.googl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streetmap.org/" TargetMode="External"/><Relationship Id="rId4" Type="http://schemas.openxmlformats.org/officeDocument/2006/relationships/hyperlink" Target="http://www.bing.com/map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interaktivnaaistoria/servisy-web-2-0-v-praktike-ucitela-istorii/geoinformacionnye-servisy/google-maps" TargetMode="External"/><Relationship Id="rId2" Type="http://schemas.openxmlformats.org/officeDocument/2006/relationships/hyperlink" Target="https://support.google.com/maps/answer/144349?hl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4HW5ss" TargetMode="External"/><Relationship Id="rId2" Type="http://schemas.openxmlformats.org/officeDocument/2006/relationships/hyperlink" Target="http://orda.of.by/.map/?53.746319,28.012224&amp;m=roadmap/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ck.ru/UZRK9" TargetMode="External"/><Relationship Id="rId4" Type="http://schemas.openxmlformats.org/officeDocument/2006/relationships/hyperlink" Target="https://goo.gl/tmOez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histro.com/" TargetMode="External"/><Relationship Id="rId7" Type="http://schemas.openxmlformats.org/officeDocument/2006/relationships/hyperlink" Target="https://www.google.com/culturalinstitute/beta/?hl=ru" TargetMode="External"/><Relationship Id="rId2" Type="http://schemas.openxmlformats.org/officeDocument/2006/relationships/hyperlink" Target="https://tourbuilder.with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da.of.by/.map/?53.746319,28.012224&amp;m=roadmap/7" TargetMode="External"/><Relationship Id="rId5" Type="http://schemas.openxmlformats.org/officeDocument/2006/relationships/hyperlink" Target="http://map.letapis.by/" TargetMode="External"/><Relationship Id="rId4" Type="http://schemas.openxmlformats.org/officeDocument/2006/relationships/hyperlink" Target="https://geoguessr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builder.withgoogle.com/tour/ahJzfmd3ZWItdG91cmJ1aWxkZXJyDAsSBFRvdXIY-Z8SDA" TargetMode="External"/><Relationship Id="rId2" Type="http://schemas.openxmlformats.org/officeDocument/2006/relationships/hyperlink" Target="https://tourbuilder.with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747" y="1082843"/>
            <a:ext cx="9144000" cy="3040731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Book Antiqua" panose="02040602050305030304" pitchFamily="18" charset="0"/>
              </a:rPr>
              <a:t>Геоинформационные сервисы на уроках истории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8695" y="5787189"/>
            <a:ext cx="9144000" cy="7098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Учитель истории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Песенко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И.Э.</a:t>
            </a:r>
          </a:p>
        </p:txBody>
      </p:sp>
    </p:spTree>
    <p:extLst>
      <p:ext uri="{BB962C8B-B14F-4D97-AF65-F5344CB8AC3E}">
        <p14:creationId xmlns:p14="http://schemas.microsoft.com/office/powerpoint/2010/main" val="292008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Bookman Old Style" panose="02050604050505020204" pitchFamily="18" charset="0"/>
                <a:hlinkClick r:id="rId2"/>
              </a:rPr>
              <a:t>My</a:t>
            </a:r>
            <a:r>
              <a:rPr lang="ru-RU" dirty="0">
                <a:latin typeface="Bookman Old Style" panose="02050604050505020204" pitchFamily="18" charset="0"/>
                <a:hlinkClick r:id="rId2"/>
              </a:rPr>
              <a:t> </a:t>
            </a:r>
            <a:r>
              <a:rPr lang="ru-RU" dirty="0" err="1">
                <a:latin typeface="Bookman Old Style" panose="02050604050505020204" pitchFamily="18" charset="0"/>
                <a:hlinkClick r:id="rId2"/>
              </a:rPr>
              <a:t>histro</a:t>
            </a:r>
            <a:r>
              <a:rPr lang="ru-RU" dirty="0">
                <a:latin typeface="Bookman Old Style" panose="020506040505050202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Сервис </a:t>
            </a:r>
            <a:r>
              <a:rPr lang="ru-RU" b="1" dirty="0" err="1">
                <a:latin typeface="Bookman Old Style" panose="02050604050505020204" pitchFamily="18" charset="0"/>
                <a:hlinkClick r:id="rId2"/>
              </a:rPr>
              <a:t>My</a:t>
            </a:r>
            <a:r>
              <a:rPr lang="ru-RU" b="1" dirty="0">
                <a:latin typeface="Bookman Old Style" panose="02050604050505020204" pitchFamily="18" charset="0"/>
                <a:hlinkClick r:id="rId2"/>
              </a:rPr>
              <a:t> </a:t>
            </a:r>
            <a:r>
              <a:rPr lang="ru-RU" b="1" dirty="0" err="1">
                <a:latin typeface="Bookman Old Style" panose="02050604050505020204" pitchFamily="18" charset="0"/>
                <a:hlinkClick r:id="rId2"/>
              </a:rPr>
              <a:t>histro</a:t>
            </a:r>
            <a:r>
              <a:rPr lang="ru-RU" b="1" dirty="0">
                <a:latin typeface="Bookman Old Style" panose="02050604050505020204" pitchFamily="18" charset="0"/>
              </a:rPr>
              <a:t> </a:t>
            </a:r>
            <a:r>
              <a:rPr lang="ru-RU" dirty="0">
                <a:latin typeface="Bookman Old Style" panose="02050604050505020204" pitchFamily="18" charset="0"/>
              </a:rPr>
              <a:t>предназначен для создания историй (</a:t>
            </a:r>
            <a:r>
              <a:rPr lang="ru-RU" dirty="0" err="1">
                <a:latin typeface="Bookman Old Style" panose="02050604050505020204" pitchFamily="18" charset="0"/>
              </a:rPr>
              <a:t>Storytelling</a:t>
            </a:r>
            <a:r>
              <a:rPr lang="ru-RU" dirty="0">
                <a:latin typeface="Bookman Old Style" panose="02050604050505020204" pitchFamily="18" charset="0"/>
              </a:rPr>
              <a:t>) с отображением их на карте. 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Можно смотреть и читать тысячи увлекательных историй, или создавать собственные истории с видео и фотографиями для создания динамической презентации. Можно создавать истории совместно с друзьями.</a:t>
            </a:r>
            <a:endParaRPr lang="ru-RU" dirty="0">
              <a:latin typeface="Bookman Old Style" panose="02050604050505020204" pitchFamily="18" charset="0"/>
              <a:hlinkClick r:id="rId3"/>
            </a:endParaRPr>
          </a:p>
          <a:p>
            <a:r>
              <a:rPr lang="en-US" dirty="0">
                <a:latin typeface="Bookman Old Style" panose="02050604050505020204" pitchFamily="18" charset="0"/>
                <a:hlinkClick r:id="rId3"/>
              </a:rPr>
              <a:t>http://www.myhistro.com/explore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  <a:hlinkClick r:id="rId4"/>
              </a:rPr>
              <a:t>О матрешке</a:t>
            </a:r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66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8F097-EB36-4D11-A1AD-0DD752AF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365125"/>
            <a:ext cx="120158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 err="1">
                <a:effectLst/>
                <a:latin typeface="Roboto" panose="02000000000000000000" pitchFamily="2" charset="0"/>
              </a:rPr>
              <a:t>StoryMapJS</a:t>
            </a:r>
            <a:r>
              <a:rPr lang="ru-BY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b="1" i="0" u="none" strike="noStrike" dirty="0">
                <a:solidFill>
                  <a:srgbClr val="006000"/>
                </a:solidFill>
                <a:effectLst/>
                <a:latin typeface="Arial" panose="020B0604020202020204" pitchFamily="34" charset="0"/>
                <a:hlinkClick r:id="rId2"/>
              </a:rPr>
              <a:t>storymap.knightlab.com</a:t>
            </a:r>
            <a:br>
              <a:rPr lang="en-US" b="0" i="0" dirty="0">
                <a:solidFill>
                  <a:srgbClr val="006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effectLst/>
                <a:latin typeface="Roboto" panose="02000000000000000000" pitchFamily="2" charset="0"/>
              </a:rPr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2BCB2-49CF-4248-B177-D9ECC8F9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942" y="5922626"/>
            <a:ext cx="10070284" cy="64022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https://www.youtube.com/watch?v=N09Zr0VBOsw</a:t>
            </a:r>
            <a:endParaRPr lang="ru-BY" dirty="0"/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550D2-E580-4C49-9B80-8E0645D05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6" t="5325" r="5415" b="9930"/>
          <a:stretch/>
        </p:blipFill>
        <p:spPr>
          <a:xfrm>
            <a:off x="2635541" y="1027906"/>
            <a:ext cx="6802074" cy="45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6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8F097-EB36-4D11-A1AD-0DD752AF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365125"/>
            <a:ext cx="12082943" cy="15978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 err="1">
                <a:effectLst/>
                <a:latin typeface="Roboto" panose="02000000000000000000" pitchFamily="2" charset="0"/>
              </a:rPr>
              <a:t>StoryMapJS</a:t>
            </a:r>
            <a:r>
              <a:rPr lang="ru-BY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b="1" i="0" u="none" strike="noStrike" dirty="0">
                <a:solidFill>
                  <a:srgbClr val="006000"/>
                </a:solidFill>
                <a:effectLst/>
                <a:latin typeface="Arial" panose="020B0604020202020204" pitchFamily="34" charset="0"/>
                <a:hlinkClick r:id="rId2"/>
              </a:rPr>
              <a:t>storymap.knightlab.com</a:t>
            </a:r>
            <a:br>
              <a:rPr lang="en-US" b="0" i="0" dirty="0">
                <a:solidFill>
                  <a:srgbClr val="006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effectLst/>
                <a:latin typeface="Roboto" panose="02000000000000000000" pitchFamily="2" charset="0"/>
              </a:rPr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2BCB2-49CF-4248-B177-D9ECC8F9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5536733"/>
            <a:ext cx="10070284" cy="640229"/>
          </a:xfrm>
        </p:spPr>
        <p:txBody>
          <a:bodyPr/>
          <a:lstStyle/>
          <a:p>
            <a:endParaRPr lang="ru-B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02CF2-DA6D-4EDF-94B1-667232E18405}"/>
              </a:ext>
            </a:extLst>
          </p:cNvPr>
          <p:cNvSpPr txBox="1"/>
          <p:nvPr/>
        </p:nvSpPr>
        <p:spPr>
          <a:xfrm>
            <a:off x="1283516" y="2025590"/>
            <a:ext cx="3766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Несложный англоязычный онлайн-сервис для создания </a:t>
            </a:r>
          </a:p>
          <a:p>
            <a:r>
              <a:rPr lang="ru-RU" dirty="0"/>
              <a:t>интерактивной карты на основе текста, изображений и видео. </a:t>
            </a:r>
          </a:p>
          <a:p>
            <a:r>
              <a:rPr lang="ru-RU" dirty="0"/>
              <a:t>Разработчикам необходимо иметь </a:t>
            </a:r>
            <a:r>
              <a:rPr lang="ru-RU" dirty="0" err="1"/>
              <a:t>Google</a:t>
            </a:r>
            <a:r>
              <a:rPr lang="ru-RU" dirty="0"/>
              <a:t>-аккаунт.</a:t>
            </a:r>
            <a:endParaRPr lang="ru-B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1494A-7473-4432-A60B-8FDC0138463C}"/>
              </a:ext>
            </a:extLst>
          </p:cNvPr>
          <p:cNvSpPr txBox="1"/>
          <p:nvPr/>
        </p:nvSpPr>
        <p:spPr>
          <a:xfrm>
            <a:off x="5789802" y="1744802"/>
            <a:ext cx="60946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https://uploads.knightlab.com/storymapjs/b39733eb552ec7e0aceb85f7b1f81548/bobruisk/index.html</a:t>
            </a:r>
            <a:endParaRPr lang="ru-BY" dirty="0">
              <a:hlinkClick r:id="rId3"/>
            </a:endParaRPr>
          </a:p>
          <a:p>
            <a:endParaRPr lang="ru-BY" dirty="0">
              <a:hlinkClick r:id="rId3"/>
            </a:endParaRPr>
          </a:p>
          <a:p>
            <a:r>
              <a:rPr lang="en-US" dirty="0">
                <a:hlinkClick r:id="rId3"/>
              </a:rPr>
              <a:t>https://uploads.knightlab.com/storymapjs/388de1eae29b03243f7beb32edc4f5c2/goroda-geroi-velikoi-otechestvennoi-voiny-1941-1945-gg/draft.html</a:t>
            </a:r>
            <a:endParaRPr lang="ru-BY" dirty="0">
              <a:hlinkClick r:id="rId3"/>
            </a:endParaRPr>
          </a:p>
          <a:p>
            <a:endParaRPr lang="ru-BY" dirty="0">
              <a:hlinkClick r:id="rId3"/>
            </a:endParaRPr>
          </a:p>
          <a:p>
            <a:r>
              <a:rPr lang="en-US" dirty="0">
                <a:hlinkClick r:id="rId3"/>
              </a:rPr>
              <a:t>https://storymap.knightlab.com/examples/bosch-garden/</a:t>
            </a:r>
            <a:endParaRPr lang="ru-BY" dirty="0"/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225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2C33-0531-4E22-9C8F-E1CF620A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ArcGIS</a:t>
            </a:r>
            <a:r>
              <a:rPr lang="ru-BY" dirty="0"/>
              <a:t> </a:t>
            </a:r>
            <a:r>
              <a:rPr lang="en-US" dirty="0"/>
              <a:t> </a:t>
            </a:r>
            <a:r>
              <a:rPr lang="ru-BY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03DFB-1A19-4C9C-989D-CDBA2A7F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4545" cy="4351338"/>
          </a:xfrm>
        </p:spPr>
        <p:txBody>
          <a:bodyPr/>
          <a:lstStyle/>
          <a:p>
            <a:r>
              <a:rPr lang="ru-RU" dirty="0"/>
              <a:t>Комплекс геоинформационных программных продуктов американской компании ESRI. Применяются для земельных кадастров, в задачах землеустройства, учёта объектов недвижимости, систем инженерных коммуникаций, геодезии и недропользования и других областях.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10C312-8087-42CD-98FB-31FEEFA3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25" y="2118745"/>
            <a:ext cx="5427677" cy="3053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88A24E-66D7-4A7C-BD31-83FACC21F29C}"/>
              </a:ext>
            </a:extLst>
          </p:cNvPr>
          <p:cNvSpPr txBox="1"/>
          <p:nvPr/>
        </p:nvSpPr>
        <p:spPr>
          <a:xfrm>
            <a:off x="2963411" y="599229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/>
              <a:t> </a:t>
            </a:r>
            <a:r>
              <a:rPr lang="en-US" dirty="0">
                <a:hlinkClick r:id="rId2"/>
              </a:rPr>
              <a:t>https://www.arcgis.com/home/index.html</a:t>
            </a:r>
            <a:r>
              <a:rPr lang="ru-BY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00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075CA-EBC0-4BAC-A8AB-61ACEEA8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1C815-5C29-40BC-90AE-DD1EFC663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A86E3B-EF43-40F7-98D9-401A09E4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808"/>
            <a:ext cx="12192000" cy="48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2C33-0531-4E22-9C8F-E1CF620A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ArcGIS</a:t>
            </a:r>
            <a:r>
              <a:rPr lang="ru-BY" dirty="0"/>
              <a:t> </a:t>
            </a:r>
            <a:r>
              <a:rPr lang="en-US" dirty="0"/>
              <a:t> </a:t>
            </a:r>
            <a:r>
              <a:rPr lang="ru-BY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03DFB-1A19-4C9C-989D-CDBA2A7F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9613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Сервис предоставляет своим пользователям весьма разнообразные возможности. Чтобы создать свою карту, достаточно выполнить несколько действий: выбрать область на карте, определиться со стилистикой базовой карты, добавить на неё дополнительные слои и элементы (например, текстовые сообщения, изображения и диаграммы).</a:t>
            </a:r>
          </a:p>
          <a:p>
            <a:r>
              <a:rPr lang="ru-RU" dirty="0">
                <a:hlinkClick r:id="rId3"/>
              </a:rPr>
              <a:t>https://arcg.is/1eeWzz</a:t>
            </a:r>
            <a:r>
              <a:rPr lang="ru-BY" dirty="0"/>
              <a:t> </a:t>
            </a:r>
            <a:r>
              <a:rPr lang="ru-RU" dirty="0"/>
              <a:t> </a:t>
            </a:r>
            <a:r>
              <a:rPr lang="ru-BY" dirty="0"/>
              <a:t> </a:t>
            </a:r>
            <a:endParaRPr lang="ru-RU" dirty="0"/>
          </a:p>
          <a:p>
            <a:endParaRPr lang="ru-B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8A24E-66D7-4A7C-BD31-83FACC21F29C}"/>
              </a:ext>
            </a:extLst>
          </p:cNvPr>
          <p:cNvSpPr txBox="1"/>
          <p:nvPr/>
        </p:nvSpPr>
        <p:spPr>
          <a:xfrm>
            <a:off x="5136159" y="615208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/>
              <a:t> </a:t>
            </a:r>
            <a:r>
              <a:rPr lang="en-US" dirty="0">
                <a:hlinkClick r:id="rId2"/>
              </a:rPr>
              <a:t>https://www.arcgis.com/home/index.html</a:t>
            </a:r>
            <a:r>
              <a:rPr lang="ru-BY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2CCCE5-93B0-4FE2-96B0-D95F170F2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983" y="2714618"/>
            <a:ext cx="3989033" cy="22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1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1A1291-7188-4514-8DEA-D63C417A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9" y="57060"/>
            <a:ext cx="9177556" cy="68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2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98" y="365125"/>
            <a:ext cx="5028501" cy="1325563"/>
          </a:xfrm>
        </p:spPr>
        <p:txBody>
          <a:bodyPr/>
          <a:lstStyle/>
          <a:p>
            <a:pPr algn="ctr"/>
            <a:r>
              <a:rPr lang="ru-RU" dirty="0" err="1">
                <a:hlinkClick r:id="rId2"/>
              </a:rPr>
              <a:t>ArcGIS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StoryMaps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6536" y="1825625"/>
            <a:ext cx="3837264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https://storymaps.arcgis.com/stories/381fcd4a36584aa28f9d836247d9a939</a:t>
            </a:r>
            <a:r>
              <a:rPr lang="ru-BY" dirty="0"/>
              <a:t> </a:t>
            </a:r>
          </a:p>
          <a:p>
            <a:r>
              <a:rPr lang="en-US" dirty="0">
                <a:hlinkClick r:id="rId4"/>
              </a:rPr>
              <a:t>https://storymaps.arcgis.com/stories/dd22ddbe5a0c433a80e2a75b61065570</a:t>
            </a:r>
            <a:r>
              <a:rPr lang="ru-BY" dirty="0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0115-1098-4501-B59D-11EEE67484C1}"/>
              </a:ext>
            </a:extLst>
          </p:cNvPr>
          <p:cNvSpPr txBox="1"/>
          <p:nvPr/>
        </p:nvSpPr>
        <p:spPr>
          <a:xfrm>
            <a:off x="16778" y="4077049"/>
            <a:ext cx="75165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StoryMaps</a:t>
            </a:r>
            <a:r>
              <a:rPr lang="ru-RU" dirty="0"/>
              <a:t> помогут вам рассказать впечатляющие и информативные истории с помощью пользовательских карт.</a:t>
            </a:r>
          </a:p>
          <a:p>
            <a:endParaRPr lang="ru-RU" dirty="0"/>
          </a:p>
          <a:p>
            <a:r>
              <a:rPr lang="ru-RU" dirty="0"/>
              <a:t>Истории позволяют доносить необходимую информацию, оказывать влияние на мнения людей и добиваться реальных изменений, а карты являются неотъемлемой частью повествования. </a:t>
            </a:r>
          </a:p>
          <a:p>
            <a:endParaRPr lang="ru-RU" dirty="0"/>
          </a:p>
          <a:p>
            <a:r>
              <a:rPr lang="ru-RU" dirty="0"/>
              <a:t>Используйте простой конструктор для создания пользовательских карт, чтобы усовершенствовать цифровое повествование. </a:t>
            </a:r>
            <a:endParaRPr lang="ru-B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40BCB-FBC5-4A98-9598-0DB3E0C3B095}"/>
              </a:ext>
            </a:extLst>
          </p:cNvPr>
          <p:cNvSpPr txBox="1"/>
          <p:nvPr/>
        </p:nvSpPr>
        <p:spPr>
          <a:xfrm>
            <a:off x="7516536" y="5992297"/>
            <a:ext cx="4464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https://storymaps.arcgis.com/stories</a:t>
            </a:r>
            <a:r>
              <a:rPr lang="ru-BY" dirty="0"/>
              <a:t> </a:t>
            </a:r>
            <a:r>
              <a:rPr lang="en-US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19A49A-6FA4-4B2A-881C-2BCB96EB9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4442"/>
            <a:ext cx="5323995" cy="29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7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http://geacron.com/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Book Antiqua" panose="02040602050305030304" pitchFamily="18" charset="0"/>
                <a:hlinkClick r:id="rId3" tooltip="Открыть в новом окне"/>
              </a:rPr>
              <a:t>Gea</a:t>
            </a:r>
            <a:r>
              <a:rPr lang="ru-RU" dirty="0" err="1">
                <a:latin typeface="Book Antiqua" panose="02040602050305030304" pitchFamily="18" charset="0"/>
                <a:hlinkClick r:id="rId3" tooltip="Открыть в новом окне"/>
              </a:rPr>
              <a:t>Cron</a:t>
            </a:r>
            <a:r>
              <a:rPr lang="ru-RU" dirty="0">
                <a:latin typeface="Book Antiqua" panose="02040602050305030304" pitchFamily="18" charset="0"/>
              </a:rPr>
              <a:t> — сервис с интерактивными геополитическими картами и линией времени, которые дают представление о всех периодах истории человечества от шумерской цивилизации вплоть до 2010-х.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На карте отмечены важные военные действия, маршруты великих географических открытий — всё, что повлияло на историю. Очень интересно наблюдать за столетними изменениями государственных границ. Любой исторический период теперь можно представить с точки зрения политической карты. </a:t>
            </a:r>
          </a:p>
        </p:txBody>
      </p:sp>
    </p:spTree>
    <p:extLst>
      <p:ext uri="{BB962C8B-B14F-4D97-AF65-F5344CB8AC3E}">
        <p14:creationId xmlns:p14="http://schemas.microsoft.com/office/powerpoint/2010/main" val="68523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Google 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Академия культуры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389" y="962526"/>
            <a:ext cx="11129211" cy="5739063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>
                <a:latin typeface="Book Antiqua" panose="02040602050305030304" pitchFamily="18" charset="0"/>
              </a:rPr>
              <a:t>Благодаря поддержке сотен музеев, культурных учреждений и архивов компания </a:t>
            </a:r>
            <a:r>
              <a:rPr lang="ru-RU" sz="3300" dirty="0" err="1">
                <a:latin typeface="Book Antiqua" panose="02040602050305030304" pitchFamily="18" charset="0"/>
              </a:rPr>
              <a:t>Google</a:t>
            </a:r>
            <a:r>
              <a:rPr lang="ru-RU" sz="3300" dirty="0">
                <a:latin typeface="Book Antiqua" panose="02040602050305030304" pitchFamily="18" charset="0"/>
              </a:rPr>
              <a:t> сумела собрать ценнейшие материалы о мировой культуре.</a:t>
            </a:r>
          </a:p>
          <a:p>
            <a:r>
              <a:rPr lang="ru-RU" sz="3300" dirty="0">
                <a:latin typeface="Book Antiqua" panose="02040602050305030304" pitchFamily="18" charset="0"/>
              </a:rPr>
              <a:t>Они были объединены на этом сайте. Теперь каждый может посмотреть на известные полотна или архивные съемки военных лет, не выходя из дома.</a:t>
            </a:r>
          </a:p>
          <a:p>
            <a:r>
              <a:rPr lang="ru-RU" sz="3300" dirty="0">
                <a:latin typeface="Book Antiqua" panose="02040602050305030304" pitchFamily="18" charset="0"/>
              </a:rPr>
              <a:t>Здесь вы найдете не только копии произведений искусства, сведения об архитектурных памятниках и объектах всемирного наследия. На сайте размещены цифровые фотовыставки, освещающие множество важных исторических моментов.</a:t>
            </a:r>
          </a:p>
          <a:p>
            <a:pPr marL="0" indent="0" algn="ctr">
              <a:buNone/>
            </a:pPr>
            <a:endParaRPr lang="ru-RU" sz="33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3300" b="1" dirty="0">
                <a:latin typeface="Book Antiqua" panose="02040602050305030304" pitchFamily="18" charset="0"/>
              </a:rPr>
              <a:t>Проекты:</a:t>
            </a:r>
          </a:p>
          <a:p>
            <a:pPr marL="0" indent="0">
              <a:buNone/>
            </a:pPr>
            <a:r>
              <a:rPr lang="ru-RU" sz="3300" dirty="0">
                <a:latin typeface="Book Antiqua" panose="02040602050305030304" pitchFamily="18" charset="0"/>
              </a:rPr>
              <a:t>     </a:t>
            </a:r>
            <a:r>
              <a:rPr lang="en-US" sz="3300" dirty="0">
                <a:latin typeface="Book Antiqua" panose="02040602050305030304" pitchFamily="18" charset="0"/>
                <a:hlinkClick r:id="rId2"/>
              </a:rPr>
              <a:t>https://www.google.com/culturalinstitute/beta/?hl=ru</a:t>
            </a:r>
            <a:endParaRPr lang="ru-RU" sz="33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3300" dirty="0">
              <a:latin typeface="Book Antiqua" panose="02040602050305030304" pitchFamily="18" charset="0"/>
            </a:endParaRPr>
          </a:p>
          <a:p>
            <a:r>
              <a:rPr lang="ru-RU" sz="3300" b="1" dirty="0">
                <a:latin typeface="Book Antiqua" panose="02040602050305030304" pitchFamily="18" charset="0"/>
              </a:rPr>
              <a:t>Чудеса света  </a:t>
            </a:r>
            <a:r>
              <a:rPr lang="ru-RU" sz="3300" dirty="0">
                <a:latin typeface="Book Antiqua" panose="02040602050305030304" pitchFamily="18" charset="0"/>
              </a:rPr>
              <a:t>- </a:t>
            </a:r>
            <a:r>
              <a:rPr lang="en-US" sz="3300" dirty="0">
                <a:latin typeface="Book Antiqua" panose="02040602050305030304" pitchFamily="18" charset="0"/>
                <a:hlinkClick r:id="rId3"/>
              </a:rPr>
              <a:t>https://www.google.com/culturalinstitute/project/world-wonders?hl=ru</a:t>
            </a:r>
            <a:endParaRPr lang="en-US" sz="3300" dirty="0">
              <a:latin typeface="Book Antiqua" panose="02040602050305030304" pitchFamily="18" charset="0"/>
            </a:endParaRPr>
          </a:p>
          <a:p>
            <a:r>
              <a:rPr lang="ru-RU" sz="3300" b="1" dirty="0">
                <a:latin typeface="Book Antiqua" panose="02040602050305030304" pitchFamily="18" charset="0"/>
              </a:rPr>
              <a:t>Арт-проект </a:t>
            </a:r>
            <a:r>
              <a:rPr lang="ru-RU" sz="3300" dirty="0">
                <a:latin typeface="Book Antiqua" panose="02040602050305030304" pitchFamily="18" charset="0"/>
              </a:rPr>
              <a:t>- </a:t>
            </a:r>
            <a:r>
              <a:rPr lang="en-US" sz="3300" dirty="0">
                <a:latin typeface="Book Antiqua" panose="02040602050305030304" pitchFamily="18" charset="0"/>
                <a:hlinkClick r:id="rId4"/>
              </a:rPr>
              <a:t>https://www.google.com/culturalinstitute/collections?projectId=art-project&amp;hl=ru</a:t>
            </a:r>
            <a:endParaRPr lang="en-US" sz="3300" dirty="0">
              <a:latin typeface="Book Antiqua" panose="02040602050305030304" pitchFamily="18" charset="0"/>
            </a:endParaRPr>
          </a:p>
          <a:p>
            <a:r>
              <a:rPr lang="ru-RU" sz="3300" b="1" dirty="0">
                <a:latin typeface="Book Antiqua" panose="02040602050305030304" pitchFamily="18" charset="0"/>
              </a:rPr>
              <a:t>Версаль у 3 </a:t>
            </a:r>
            <a:r>
              <a:rPr lang="en-US" sz="3300" b="1" dirty="0">
                <a:latin typeface="Book Antiqua" panose="02040602050305030304" pitchFamily="18" charset="0"/>
              </a:rPr>
              <a:t>D</a:t>
            </a:r>
            <a:r>
              <a:rPr lang="ru-RU" sz="3300" b="1" dirty="0">
                <a:latin typeface="Book Antiqua" panose="02040602050305030304" pitchFamily="18" charset="0"/>
              </a:rPr>
              <a:t> </a:t>
            </a:r>
            <a:r>
              <a:rPr lang="ru-RU" sz="3300" dirty="0">
                <a:latin typeface="Book Antiqua" panose="02040602050305030304" pitchFamily="18" charset="0"/>
              </a:rPr>
              <a:t>- </a:t>
            </a:r>
            <a:r>
              <a:rPr lang="en-US" sz="3300" dirty="0">
                <a:latin typeface="Book Antiqua" panose="02040602050305030304" pitchFamily="18" charset="0"/>
                <a:hlinkClick r:id="rId5"/>
              </a:rPr>
              <a:t>http://www.versailles3d.com/</a:t>
            </a:r>
            <a:endParaRPr lang="en-US" sz="3300" dirty="0">
              <a:latin typeface="Book Antiqua" panose="02040602050305030304" pitchFamily="18" charset="0"/>
            </a:endParaRPr>
          </a:p>
          <a:p>
            <a:r>
              <a:rPr lang="ru-RU" sz="3300" b="1" dirty="0">
                <a:latin typeface="Book Antiqua" panose="02040602050305030304" pitchFamily="18" charset="0"/>
              </a:rPr>
              <a:t>Свитки Мертвого моря </a:t>
            </a:r>
            <a:r>
              <a:rPr lang="ru-RU" sz="3300" dirty="0">
                <a:latin typeface="Book Antiqua" panose="02040602050305030304" pitchFamily="18" charset="0"/>
              </a:rPr>
              <a:t>- </a:t>
            </a:r>
            <a:r>
              <a:rPr lang="en-US" sz="3300" dirty="0">
                <a:latin typeface="Book Antiqua" panose="02040602050305030304" pitchFamily="18" charset="0"/>
                <a:hlinkClick r:id="rId6"/>
              </a:rPr>
              <a:t>http://dss.collections.imj.org.il/</a:t>
            </a:r>
            <a:endParaRPr lang="en-US" sz="3300" dirty="0">
              <a:latin typeface="Book Antiqua" panose="02040602050305030304" pitchFamily="18" charset="0"/>
            </a:endParaRPr>
          </a:p>
          <a:p>
            <a:r>
              <a:rPr lang="ru-RU" sz="3300" b="1" dirty="0">
                <a:latin typeface="Book Antiqua" panose="02040602050305030304" pitchFamily="18" charset="0"/>
              </a:rPr>
              <a:t>Яд </a:t>
            </a:r>
            <a:r>
              <a:rPr lang="ru-RU" sz="3300" b="1" dirty="0" err="1">
                <a:latin typeface="Book Antiqua" panose="02040602050305030304" pitchFamily="18" charset="0"/>
              </a:rPr>
              <a:t>Вашэм</a:t>
            </a:r>
            <a:r>
              <a:rPr lang="ru-RU" sz="3300" b="1" dirty="0">
                <a:latin typeface="Book Antiqua" panose="02040602050305030304" pitchFamily="18" charset="0"/>
              </a:rPr>
              <a:t> </a:t>
            </a:r>
            <a:r>
              <a:rPr lang="ru-RU" sz="3300" dirty="0">
                <a:latin typeface="Book Antiqua" panose="02040602050305030304" pitchFamily="18" charset="0"/>
              </a:rPr>
              <a:t>- </a:t>
            </a:r>
            <a:r>
              <a:rPr lang="en-US" sz="3300" dirty="0">
                <a:latin typeface="Book Antiqua" panose="02040602050305030304" pitchFamily="18" charset="0"/>
                <a:hlinkClick r:id="rId7"/>
              </a:rPr>
              <a:t>http://www.yadvashem.org/</a:t>
            </a:r>
            <a:endParaRPr lang="en-US" sz="3300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7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Bookman Old Style" panose="02050604050505020204" pitchFamily="18" charset="0"/>
              </a:rPr>
              <a:t>ГИС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6768"/>
            <a:ext cx="10515600" cy="4360195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 Antiqua" panose="02040602050305030304" pitchFamily="18" charset="0"/>
              </a:rPr>
              <a:t>Географическая информационная система (ГИС)</a:t>
            </a:r>
            <a:r>
              <a:rPr lang="ru-RU" sz="3600" dirty="0">
                <a:latin typeface="Book Antiqua" panose="02040602050305030304" pitchFamily="18" charset="0"/>
              </a:rPr>
              <a:t> </a:t>
            </a:r>
          </a:p>
          <a:p>
            <a:r>
              <a:rPr lang="ru-RU" sz="3600" b="1" dirty="0">
                <a:latin typeface="Book Antiqua" panose="02040602050305030304" pitchFamily="18" charset="0"/>
              </a:rPr>
              <a:t>ГИС </a:t>
            </a:r>
            <a:r>
              <a:rPr lang="ru-RU" sz="3600" dirty="0">
                <a:latin typeface="Book Antiqua" panose="02040602050305030304" pitchFamily="18" charset="0"/>
              </a:rPr>
              <a:t>- </a:t>
            </a:r>
            <a:r>
              <a:rPr lang="ru-RU" sz="3600" i="1" dirty="0">
                <a:latin typeface="Book Antiqua" panose="02040602050305030304" pitchFamily="18" charset="0"/>
              </a:rPr>
              <a:t>это современная компьютерная технология для картирования и анализа объектов реального мира, также событий, происходящих на нашей планете.</a:t>
            </a:r>
            <a:endParaRPr lang="ru-RU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6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2550-9BA3-476F-82FA-D4040322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4000" dirty="0">
                <a:solidFill>
                  <a:srgbClr val="FF0000"/>
                </a:solidFill>
                <a:latin typeface="Bookman Old Style" pitchFamily="18" charset="0"/>
              </a:rPr>
              <a:t>Музей Лувра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7BA84064-57F2-4584-AD2E-FE868BBF7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90688"/>
            <a:ext cx="7125232" cy="4351338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D2A437-4D54-41D0-BFDF-313A39C111AF}"/>
              </a:ext>
            </a:extLst>
          </p:cNvPr>
          <p:cNvSpPr txBox="1"/>
          <p:nvPr/>
        </p:nvSpPr>
        <p:spPr>
          <a:xfrm>
            <a:off x="8128000" y="2716578"/>
            <a:ext cx="322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/>
              <a:t> </a:t>
            </a:r>
            <a:r>
              <a:rPr lang="en-US" dirty="0">
                <a:hlinkClick r:id="rId4"/>
              </a:rPr>
              <a:t>https://collections.louvre.fr/</a:t>
            </a:r>
            <a:r>
              <a:rPr lang="x-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01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B6E30-D8A6-4AF9-9CA5-18D56A0C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0" y="365125"/>
            <a:ext cx="11549448" cy="1325563"/>
          </a:xfrm>
        </p:spPr>
        <p:txBody>
          <a:bodyPr/>
          <a:lstStyle/>
          <a:p>
            <a:pPr algn="ctr"/>
            <a:r>
              <a:rPr lang="x-none" dirty="0">
                <a:solidFill>
                  <a:srgbClr val="FF0000"/>
                </a:solidFill>
                <a:latin typeface="Bookman Old Style" pitchFamily="18" charset="0"/>
                <a:hlinkClick r:id="rId2"/>
              </a:rPr>
              <a:t>Проект «Историко-культурные ценности» </a:t>
            </a:r>
            <a:endParaRPr lang="x-none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5AAC69-1DAA-4847-8936-96944C60D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1529" y="1825625"/>
            <a:ext cx="8288942" cy="4351338"/>
          </a:xfrm>
        </p:spPr>
      </p:pic>
    </p:spTree>
    <p:extLst>
      <p:ext uri="{BB962C8B-B14F-4D97-AF65-F5344CB8AC3E}">
        <p14:creationId xmlns:p14="http://schemas.microsoft.com/office/powerpoint/2010/main" val="329964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6CF2-1CBC-4446-BDBD-9C7FBC91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2" y="365125"/>
            <a:ext cx="3533422" cy="4489097"/>
          </a:xfrm>
        </p:spPr>
        <p:txBody>
          <a:bodyPr>
            <a:noAutofit/>
          </a:bodyPr>
          <a:lstStyle/>
          <a:p>
            <a:r>
              <a:rPr lang="x-none" sz="3600" dirty="0"/>
              <a:t>На карту была добавлена информация о более</a:t>
            </a:r>
            <a:r>
              <a:rPr lang="x-none" sz="3600"/>
              <a:t>, </a:t>
            </a:r>
            <a:r>
              <a:rPr lang="ru-RU" sz="3600" dirty="0"/>
              <a:t>более 100 </a:t>
            </a:r>
            <a:r>
              <a:rPr lang="x-none" sz="3600"/>
              <a:t>памятник</a:t>
            </a:r>
            <a:r>
              <a:rPr lang="ru-RU" sz="3600" dirty="0" err="1"/>
              <a:t>ов</a:t>
            </a:r>
            <a:r>
              <a:rPr lang="ru-RU" sz="3600" dirty="0"/>
              <a:t> </a:t>
            </a:r>
            <a:r>
              <a:rPr lang="x-none" sz="3600"/>
              <a:t>истории </a:t>
            </a:r>
            <a:r>
              <a:rPr lang="x-none" sz="3600" dirty="0"/>
              <a:t>и культуры Бобруйска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E61C8D-3AF9-4941-AC61-6A1F06AF0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247" y="519248"/>
            <a:ext cx="7794776" cy="5973627"/>
          </a:xfrm>
        </p:spPr>
      </p:pic>
    </p:spTree>
    <p:extLst>
      <p:ext uri="{BB962C8B-B14F-4D97-AF65-F5344CB8AC3E}">
        <p14:creationId xmlns:p14="http://schemas.microsoft.com/office/powerpoint/2010/main" val="399616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12118-6FAF-49B0-81D3-843F78E4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https://earth.google.com</a:t>
            </a:r>
            <a:r>
              <a:rPr lang="en-US" dirty="0"/>
              <a:t> </a:t>
            </a:r>
            <a:endParaRPr lang="x-none" dirty="0"/>
          </a:p>
        </p:txBody>
      </p:sp>
      <p:pic>
        <p:nvPicPr>
          <p:cNvPr id="5" name="Объект 4">
            <a:hlinkClick r:id="rId3"/>
            <a:extLst>
              <a:ext uri="{FF2B5EF4-FFF2-40B4-BE49-F238E27FC236}">
                <a16:creationId xmlns:a16="http://schemas.microsoft.com/office/drawing/2014/main" id="{80C8481C-4B14-4F1B-8E9E-1B9CD66FE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0758" y="1760770"/>
            <a:ext cx="8625509" cy="45857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78780-2563-4988-A41A-848C1D9F7A19}"/>
              </a:ext>
            </a:extLst>
          </p:cNvPr>
          <p:cNvSpPr txBox="1"/>
          <p:nvPr/>
        </p:nvSpPr>
        <p:spPr>
          <a:xfrm flipH="1">
            <a:off x="9143999" y="3108657"/>
            <a:ext cx="2370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https://goo.su/4TCP</a:t>
            </a:r>
            <a:r>
              <a:rPr lang="en-US" dirty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4397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4989A-184F-4B23-8F76-4C1116BB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BY" dirty="0"/>
              <a:t>Дополнительное обучение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0B59B-EA75-4E74-90FB-BA7CE4A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825625"/>
            <a:ext cx="11744587" cy="435133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hlinkClick r:id="rId2"/>
              </a:rPr>
              <a:t>Создание виртуальных туров (вебинар)</a:t>
            </a:r>
            <a:endParaRPr lang="ru-RU" dirty="0"/>
          </a:p>
          <a:p>
            <a:r>
              <a:rPr lang="ru-RU" dirty="0">
                <a:hlinkClick r:id="rId3"/>
              </a:rPr>
              <a:t>Аудиогиды, </a:t>
            </a:r>
            <a:r>
              <a:rPr lang="ru-RU" dirty="0" err="1">
                <a:hlinkClick r:id="rId3"/>
              </a:rPr>
              <a:t>аудиотуры</a:t>
            </a:r>
            <a:r>
              <a:rPr lang="ru-RU" dirty="0">
                <a:hlinkClick r:id="rId3"/>
              </a:rPr>
              <a:t> по музеям и городам</a:t>
            </a:r>
          </a:p>
          <a:p>
            <a:r>
              <a:rPr lang="ru-RU" dirty="0">
                <a:hlinkClick r:id="rId3"/>
              </a:rPr>
              <a:t>(вебинар)</a:t>
            </a:r>
            <a:endParaRPr lang="ru-RU" dirty="0"/>
          </a:p>
          <a:p>
            <a:r>
              <a:rPr lang="ru-RU" dirty="0">
                <a:hlinkClick r:id="rId4"/>
              </a:rPr>
              <a:t>Создание квестов на платформе izi.travel (вебинар)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>
                <a:hlinkClick r:id="rId5"/>
              </a:rPr>
              <a:t>Создание интерактивной карты в </a:t>
            </a:r>
            <a:r>
              <a:rPr lang="ru-RU" dirty="0" err="1">
                <a:hlinkClick r:id="rId5"/>
              </a:rPr>
              <a:t>StoryMap</a:t>
            </a:r>
            <a:r>
              <a:rPr lang="ru-RU" dirty="0">
                <a:hlinkClick r:id="rId5"/>
              </a:rPr>
              <a:t> JS</a:t>
            </a:r>
            <a:endParaRPr lang="ru-BY" dirty="0"/>
          </a:p>
          <a:p>
            <a:r>
              <a:rPr lang="ru-RU" dirty="0">
                <a:hlinkClick r:id="rId6"/>
              </a:rPr>
              <a:t>Создание интерактивных изображений, видеороликов в </a:t>
            </a:r>
            <a:r>
              <a:rPr lang="ru-RU" dirty="0" err="1">
                <a:hlinkClick r:id="rId6"/>
              </a:rPr>
              <a:t>ThingLink</a:t>
            </a:r>
            <a:r>
              <a:rPr lang="ru-RU" dirty="0">
                <a:hlinkClick r:id="rId6"/>
              </a:rPr>
              <a:t>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65003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93DD6-9228-4AFC-B93E-63C81122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BY" dirty="0"/>
              <a:t>Практикум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0E1E-CB85-43D6-98F6-BF22BC6F3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91780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3453"/>
            <a:ext cx="10515600" cy="11372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Как использовать в педагогической практике: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724147" cy="4755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1. Как источник карт и изображений местности при изучении географии, истории, краеведения, иностранных языков 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2. Как платформа для решения исследовательских задач по различным предметам, связанных с вычислениями расстояний, подбором кратчайшего пути, сравнением особенностей разных местностей и т.д. 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3. Как платформа для креативной деятельности по моделированию нового облика местностей с нанесением собственных изображений зданий, ландшафтных объектов.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 4. Как платформу для проведения сетевых проектов (</a:t>
            </a:r>
            <a:r>
              <a:rPr lang="ru-RU" dirty="0" err="1">
                <a:latin typeface="Book Antiqua" panose="02040602050305030304" pitchFamily="18" charset="0"/>
              </a:rPr>
              <a:t>вебквестов</a:t>
            </a:r>
            <a:r>
              <a:rPr lang="ru-RU" dirty="0">
                <a:latin typeface="Book Antiqua" panose="02040602050305030304" pitchFamily="18" charset="0"/>
              </a:rPr>
              <a:t>), связанных с угадыванием и поиском различных географических пунктов Земли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96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Идеи по использованию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503" y="1825625"/>
            <a:ext cx="11660697" cy="4875964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Book Antiqua" panose="02040602050305030304" pitchFamily="18" charset="0"/>
              </a:rPr>
              <a:t>проведение виртуальных путешествий по городу (улице, стране и всему миру);</a:t>
            </a:r>
          </a:p>
          <a:p>
            <a:pPr lvl="0"/>
            <a:r>
              <a:rPr lang="ru-RU" dirty="0">
                <a:latin typeface="Book Antiqua" panose="02040602050305030304" pitchFamily="18" charset="0"/>
              </a:rPr>
              <a:t>создание маршрутов (мой путь от дома до школы, путь от школы в ботанический сад и др.);</a:t>
            </a:r>
          </a:p>
          <a:p>
            <a:pPr lvl="0"/>
            <a:r>
              <a:rPr lang="ru-RU" dirty="0">
                <a:latin typeface="Book Antiqua" panose="02040602050305030304" pitchFamily="18" charset="0"/>
              </a:rPr>
              <a:t>создание маршрутов военных походов</a:t>
            </a:r>
          </a:p>
          <a:p>
            <a:pPr lvl="0"/>
            <a:r>
              <a:rPr lang="ru-RU" dirty="0">
                <a:latin typeface="Book Antiqua" panose="02040602050305030304" pitchFamily="18" charset="0"/>
              </a:rPr>
              <a:t>нанесение меток по пути великих полководцев, первооткрывателей;</a:t>
            </a:r>
          </a:p>
          <a:p>
            <a:pPr lvl="0"/>
            <a:r>
              <a:rPr lang="ru-RU" dirty="0">
                <a:latin typeface="Book Antiqua" panose="02040602050305030304" pitchFamily="18" charset="0"/>
              </a:rPr>
              <a:t>создание карт достопримечательностей</a:t>
            </a:r>
            <a:endParaRPr lang="ru-BY" dirty="0">
              <a:latin typeface="Book Antiqua" panose="02040602050305030304" pitchFamily="18" charset="0"/>
            </a:endParaRPr>
          </a:p>
          <a:p>
            <a:pPr lvl="0"/>
            <a:endParaRPr lang="ru-BY" dirty="0">
              <a:latin typeface="Book Antiqua" panose="02040602050305030304" pitchFamily="18" charset="0"/>
            </a:endParaRPr>
          </a:p>
          <a:p>
            <a:pPr lvl="0"/>
            <a:r>
              <a:rPr lang="ru-BY" dirty="0">
                <a:latin typeface="Book Antiqua" panose="02040602050305030304" pitchFamily="18" charset="0"/>
              </a:rPr>
              <a:t> и многое другое</a:t>
            </a:r>
            <a:endParaRPr lang="ru-RU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9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Примеры сервисов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1471"/>
            <a:ext cx="10797330" cy="4261404"/>
          </a:xfrm>
        </p:spPr>
        <p:txBody>
          <a:bodyPr/>
          <a:lstStyle/>
          <a:p>
            <a:r>
              <a:rPr lang="ru-RU" sz="3600" b="1" dirty="0">
                <a:latin typeface="Book Antiqua" panose="02040602050305030304" pitchFamily="18" charset="0"/>
              </a:rPr>
              <a:t>«Карты </a:t>
            </a:r>
            <a:r>
              <a:rPr lang="ru-RU" sz="3600" b="1" dirty="0" err="1">
                <a:latin typeface="Book Antiqua" panose="02040602050305030304" pitchFamily="18" charset="0"/>
              </a:rPr>
              <a:t>Google</a:t>
            </a:r>
            <a:r>
              <a:rPr lang="ru-RU" sz="3600" b="1" dirty="0">
                <a:latin typeface="Book Antiqua" panose="02040602050305030304" pitchFamily="18" charset="0"/>
              </a:rPr>
              <a:t>»  - </a:t>
            </a:r>
            <a:r>
              <a:rPr lang="ru-RU" sz="3600" u="sng" dirty="0">
                <a:latin typeface="Book Antiqua" panose="02040602050305030304" pitchFamily="18" charset="0"/>
                <a:hlinkClick r:id="rId2"/>
              </a:rPr>
              <a:t>maps.google.ru</a:t>
            </a:r>
            <a:endParaRPr lang="ru-RU" sz="3600" dirty="0">
              <a:latin typeface="Book Antiqua" panose="02040602050305030304" pitchFamily="18" charset="0"/>
            </a:endParaRPr>
          </a:p>
          <a:p>
            <a:r>
              <a:rPr lang="ru-RU" sz="3600" b="1" dirty="0">
                <a:latin typeface="Book Antiqua" panose="02040602050305030304" pitchFamily="18" charset="0"/>
              </a:rPr>
              <a:t>«</a:t>
            </a:r>
            <a:r>
              <a:rPr lang="ru-RU" sz="3600" b="1" dirty="0" err="1">
                <a:latin typeface="Book Antiqua" panose="02040602050305030304" pitchFamily="18" charset="0"/>
              </a:rPr>
              <a:t>Яндекс.Карты</a:t>
            </a:r>
            <a:r>
              <a:rPr lang="ru-RU" sz="3600" b="1" dirty="0">
                <a:latin typeface="Book Antiqua" panose="02040602050305030304" pitchFamily="18" charset="0"/>
              </a:rPr>
              <a:t>»</a:t>
            </a:r>
            <a:r>
              <a:rPr lang="ru-RU" sz="3600" dirty="0">
                <a:latin typeface="Book Antiqua" panose="02040602050305030304" pitchFamily="18" charset="0"/>
              </a:rPr>
              <a:t> -  </a:t>
            </a:r>
            <a:r>
              <a:rPr lang="ru-RU" sz="3600" u="sng" dirty="0">
                <a:latin typeface="Book Antiqua" panose="02040602050305030304" pitchFamily="18" charset="0"/>
                <a:hlinkClick r:id="rId3"/>
              </a:rPr>
              <a:t>maps.yandex.ru</a:t>
            </a:r>
            <a:endParaRPr lang="ru-RU" sz="3600" dirty="0">
              <a:latin typeface="Book Antiqua" panose="02040602050305030304" pitchFamily="18" charset="0"/>
            </a:endParaRPr>
          </a:p>
          <a:p>
            <a:r>
              <a:rPr lang="ru-RU" sz="3600" dirty="0">
                <a:latin typeface="Book Antiqua" panose="02040602050305030304" pitchFamily="18" charset="0"/>
              </a:rPr>
              <a:t>«</a:t>
            </a:r>
            <a:r>
              <a:rPr lang="en-US" sz="3600" b="1" dirty="0">
                <a:latin typeface="Book Antiqua" panose="02040602050305030304" pitchFamily="18" charset="0"/>
              </a:rPr>
              <a:t>Bing </a:t>
            </a:r>
            <a:r>
              <a:rPr lang="ru-RU" sz="3600" b="1" dirty="0">
                <a:latin typeface="Book Antiqua" panose="02040602050305030304" pitchFamily="18" charset="0"/>
              </a:rPr>
              <a:t>карты»  </a:t>
            </a:r>
            <a:r>
              <a:rPr lang="ru-RU" sz="3600" dirty="0">
                <a:latin typeface="Book Antiqua" panose="02040602050305030304" pitchFamily="18" charset="0"/>
              </a:rPr>
              <a:t>- </a:t>
            </a:r>
            <a:r>
              <a:rPr lang="en-US" sz="3600" dirty="0">
                <a:latin typeface="Book Antiqua" panose="02040602050305030304" pitchFamily="18" charset="0"/>
                <a:hlinkClick r:id="rId4"/>
              </a:rPr>
              <a:t>www.bing.com/maps/</a:t>
            </a:r>
            <a:endParaRPr lang="ru-BY" sz="3600" dirty="0">
              <a:latin typeface="Book Antiqua" panose="02040602050305030304" pitchFamily="18" charset="0"/>
            </a:endParaRPr>
          </a:p>
          <a:p>
            <a:r>
              <a:rPr lang="ru-BY" sz="3600" b="1" dirty="0">
                <a:latin typeface="Book Antiqua" panose="02040602050305030304" pitchFamily="18" charset="0"/>
              </a:rPr>
              <a:t>«Открытые карты» </a:t>
            </a:r>
            <a:r>
              <a:rPr lang="en-US" sz="3600" dirty="0">
                <a:latin typeface="Book Antiqua" panose="02040602050305030304" pitchFamily="18" charset="0"/>
                <a:hlinkClick r:id="rId5"/>
              </a:rPr>
              <a:t>www.openstreetmap.org</a:t>
            </a:r>
            <a:r>
              <a:rPr lang="ru-BY" sz="3600" dirty="0">
                <a:latin typeface="Book Antiqua" panose="02040602050305030304" pitchFamily="18" charset="0"/>
              </a:rPr>
              <a:t> </a:t>
            </a:r>
            <a:endParaRPr lang="en-US" sz="3600" dirty="0">
              <a:latin typeface="Book Antiqua" panose="02040602050305030304" pitchFamily="18" charset="0"/>
            </a:endParaRP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9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«Карты 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Google»  - maps.google.ru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7504" y="1825625"/>
            <a:ext cx="6047429" cy="4351338"/>
          </a:xfrm>
        </p:spPr>
        <p:txBody>
          <a:bodyPr>
            <a:normAutofit/>
          </a:bodyPr>
          <a:lstStyle/>
          <a:p>
            <a:endParaRPr lang="ru-RU" sz="4000" dirty="0"/>
          </a:p>
          <a:p>
            <a:r>
              <a:rPr lang="ru-RU" sz="4000" dirty="0"/>
              <a:t>По ссылке  доступна теория о </a:t>
            </a:r>
            <a:r>
              <a:rPr lang="ru-RU" sz="4000" dirty="0" err="1"/>
              <a:t>гугл</a:t>
            </a:r>
            <a:r>
              <a:rPr lang="ru-RU" sz="4000" dirty="0"/>
              <a:t>-картах (нажмите на картинку слева)</a:t>
            </a:r>
          </a:p>
          <a:p>
            <a:r>
              <a:rPr lang="ru-RU" sz="4000" dirty="0">
                <a:hlinkClick r:id="rId2"/>
              </a:rPr>
              <a:t>Памятка по работе с картами</a:t>
            </a:r>
            <a:endParaRPr lang="ru-RU" sz="4000" dirty="0"/>
          </a:p>
        </p:txBody>
      </p:sp>
      <p:pic>
        <p:nvPicPr>
          <p:cNvPr id="5" name="Рисунок 4" descr="&lt;strong&gt;Гугл карты&lt;/strong&gt; признали, что #крымнаш ...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0" y="169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Ссылки на некоторые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гугл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-карты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hlinkClick r:id="rId2"/>
            </a:endParaRPr>
          </a:p>
          <a:p>
            <a:r>
              <a:rPr lang="en-US" sz="4400" dirty="0">
                <a:latin typeface="Book Antiqua" panose="02040602050305030304" pitchFamily="18" charset="0"/>
                <a:hlinkClick r:id="rId3"/>
              </a:rPr>
              <a:t>https://goo.gl/4HW5ss</a:t>
            </a:r>
            <a:endParaRPr lang="ru-RU" sz="4400" dirty="0">
              <a:latin typeface="Book Antiqua" panose="02040602050305030304" pitchFamily="18" charset="0"/>
            </a:endParaRPr>
          </a:p>
          <a:p>
            <a:r>
              <a:rPr lang="en-US" sz="4400" dirty="0">
                <a:latin typeface="Book Antiqua" panose="02040602050305030304" pitchFamily="18" charset="0"/>
                <a:hlinkClick r:id="rId4"/>
              </a:rPr>
              <a:t>https://goo.gl/tmOeza</a:t>
            </a:r>
            <a:endParaRPr lang="ru-BY" sz="4400" dirty="0">
              <a:latin typeface="Book Antiqua" panose="02040602050305030304" pitchFamily="18" charset="0"/>
            </a:endParaRPr>
          </a:p>
          <a:p>
            <a:r>
              <a:rPr lang="en-US" sz="4400" dirty="0">
                <a:latin typeface="Book Antiqua" panose="02040602050305030304" pitchFamily="18" charset="0"/>
                <a:hlinkClick r:id="rId5"/>
              </a:rPr>
              <a:t>https://clck.ru/UZRK9</a:t>
            </a:r>
            <a:r>
              <a:rPr lang="ru-BY" sz="4400" dirty="0">
                <a:latin typeface="Book Antiqua" panose="02040602050305030304" pitchFamily="18" charset="0"/>
              </a:rPr>
              <a:t> </a:t>
            </a:r>
            <a:endParaRPr lang="ru-RU" sz="4400" dirty="0">
              <a:latin typeface="Book Antiqua" panose="0204060205030503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03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Дополнительные сервисы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772274" cy="49146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ook Antiqua" panose="02040602050305030304" pitchFamily="18" charset="0"/>
                <a:hlinkClick r:id="rId2"/>
              </a:rPr>
              <a:t>https://tourbuilder.withgoogle.com/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  <a:hlinkClick r:id="rId3"/>
              </a:rPr>
              <a:t>http://www.myhistro.com/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  <a:hlinkClick r:id="rId4"/>
              </a:rPr>
              <a:t>https://geoguessr.com/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  <a:hlinkClick r:id="rId5"/>
              </a:rPr>
              <a:t>http://map.letapis.by/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  <a:hlinkClick r:id="rId6"/>
              </a:rPr>
              <a:t>http://orda.of.by/</a:t>
            </a:r>
            <a:endParaRPr lang="ru-RU" dirty="0">
              <a:latin typeface="Book Antiqua" panose="02040602050305030304" pitchFamily="18" charset="0"/>
              <a:hlinkClick r:id="rId6"/>
            </a:endParaRPr>
          </a:p>
          <a:p>
            <a:r>
              <a:rPr lang="en-US" dirty="0">
                <a:latin typeface="Book Antiqua" panose="02040602050305030304" pitchFamily="18" charset="0"/>
                <a:hlinkClick r:id="rId6"/>
              </a:rPr>
              <a:t>http://geacron.com/</a:t>
            </a:r>
          </a:p>
          <a:p>
            <a:r>
              <a:rPr lang="en-US" dirty="0">
                <a:latin typeface="Book Antiqua" panose="02040602050305030304" pitchFamily="18" charset="0"/>
                <a:hlinkClick r:id="rId6"/>
              </a:rPr>
              <a:t>ttp://www.arcgis.com/</a:t>
            </a:r>
            <a:endParaRPr lang="ru-RU" dirty="0">
              <a:latin typeface="Book Antiqua" panose="02040602050305030304" pitchFamily="18" charset="0"/>
              <a:hlinkClick r:id="rId6"/>
            </a:endParaRPr>
          </a:p>
          <a:p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  <a:hlinkClick r:id="rId7"/>
              </a:rPr>
              <a:t>Виртуальные музеи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Панорамы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52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Tour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Builder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059" y="1825625"/>
            <a:ext cx="652663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err="1">
                <a:latin typeface="Book Antiqua" panose="02040602050305030304" pitchFamily="18" charset="0"/>
              </a:rPr>
              <a:t>Cервис</a:t>
            </a:r>
            <a:r>
              <a:rPr lang="ru-RU" sz="3600" b="1" dirty="0">
                <a:latin typeface="Book Antiqua" panose="02040602050305030304" pitchFamily="18" charset="0"/>
              </a:rPr>
              <a:t> </a:t>
            </a:r>
            <a:r>
              <a:rPr lang="ru-RU" sz="3600" b="1" dirty="0" err="1">
                <a:latin typeface="Book Antiqua" panose="02040602050305030304" pitchFamily="18" charset="0"/>
                <a:hlinkClick r:id="rId2"/>
              </a:rPr>
              <a:t>Tour</a:t>
            </a:r>
            <a:r>
              <a:rPr lang="ru-RU" sz="3600" b="1" dirty="0">
                <a:latin typeface="Book Antiqua" panose="02040602050305030304" pitchFamily="18" charset="0"/>
                <a:hlinkClick r:id="rId2"/>
              </a:rPr>
              <a:t> </a:t>
            </a:r>
            <a:r>
              <a:rPr lang="ru-RU" sz="3600" b="1" dirty="0" err="1">
                <a:latin typeface="Book Antiqua" panose="02040602050305030304" pitchFamily="18" charset="0"/>
                <a:hlinkClick r:id="rId2"/>
              </a:rPr>
              <a:t>Builder</a:t>
            </a:r>
            <a:r>
              <a:rPr lang="ru-RU" sz="3600" dirty="0">
                <a:latin typeface="Book Antiqua" panose="02040602050305030304" pitchFamily="18" charset="0"/>
              </a:rPr>
              <a:t> объединил </a:t>
            </a:r>
            <a:r>
              <a:rPr lang="ru-RU" sz="3600" dirty="0" err="1">
                <a:latin typeface="Book Antiqua" panose="02040602050305030304" pitchFamily="18" charset="0"/>
              </a:rPr>
              <a:t>Google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latin typeface="Book Antiqua" panose="02040602050305030304" pitchFamily="18" charset="0"/>
              </a:rPr>
              <a:t>Maps</a:t>
            </a:r>
            <a:r>
              <a:rPr lang="ru-RU" sz="3600" dirty="0">
                <a:latin typeface="Book Antiqua" panose="02040602050305030304" pitchFamily="18" charset="0"/>
              </a:rPr>
              <a:t> с редактором презентаций. Можно придумывать красивые мультимедийные истории - добавлять текст, графики, картинки и видео, отмечая на карте места, о которых говорится в рассказе. ﻿ Придумай свою необычную историю!</a:t>
            </a:r>
          </a:p>
          <a:p>
            <a:endParaRPr lang="ru-RU" sz="3600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 descr="Снайперы (Вьетнамская &lt;strong&gt;Война&lt;/strong&gt;). Снайперы ...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26" y="2110456"/>
            <a:ext cx="4567989" cy="30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71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1084</Words>
  <Application>Microsoft Office PowerPoint</Application>
  <PresentationFormat>Широкоэкранный</PresentationFormat>
  <Paragraphs>109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Bookman Old Style</vt:lpstr>
      <vt:lpstr>Calibri</vt:lpstr>
      <vt:lpstr>Calibri Light</vt:lpstr>
      <vt:lpstr>Roboto</vt:lpstr>
      <vt:lpstr>Тема Office</vt:lpstr>
      <vt:lpstr>Геоинформационные сервисы на уроках истории</vt:lpstr>
      <vt:lpstr>ГИС</vt:lpstr>
      <vt:lpstr>Как использовать в педагогической практике: </vt:lpstr>
      <vt:lpstr>Идеи по использованию</vt:lpstr>
      <vt:lpstr>Примеры сервисов</vt:lpstr>
      <vt:lpstr>«Карты Google»  - maps.google.ru</vt:lpstr>
      <vt:lpstr>Ссылки на некоторые гугл-карты</vt:lpstr>
      <vt:lpstr>Дополнительные сервисы</vt:lpstr>
      <vt:lpstr>Tour Builder </vt:lpstr>
      <vt:lpstr>My histro </vt:lpstr>
      <vt:lpstr>StoryMapJS storymap.knightlab.com  </vt:lpstr>
      <vt:lpstr>StoryMapJS storymap.knightlab.com  </vt:lpstr>
      <vt:lpstr>ArcGIS   </vt:lpstr>
      <vt:lpstr>Презентация PowerPoint</vt:lpstr>
      <vt:lpstr>ArcGIS   </vt:lpstr>
      <vt:lpstr>Презентация PowerPoint</vt:lpstr>
      <vt:lpstr>ArcGIS StoryMaps</vt:lpstr>
      <vt:lpstr>http://geacron.com/ </vt:lpstr>
      <vt:lpstr>Google Академия культуры </vt:lpstr>
      <vt:lpstr>Музей Лувра</vt:lpstr>
      <vt:lpstr>Проект «Историко-культурные ценности» </vt:lpstr>
      <vt:lpstr>На карту была добавлена информация о более, более 100 памятников истории и культуры Бобруйска</vt:lpstr>
      <vt:lpstr>https://earth.google.com </vt:lpstr>
      <vt:lpstr>Дополнительное обучение</vt:lpstr>
      <vt:lpstr>Практикум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Геоинформационные сервисы на уроках истории</dc:title>
  <dc:creator>Ivan Pesenko</dc:creator>
  <cp:lastModifiedBy>Ivan Pesenko</cp:lastModifiedBy>
  <cp:revision>30</cp:revision>
  <dcterms:created xsi:type="dcterms:W3CDTF">2017-03-22T07:53:18Z</dcterms:created>
  <dcterms:modified xsi:type="dcterms:W3CDTF">2021-04-28T20:06:47Z</dcterms:modified>
</cp:coreProperties>
</file>