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4" r:id="rId3"/>
    <p:sldId id="262" r:id="rId4"/>
    <p:sldId id="261" r:id="rId5"/>
    <p:sldId id="260" r:id="rId6"/>
    <p:sldId id="265" r:id="rId7"/>
    <p:sldId id="266" r:id="rId8"/>
    <p:sldId id="267" r:id="rId9"/>
    <p:sldId id="268" r:id="rId10"/>
    <p:sldId id="271" r:id="rId11"/>
    <p:sldId id="276" r:id="rId12"/>
    <p:sldId id="278" r:id="rId13"/>
    <p:sldId id="275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84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570F9-8686-4DB4-9A3C-3807C4A2D47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1BFF1-721E-4E5A-8480-9B299B3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FB1-6505-4A4F-AE35-15707832F0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20BE-274C-4F94-BE85-62272453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FB1-6505-4A4F-AE35-15707832F0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20BE-274C-4F94-BE85-62272453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4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FB1-6505-4A4F-AE35-15707832F0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20BE-274C-4F94-BE85-62272453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7"/>
          <p:cNvGrpSpPr/>
          <p:nvPr/>
        </p:nvGrpSpPr>
        <p:grpSpPr>
          <a:xfrm>
            <a:off x="235317" y="132034"/>
            <a:ext cx="11896067" cy="6659433"/>
            <a:chOff x="176488" y="99025"/>
            <a:chExt cx="8922050" cy="4994575"/>
          </a:xfrm>
        </p:grpSpPr>
        <p:sp>
          <p:nvSpPr>
            <p:cNvPr id="588" name="Google Shape;588;p7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name="adj1" fmla="val 2352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7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name="adj" fmla="val 2424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7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name="adj" fmla="val 242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name="adj1" fmla="val 2352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7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name="adj" fmla="val 242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6943550" y="65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name="adj" fmla="val 242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261463" y="438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name="adj1" fmla="val 2352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name="adj" fmla="val 242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name="adj" fmla="val 242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7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name="adj1" fmla="val 2352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name="adj" fmla="val 2424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770577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76267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name="adj1" fmla="val 2352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7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name="adj" fmla="val 242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6668213" y="4452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7705763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7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name="adj" fmla="val 242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name="adj1" fmla="val 2352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name="adj" fmla="val 242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7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1" name="Google Shape;711;p7"/>
          <p:cNvSpPr/>
          <p:nvPr/>
        </p:nvSpPr>
        <p:spPr>
          <a:xfrm>
            <a:off x="0" y="1039200"/>
            <a:ext cx="10113600" cy="47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2" name="Google Shape;712;p7"/>
          <p:cNvSpPr txBox="1">
            <a:spLocks noGrp="1"/>
          </p:cNvSpPr>
          <p:nvPr>
            <p:ph type="title"/>
          </p:nvPr>
        </p:nvSpPr>
        <p:spPr>
          <a:xfrm>
            <a:off x="1039600" y="1541867"/>
            <a:ext cx="8034400" cy="48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7"/>
          <p:cNvSpPr txBox="1">
            <a:spLocks noGrp="1"/>
          </p:cNvSpPr>
          <p:nvPr>
            <p:ph type="body" idx="1"/>
          </p:nvPr>
        </p:nvSpPr>
        <p:spPr>
          <a:xfrm>
            <a:off x="1046133" y="2154867"/>
            <a:ext cx="2451600" cy="325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⦿"/>
              <a:defRPr sz="1867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SzPts val="1400"/>
              <a:buChar char="⊙"/>
              <a:defRPr sz="1867"/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14" name="Google Shape;714;p7"/>
          <p:cNvSpPr txBox="1">
            <a:spLocks noGrp="1"/>
          </p:cNvSpPr>
          <p:nvPr>
            <p:ph type="body" idx="2"/>
          </p:nvPr>
        </p:nvSpPr>
        <p:spPr>
          <a:xfrm>
            <a:off x="3834265" y="2154867"/>
            <a:ext cx="2451600" cy="325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⦿"/>
              <a:defRPr sz="1867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SzPts val="1400"/>
              <a:buChar char="⊙"/>
              <a:defRPr sz="1867"/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15" name="Google Shape;715;p7"/>
          <p:cNvSpPr txBox="1">
            <a:spLocks noGrp="1"/>
          </p:cNvSpPr>
          <p:nvPr>
            <p:ph type="body" idx="3"/>
          </p:nvPr>
        </p:nvSpPr>
        <p:spPr>
          <a:xfrm>
            <a:off x="6622399" y="2154867"/>
            <a:ext cx="2451600" cy="325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⦿"/>
              <a:defRPr sz="1867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SzPts val="1400"/>
              <a:buChar char="⊙"/>
              <a:defRPr sz="1867"/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16" name="Google Shape;716;p7"/>
          <p:cNvSpPr txBox="1">
            <a:spLocks noGrp="1"/>
          </p:cNvSpPr>
          <p:nvPr>
            <p:ph type="sldNum" idx="12"/>
          </p:nvPr>
        </p:nvSpPr>
        <p:spPr>
          <a:xfrm>
            <a:off x="11152400" y="5818400"/>
            <a:ext cx="1039600" cy="103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717" name="Google Shape;717;p7"/>
          <p:cNvSpPr/>
          <p:nvPr/>
        </p:nvSpPr>
        <p:spPr>
          <a:xfrm rot="2700000">
            <a:off x="568819" y="1598456"/>
            <a:ext cx="395415" cy="395415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129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FB1-6505-4A4F-AE35-15707832F0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20BE-274C-4F94-BE85-62272453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2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FB1-6505-4A4F-AE35-15707832F0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20BE-274C-4F94-BE85-62272453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9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FB1-6505-4A4F-AE35-15707832F0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20BE-274C-4F94-BE85-62272453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9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FB1-6505-4A4F-AE35-15707832F0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20BE-274C-4F94-BE85-62272453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FB1-6505-4A4F-AE35-15707832F0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20BE-274C-4F94-BE85-62272453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FB1-6505-4A4F-AE35-15707832F0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20BE-274C-4F94-BE85-62272453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6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FB1-6505-4A4F-AE35-15707832F0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20BE-274C-4F94-BE85-62272453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3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FB1-6505-4A4F-AE35-15707832F0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20BE-274C-4F94-BE85-62272453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6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EFB1-6505-4A4F-AE35-15707832F0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20BE-274C-4F94-BE85-62272453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1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618" y="365125"/>
            <a:ext cx="9780181" cy="1240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 smtClean="0">
                <a:latin typeface="Bahnschrift SemiBold SemiConden" panose="020B0502040204020203" pitchFamily="34" charset="0"/>
              </a:rPr>
              <a:t>Девиантное</a:t>
            </a:r>
            <a:r>
              <a:rPr lang="ru-RU" sz="5400" b="1" dirty="0" smtClean="0">
                <a:latin typeface="Bahnschrift SemiBold SemiConden" panose="020B0502040204020203" pitchFamily="34" charset="0"/>
              </a:rPr>
              <a:t> поведение учащихся</a:t>
            </a:r>
            <a:endParaRPr lang="en-US" sz="5400" b="1" dirty="0">
              <a:latin typeface="Bahnschrift SemiBold SemiConden" panose="020B0502040204020203" pitchFamily="34" charset="0"/>
            </a:endParaRPr>
          </a:p>
        </p:txBody>
      </p:sp>
      <p:pic>
        <p:nvPicPr>
          <p:cNvPr id="4" name="Объект 3" descr="https://emberint.ru/wp-content/uploads/2018/04/000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307" y="1690688"/>
            <a:ext cx="7559749" cy="3795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1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570" y="142876"/>
            <a:ext cx="10222230" cy="107842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Black" panose="020B0A04020102020204" pitchFamily="34" charset="0"/>
              </a:rPr>
              <a:t>Классификация видов отклоняющегося </a:t>
            </a:r>
            <a:r>
              <a:rPr lang="ru-RU" sz="2800" b="1" dirty="0" smtClean="0">
                <a:latin typeface="Arial Black" panose="020B0A04020102020204" pitchFamily="34" charset="0"/>
              </a:rPr>
              <a:t>поведения (</a:t>
            </a:r>
            <a:r>
              <a:rPr lang="ru-RU" sz="2800" b="1" dirty="0" err="1" smtClean="0">
                <a:latin typeface="Arial Black" panose="020B0A04020102020204" pitchFamily="34" charset="0"/>
              </a:rPr>
              <a:t>Е.В.Змановская</a:t>
            </a:r>
            <a:r>
              <a:rPr lang="ru-RU" sz="2800" b="1" dirty="0" smtClean="0">
                <a:latin typeface="Arial Black" panose="020B0A04020102020204" pitchFamily="34" charset="0"/>
              </a:rPr>
              <a:t>)</a:t>
            </a:r>
            <a:r>
              <a:rPr lang="en-US" sz="2800" b="1" dirty="0">
                <a:latin typeface="Arial Black" panose="020B0A04020102020204" pitchFamily="34" charset="0"/>
              </a:rPr>
              <a:t/>
            </a:r>
            <a:br>
              <a:rPr lang="en-US" sz="2800" b="1" dirty="0">
                <a:latin typeface="Arial Black" panose="020B0A04020102020204" pitchFamily="34" charset="0"/>
              </a:rPr>
            </a:b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582291" y="9582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Стрелка вниз 3"/>
          <p:cNvSpPr/>
          <p:nvPr/>
        </p:nvSpPr>
        <p:spPr>
          <a:xfrm>
            <a:off x="5934075" y="11109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трелка вниз 4"/>
          <p:cNvSpPr/>
          <p:nvPr/>
        </p:nvSpPr>
        <p:spPr>
          <a:xfrm>
            <a:off x="10013823" y="85801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895" y="2009775"/>
            <a:ext cx="3429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Антисоциальное (</a:t>
            </a:r>
            <a:r>
              <a:rPr lang="ru-RU" b="1" dirty="0" err="1"/>
              <a:t>делинквентное</a:t>
            </a:r>
            <a:r>
              <a:rPr lang="ru-RU" b="1" dirty="0"/>
              <a:t>) поведение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65497" y="2009775"/>
            <a:ext cx="29973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Асоциальное поведение</a:t>
            </a:r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4976" y="1930337"/>
            <a:ext cx="33623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Аутодеструктивное</a:t>
            </a:r>
            <a:r>
              <a:rPr lang="ru-RU" b="1" dirty="0"/>
              <a:t> (</a:t>
            </a:r>
            <a:r>
              <a:rPr lang="ru-RU" b="1" dirty="0" err="1" smtClean="0"/>
              <a:t>саморазрушительное</a:t>
            </a:r>
            <a:r>
              <a:rPr lang="ru-RU" b="1" dirty="0" smtClean="0"/>
              <a:t>) поведение</a:t>
            </a:r>
            <a:endParaRPr lang="en-US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4546472" y="2745296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9947719" y="2745296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80975" y="3067050"/>
            <a:ext cx="3524250" cy="1009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 соответствует</a:t>
            </a:r>
          </a:p>
          <a:p>
            <a:pPr algn="ctr"/>
            <a:r>
              <a:rPr lang="ru-RU" sz="1400" dirty="0" smtClean="0"/>
              <a:t> </a:t>
            </a:r>
            <a:r>
              <a:rPr lang="ru-RU" dirty="0" smtClean="0"/>
              <a:t>правовым нормам</a:t>
            </a:r>
            <a:endParaRPr lang="en-US" dirty="0"/>
          </a:p>
        </p:txBody>
      </p:sp>
      <p:sp>
        <p:nvSpPr>
          <p:cNvPr id="17" name="Овал 16"/>
          <p:cNvSpPr/>
          <p:nvPr/>
        </p:nvSpPr>
        <p:spPr>
          <a:xfrm>
            <a:off x="4181475" y="3057525"/>
            <a:ext cx="4067175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 </a:t>
            </a:r>
            <a:r>
              <a:rPr lang="ru-RU" sz="1400" dirty="0" smtClean="0"/>
              <a:t>соответствует</a:t>
            </a:r>
          </a:p>
          <a:p>
            <a:pPr algn="ctr"/>
            <a:r>
              <a:rPr lang="ru-RU" sz="1400" dirty="0" smtClean="0"/>
              <a:t> </a:t>
            </a:r>
            <a:r>
              <a:rPr lang="ru-RU" dirty="0" smtClean="0"/>
              <a:t>морально-нравственным нормам</a:t>
            </a:r>
            <a:endParaRPr lang="en-US" dirty="0"/>
          </a:p>
        </p:txBody>
      </p:sp>
      <p:sp>
        <p:nvSpPr>
          <p:cNvPr id="18" name="Овал 17"/>
          <p:cNvSpPr/>
          <p:nvPr/>
        </p:nvSpPr>
        <p:spPr>
          <a:xfrm>
            <a:off x="8243316" y="3406141"/>
            <a:ext cx="39243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 соответствует </a:t>
            </a:r>
            <a:endParaRPr lang="ru-RU" sz="1400" dirty="0" smtClean="0"/>
          </a:p>
          <a:p>
            <a:pPr algn="ctr"/>
            <a:r>
              <a:rPr lang="ru-RU" dirty="0"/>
              <a:t>психологическим </a:t>
            </a:r>
            <a:r>
              <a:rPr lang="ru-RU" dirty="0" smtClean="0"/>
              <a:t>медицинским нормам</a:t>
            </a:r>
            <a:endParaRPr lang="en-US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009650" y="2844737"/>
            <a:ext cx="384047" cy="231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06577" y="4419601"/>
            <a:ext cx="365812" cy="19811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правонарушения</a:t>
            </a:r>
            <a:endParaRPr lang="en-US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61782" y="4386263"/>
            <a:ext cx="355669" cy="1990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хулиганство</a:t>
            </a:r>
            <a:endParaRPr lang="en-US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255996" y="4419601"/>
            <a:ext cx="323693" cy="19811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кражи, грабежи</a:t>
            </a:r>
            <a:endParaRPr lang="en-US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377059" y="4076700"/>
            <a:ext cx="13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1766126" y="4419601"/>
            <a:ext cx="300797" cy="199072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вандализм</a:t>
            </a:r>
            <a:endParaRPr lang="en-US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212562" y="4410076"/>
            <a:ext cx="473488" cy="199072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/>
              <a:t>физическое насилие</a:t>
            </a:r>
            <a:endParaRPr lang="en-US"/>
          </a:p>
        </p:txBody>
      </p:sp>
      <p:sp>
        <p:nvSpPr>
          <p:cNvPr id="64" name="Прямоугольник 63"/>
          <p:cNvSpPr/>
          <p:nvPr/>
        </p:nvSpPr>
        <p:spPr>
          <a:xfrm>
            <a:off x="2831688" y="4419601"/>
            <a:ext cx="487235" cy="19811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торговля наркотиками</a:t>
            </a:r>
            <a:endParaRPr lang="en-US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657724" y="4378546"/>
            <a:ext cx="494209" cy="19817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/>
              <a:t>агрессивное поведение</a:t>
            </a:r>
            <a:endParaRPr lang="en-US"/>
          </a:p>
        </p:txBody>
      </p:sp>
      <p:sp>
        <p:nvSpPr>
          <p:cNvPr id="69" name="Прямоугольник 68"/>
          <p:cNvSpPr/>
          <p:nvPr/>
        </p:nvSpPr>
        <p:spPr>
          <a:xfrm>
            <a:off x="5361220" y="4402932"/>
            <a:ext cx="502941" cy="195738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/>
              <a:t>сексуальные девиации</a:t>
            </a:r>
            <a:endParaRPr lang="en-US"/>
          </a:p>
        </p:txBody>
      </p:sp>
      <p:sp>
        <p:nvSpPr>
          <p:cNvPr id="70" name="Прямоугольник 69"/>
          <p:cNvSpPr/>
          <p:nvPr/>
        </p:nvSpPr>
        <p:spPr>
          <a:xfrm>
            <a:off x="6153150" y="4419600"/>
            <a:ext cx="428625" cy="194071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/>
              <a:t>азартные игры </a:t>
            </a:r>
            <a:endParaRPr lang="en-US"/>
          </a:p>
        </p:txBody>
      </p:sp>
      <p:sp>
        <p:nvSpPr>
          <p:cNvPr id="71" name="Прямоугольник 70"/>
          <p:cNvSpPr/>
          <p:nvPr/>
        </p:nvSpPr>
        <p:spPr>
          <a:xfrm>
            <a:off x="6848475" y="4402931"/>
            <a:ext cx="447675" cy="19573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/>
              <a:t>бродяжничество</a:t>
            </a:r>
            <a:endParaRPr lang="en-US"/>
          </a:p>
        </p:txBody>
      </p:sp>
      <p:sp>
        <p:nvSpPr>
          <p:cNvPr id="72" name="Прямоугольник 71"/>
          <p:cNvSpPr/>
          <p:nvPr/>
        </p:nvSpPr>
        <p:spPr>
          <a:xfrm>
            <a:off x="7448550" y="4419600"/>
            <a:ext cx="609600" cy="19407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/>
              <a:t>субкультуральные девиации </a:t>
            </a:r>
            <a:endParaRPr lang="en-US"/>
          </a:p>
        </p:txBody>
      </p:sp>
      <p:sp>
        <p:nvSpPr>
          <p:cNvPr id="73" name="Прямоугольник 72"/>
          <p:cNvSpPr/>
          <p:nvPr/>
        </p:nvSpPr>
        <p:spPr>
          <a:xfrm>
            <a:off x="8462740" y="4435695"/>
            <a:ext cx="582714" cy="186175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суицидальное поведение</a:t>
            </a:r>
            <a:endParaRPr lang="en-US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9179173" y="4419600"/>
            <a:ext cx="825589" cy="18668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err="1"/>
              <a:t>аддиктивное</a:t>
            </a:r>
            <a:r>
              <a:rPr lang="ru-RU" dirty="0"/>
              <a:t> (зависимое) поведение</a:t>
            </a:r>
            <a:endParaRPr lang="en-US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0138481" y="4438552"/>
            <a:ext cx="525688" cy="18668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фанатическое поведение </a:t>
            </a:r>
            <a:endParaRPr lang="en-US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776550" y="4410076"/>
            <a:ext cx="510575" cy="190266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/>
              <a:t>аутистическое</a:t>
            </a:r>
            <a:r>
              <a:rPr lang="ru-RU" dirty="0"/>
              <a:t> поведение</a:t>
            </a:r>
            <a:endParaRPr lang="en-US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1373162" y="4419600"/>
            <a:ext cx="553853" cy="19265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err="1"/>
              <a:t>виктимное</a:t>
            </a:r>
            <a:r>
              <a:rPr lang="ru-RU" dirty="0"/>
              <a:t> поведение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050" y="619124"/>
            <a:ext cx="10506075" cy="606319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3200" b="1" dirty="0" smtClean="0"/>
              <a:t>	Профилактика </a:t>
            </a:r>
            <a:r>
              <a:rPr lang="ru-RU" sz="3200" b="1" dirty="0" err="1" smtClean="0"/>
              <a:t>девиантного</a:t>
            </a:r>
            <a:r>
              <a:rPr lang="ru-RU" sz="3200" b="1" dirty="0" smtClean="0"/>
              <a:t> поведения </a:t>
            </a:r>
          </a:p>
          <a:p>
            <a:r>
              <a:rPr lang="ru-RU" sz="3200" b="1" dirty="0" smtClean="0"/>
              <a:t>-  научно обоснованные и своевременно предпринятые действия, направленные на: </a:t>
            </a:r>
            <a:br>
              <a:rPr lang="ru-RU" sz="3200" b="1" dirty="0" smtClean="0"/>
            </a:br>
            <a:r>
              <a:rPr lang="en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👆</a:t>
            </a:r>
            <a:r>
              <a:rPr lang="ru-RU" sz="3200" b="1" dirty="0" smtClean="0"/>
              <a:t>предотвращение возможных физических, психологических или социокультурных обстоятельств у отдельного ребенка или несовершеннолетних,  входящих в группу социального риска;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en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👆</a:t>
            </a:r>
            <a:r>
              <a:rPr lang="ru-RU" sz="3200" b="1" dirty="0" smtClean="0"/>
              <a:t>сохранение, поддержание и защиту нормального уровня жизни и здоровья ребенка; </a:t>
            </a:r>
            <a:br>
              <a:rPr lang="ru-RU" sz="3200" b="1" dirty="0" smtClean="0"/>
            </a:br>
            <a:r>
              <a:rPr lang="en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👆</a:t>
            </a:r>
            <a:r>
              <a:rPr lang="ru-RU" sz="3200" b="1" dirty="0" smtClean="0"/>
              <a:t>содействие ребенку в достижении социально значимых целей и раскрытие его внутреннего потенциала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71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Скругленный прямоугольник 1"/>
          <p:cNvSpPr/>
          <p:nvPr/>
        </p:nvSpPr>
        <p:spPr>
          <a:xfrm>
            <a:off x="1014853" y="2710500"/>
            <a:ext cx="6953693" cy="1056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Формы профилактической работы</a:t>
            </a:r>
            <a:endParaRPr lang="en-US" sz="32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765" y="353760"/>
            <a:ext cx="422997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👪 </a:t>
            </a:r>
            <a:r>
              <a:rPr lang="ru-RU" sz="2800" b="1" spc="-45" dirty="0" smtClean="0">
                <a:latin typeface="+mj-lt"/>
                <a:ea typeface="Times New Roman" panose="02020603050405020304" pitchFamily="18" charset="0"/>
              </a:rPr>
              <a:t>Организация</a:t>
            </a:r>
            <a:r>
              <a:rPr lang="ru-RU" sz="3200" b="1" spc="-45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b="1" spc="-45" dirty="0">
                <a:latin typeface="+mj-lt"/>
                <a:ea typeface="Times New Roman" panose="02020603050405020304" pitchFamily="18" charset="0"/>
              </a:rPr>
              <a:t>социальной среды</a:t>
            </a:r>
            <a:endParaRPr lang="en-US" sz="28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5752" y="1465178"/>
            <a:ext cx="3083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нфор­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мирование</a:t>
            </a:r>
            <a:endParaRPr lang="en-US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26781" y="4720856"/>
            <a:ext cx="3923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45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Актив­</a:t>
            </a:r>
            <a:r>
              <a:rPr lang="ru-RU" sz="2400" b="1" spc="-6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ное </a:t>
            </a:r>
            <a:r>
              <a:rPr lang="ru-RU" sz="2400" b="1" spc="-60" dirty="0">
                <a:latin typeface="Arial Black" panose="020B0A04020102020204" pitchFamily="34" charset="0"/>
                <a:ea typeface="Times New Roman" panose="02020603050405020304" pitchFamily="18" charset="0"/>
              </a:rPr>
              <a:t>обучение социально-важным </a:t>
            </a:r>
            <a:r>
              <a:rPr lang="ru-RU" sz="2400" b="1" spc="-6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навыкам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97432" y="4054625"/>
            <a:ext cx="37958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70" dirty="0">
                <a:latin typeface="Bahnschrift SemiBold" panose="020B0502040204020203" pitchFamily="34" charset="0"/>
                <a:ea typeface="Times New Roman" panose="02020603050405020304" pitchFamily="18" charset="0"/>
              </a:rPr>
              <a:t>Организация деятельности, альтер­</a:t>
            </a:r>
            <a:r>
              <a:rPr lang="ru-RU" sz="2800" b="1" spc="-80" dirty="0">
                <a:latin typeface="Bahnschrift SemiBold" panose="020B0502040204020203" pitchFamily="34" charset="0"/>
                <a:ea typeface="Times New Roman" panose="02020603050405020304" pitchFamily="18" charset="0"/>
              </a:rPr>
              <a:t>нативной </a:t>
            </a:r>
            <a:r>
              <a:rPr lang="ru-RU" sz="2800" b="1" spc="-80" dirty="0" err="1">
                <a:latin typeface="Bahnschrift SemiBold" panose="020B0502040204020203" pitchFamily="34" charset="0"/>
                <a:ea typeface="Times New Roman" panose="02020603050405020304" pitchFamily="18" charset="0"/>
              </a:rPr>
              <a:t>девиантному</a:t>
            </a:r>
            <a:r>
              <a:rPr lang="ru-RU" sz="2800" b="1" spc="-80" dirty="0">
                <a:latin typeface="Bahnschrift SemiBold" panose="020B0502040204020203" pitchFamily="34" charset="0"/>
                <a:ea typeface="Times New Roman" panose="02020603050405020304" pitchFamily="18" charset="0"/>
              </a:rPr>
              <a:t> поведению</a:t>
            </a:r>
            <a:endParaRPr lang="en-US" sz="2800" dirty="0">
              <a:latin typeface="Bahnschrift SemiBol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97433" y="261648"/>
            <a:ext cx="290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35" dirty="0">
                <a:latin typeface="Arial Black" panose="020B0A04020102020204" pitchFamily="34" charset="0"/>
                <a:ea typeface="Times New Roman" panose="02020603050405020304" pitchFamily="18" charset="0"/>
              </a:rPr>
              <a:t>Активизация личностных ресурсов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78186" y="2050001"/>
            <a:ext cx="3434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🏃 </a:t>
            </a:r>
            <a:r>
              <a:rPr lang="ru-RU" sz="2400" b="1" i="1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здорового образа жизни</a:t>
            </a:r>
            <a:endParaRPr lang="en-US" sz="2400" b="1" dirty="0"/>
          </a:p>
        </p:txBody>
      </p:sp>
      <p:grpSp>
        <p:nvGrpSpPr>
          <p:cNvPr id="10" name="Google Shape;1546;p38"/>
          <p:cNvGrpSpPr/>
          <p:nvPr/>
        </p:nvGrpSpPr>
        <p:grpSpPr>
          <a:xfrm>
            <a:off x="4467868" y="1183175"/>
            <a:ext cx="622935" cy="857250"/>
            <a:chOff x="59193" y="0"/>
            <a:chExt cx="415200" cy="525100"/>
          </a:xfrm>
        </p:grpSpPr>
        <p:sp>
          <p:nvSpPr>
            <p:cNvPr id="11" name="Google Shape;1547;p38"/>
            <p:cNvSpPr/>
            <p:nvPr/>
          </p:nvSpPr>
          <p:spPr>
            <a:xfrm>
              <a:off x="95818" y="61050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2" name="Google Shape;1548;p38"/>
            <p:cNvSpPr/>
            <p:nvPr/>
          </p:nvSpPr>
          <p:spPr>
            <a:xfrm>
              <a:off x="108018" y="0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3" name="Google Shape;1549;p38"/>
            <p:cNvSpPr/>
            <p:nvPr/>
          </p:nvSpPr>
          <p:spPr>
            <a:xfrm>
              <a:off x="191068" y="0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4" name="Google Shape;1550;p38"/>
            <p:cNvSpPr/>
            <p:nvPr/>
          </p:nvSpPr>
          <p:spPr>
            <a:xfrm>
              <a:off x="274093" y="0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5" name="Google Shape;1551;p38"/>
            <p:cNvSpPr/>
            <p:nvPr/>
          </p:nvSpPr>
          <p:spPr>
            <a:xfrm>
              <a:off x="357143" y="0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6" name="Google Shape;1552;p38"/>
            <p:cNvSpPr/>
            <p:nvPr/>
          </p:nvSpPr>
          <p:spPr>
            <a:xfrm>
              <a:off x="59193" y="23200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Google Shape;1609;p38"/>
          <p:cNvSpPr/>
          <p:nvPr/>
        </p:nvSpPr>
        <p:spPr>
          <a:xfrm flipH="1">
            <a:off x="7720037" y="347098"/>
            <a:ext cx="942975" cy="790575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grpSp>
        <p:nvGrpSpPr>
          <p:cNvPr id="18" name="Google Shape;1679;p38"/>
          <p:cNvGrpSpPr/>
          <p:nvPr/>
        </p:nvGrpSpPr>
        <p:grpSpPr>
          <a:xfrm rot="16200000">
            <a:off x="525585" y="4825658"/>
            <a:ext cx="978537" cy="923924"/>
            <a:chOff x="4565359" y="1746718"/>
            <a:chExt cx="420100" cy="388350"/>
          </a:xfrm>
        </p:grpSpPr>
        <p:sp>
          <p:nvSpPr>
            <p:cNvPr id="19" name="Google Shape;1680;p38"/>
            <p:cNvSpPr/>
            <p:nvPr/>
          </p:nvSpPr>
          <p:spPr>
            <a:xfrm>
              <a:off x="4565359" y="1893868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20" name="Google Shape;1681;p38"/>
            <p:cNvSpPr/>
            <p:nvPr/>
          </p:nvSpPr>
          <p:spPr>
            <a:xfrm>
              <a:off x="4678309" y="1746718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</p:grpSp>
      <p:sp>
        <p:nvSpPr>
          <p:cNvPr id="21" name="Google Shape;1559;p38"/>
          <p:cNvSpPr/>
          <p:nvPr/>
        </p:nvSpPr>
        <p:spPr>
          <a:xfrm>
            <a:off x="7500065" y="4489325"/>
            <a:ext cx="1059143" cy="1058535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8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1"/>
          <p:cNvSpPr txBox="1">
            <a:spLocks noGrp="1"/>
          </p:cNvSpPr>
          <p:nvPr>
            <p:ph type="title"/>
          </p:nvPr>
        </p:nvSpPr>
        <p:spPr>
          <a:xfrm>
            <a:off x="285750" y="485775"/>
            <a:ext cx="11772899" cy="1133475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Возрастные особенности профилактики </a:t>
            </a:r>
            <a:r>
              <a:rPr lang="ru-RU" sz="2800" dirty="0" err="1">
                <a:latin typeface="Arial Black" panose="020B0A04020102020204" pitchFamily="34" charset="0"/>
              </a:rPr>
              <a:t>девиантного</a:t>
            </a:r>
            <a:r>
              <a:rPr lang="ru-RU" sz="2800" dirty="0">
                <a:latin typeface="Arial Black" panose="020B0A04020102020204" pitchFamily="34" charset="0"/>
              </a:rPr>
              <a:t> поведения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1364" name="Google Shape;1364;p21"/>
          <p:cNvSpPr txBox="1">
            <a:spLocks noGrp="1"/>
          </p:cNvSpPr>
          <p:nvPr>
            <p:ph type="body" idx="1"/>
          </p:nvPr>
        </p:nvSpPr>
        <p:spPr>
          <a:xfrm>
            <a:off x="95250" y="2086218"/>
            <a:ext cx="3524249" cy="3847855"/>
          </a:xfrm>
          <a:prstGeom prst="rect">
            <a:avLst/>
          </a:prstGeom>
          <a:solidFill>
            <a:schemeClr val="accent4">
              <a:lumMod val="60000"/>
              <a:lumOff val="40000"/>
              <a:alpha val="29000"/>
            </a:schemeClr>
          </a:solidFill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en-US" sz="2000" b="1" dirty="0">
                <a:latin typeface="Arial Black" panose="020B0A04020102020204" pitchFamily="34" charset="0"/>
              </a:rPr>
              <a:t>I </a:t>
            </a:r>
            <a:r>
              <a:rPr lang="ru-RU" sz="2000" b="1" dirty="0" smtClean="0">
                <a:latin typeface="Arial Black" panose="020B0A04020102020204" pitchFamily="34" charset="0"/>
              </a:rPr>
              <a:t>ступень </a:t>
            </a:r>
            <a:r>
              <a:rPr lang="ru-RU" sz="2000" dirty="0">
                <a:latin typeface="Arial Black" panose="020B0A04020102020204" pitchFamily="34" charset="0"/>
              </a:rPr>
              <a:t>(6—10лет</a:t>
            </a:r>
            <a:r>
              <a:rPr lang="ru-RU" sz="2000" dirty="0" smtClean="0">
                <a:latin typeface="Arial Black" panose="020B0A040201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 Black" panose="020B0A04020102020204" pitchFamily="34" charset="0"/>
              </a:rPr>
              <a:t>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деятельностью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привлекательность процессуальной  стороны деятельности;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деятельность должна способствовать: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самопознанию, целеполаганию, произвольной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регуляции, осознанному поведению по правилам;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коммуникативных умений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5" name="Google Shape;1365;p21"/>
          <p:cNvSpPr txBox="1">
            <a:spLocks noGrp="1"/>
          </p:cNvSpPr>
          <p:nvPr>
            <p:ph type="body" idx="2"/>
          </p:nvPr>
        </p:nvSpPr>
        <p:spPr>
          <a:xfrm>
            <a:off x="3800474" y="2086218"/>
            <a:ext cx="3790951" cy="3847856"/>
          </a:xfrm>
          <a:prstGeom prst="rect">
            <a:avLst/>
          </a:prstGeom>
          <a:solidFill>
            <a:srgbClr val="92D050">
              <a:alpha val="27000"/>
            </a:srgbClr>
          </a:solidFill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b="1" dirty="0">
                <a:latin typeface="Arial Black" panose="020B0A04020102020204" pitchFamily="34" charset="0"/>
              </a:rPr>
              <a:t>II ступень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atin typeface="Arial Black" panose="020B0A04020102020204" pitchFamily="34" charset="0"/>
              </a:rPr>
              <a:t>(10 –14 </a:t>
            </a:r>
            <a:r>
              <a:rPr lang="ru-RU" sz="2000" dirty="0">
                <a:latin typeface="Arial Black" panose="020B0A04020102020204" pitchFamily="34" charset="0"/>
              </a:rPr>
              <a:t>лет</a:t>
            </a:r>
            <a:r>
              <a:rPr lang="ru-RU" sz="2000" dirty="0" smtClean="0">
                <a:latin typeface="Arial Black" panose="020B0A04020102020204" pitchFamily="34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преобладание групповых форм деятельности;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должна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самовыражению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проявлению «взрослости»;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моделировать реальную жизнь</a:t>
            </a:r>
            <a:r>
              <a:rPr lang="ru-RU" sz="1600" b="1" dirty="0" smtClean="0">
                <a:latin typeface="Arial Black" panose="020B0A040201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опыт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взаимодействия и ответственного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поведения.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6" name="Google Shape;1366;p21"/>
          <p:cNvSpPr txBox="1">
            <a:spLocks noGrp="1"/>
          </p:cNvSpPr>
          <p:nvPr>
            <p:ph type="body" idx="3"/>
          </p:nvPr>
        </p:nvSpPr>
        <p:spPr>
          <a:xfrm>
            <a:off x="7772400" y="2086218"/>
            <a:ext cx="4419600" cy="3847855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ru-RU" dirty="0" smtClean="0"/>
              <a:t>   </a:t>
            </a:r>
            <a:r>
              <a:rPr lang="ru-RU" sz="2000" b="1" dirty="0" smtClean="0">
                <a:latin typeface="Arial Black" panose="020B0A04020102020204" pitchFamily="34" charset="0"/>
              </a:rPr>
              <a:t>III </a:t>
            </a:r>
            <a:r>
              <a:rPr lang="ru-RU" sz="2000" b="1" dirty="0">
                <a:latin typeface="Arial Black" panose="020B0A04020102020204" pitchFamily="34" charset="0"/>
              </a:rPr>
              <a:t>ступень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>
                <a:latin typeface="Arial Black" panose="020B0A04020102020204" pitchFamily="34" charset="0"/>
              </a:rPr>
              <a:t>(15-18лет</a:t>
            </a:r>
            <a:r>
              <a:rPr lang="ru-RU" sz="2000" dirty="0" smtClean="0">
                <a:latin typeface="Arial Black" panose="020B0A04020102020204" pitchFamily="34" charset="0"/>
              </a:rPr>
              <a:t>)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своей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индивидуальности;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должна способствовать: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эмоционального интеллекта;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развитию целостной Я- концепции;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временной перспективы;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установок на ЗОЖ;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ответственного поведения;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333"/>
              </a:spcBef>
              <a:spcAft>
                <a:spcPts val="1333"/>
              </a:spcAft>
              <a:buFont typeface="Wingdings" panose="05000000000000000000" pitchFamily="2" charset="2"/>
              <a:buChar char="ü"/>
            </a:pP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7" name="Google Shape;1367;p21"/>
          <p:cNvSpPr txBox="1">
            <a:spLocks noGrp="1"/>
          </p:cNvSpPr>
          <p:nvPr>
            <p:ph type="sldNum" idx="12"/>
          </p:nvPr>
        </p:nvSpPr>
        <p:spPr>
          <a:xfrm>
            <a:off x="11152400" y="5818400"/>
            <a:ext cx="1039600" cy="1039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0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888" y="287867"/>
            <a:ext cx="1167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065" lvl="0" algn="ctr">
              <a:spcBef>
                <a:spcPts val="50"/>
              </a:spcBef>
              <a:spcAft>
                <a:spcPts val="0"/>
              </a:spcAft>
            </a:pPr>
            <a:r>
              <a:rPr lang="ru-RU" sz="3600" b="1" spc="-6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коррекции отклоняющегося поведения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083979" y="1145217"/>
            <a:ext cx="2194407" cy="2015229"/>
          </a:xfrm>
          <a:prstGeom prst="wedgeRectCallout">
            <a:avLst>
              <a:gd name="adj1" fmla="val -19171"/>
              <a:gd name="adj2" fmla="val 6171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Методы коррекции </a:t>
            </a:r>
            <a:r>
              <a:rPr lang="ru-RU" b="1" dirty="0" err="1" smtClean="0"/>
              <a:t>эмоциональ</a:t>
            </a:r>
            <a:endParaRPr lang="ru-RU" b="1" dirty="0" smtClean="0"/>
          </a:p>
          <a:p>
            <a:pPr algn="ctr"/>
            <a:r>
              <a:rPr lang="ru-RU" b="1" dirty="0" err="1" smtClean="0"/>
              <a:t>ных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нарушений</a:t>
            </a:r>
            <a:endParaRPr lang="en-US" b="1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278387" y="1137332"/>
            <a:ext cx="1984190" cy="2012631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Методы </a:t>
            </a:r>
            <a:r>
              <a:rPr lang="ru-RU" b="1" dirty="0" err="1" smtClean="0"/>
              <a:t>саморегу</a:t>
            </a:r>
            <a:endParaRPr lang="ru-RU" b="1" dirty="0" smtClean="0"/>
          </a:p>
          <a:p>
            <a:pPr algn="ctr"/>
            <a:r>
              <a:rPr lang="ru-RU" b="1" dirty="0" err="1" smtClean="0"/>
              <a:t>ляции</a:t>
            </a:r>
            <a:endParaRPr lang="en-US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262578" y="1134734"/>
            <a:ext cx="2065546" cy="2015229"/>
          </a:xfrm>
          <a:prstGeom prst="wedgeRect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Методы  когнитивного </a:t>
            </a:r>
            <a:r>
              <a:rPr lang="ru-RU" b="1" dirty="0" err="1" smtClean="0"/>
              <a:t>переструкту</a:t>
            </a:r>
            <a:endParaRPr lang="ru-RU" b="1" dirty="0"/>
          </a:p>
          <a:p>
            <a:pPr algn="ctr"/>
            <a:r>
              <a:rPr lang="ru-RU" b="1" dirty="0" err="1" smtClean="0"/>
              <a:t>рирования</a:t>
            </a:r>
            <a:endParaRPr lang="en-US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8374755" y="1145218"/>
            <a:ext cx="1858470" cy="2015228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Методы </a:t>
            </a:r>
          </a:p>
          <a:p>
            <a:r>
              <a:rPr lang="ru-RU" b="1" dirty="0" err="1"/>
              <a:t>у</a:t>
            </a:r>
            <a:r>
              <a:rPr lang="ru-RU" b="1" dirty="0" err="1" smtClean="0"/>
              <a:t>гашения</a:t>
            </a:r>
            <a:endParaRPr lang="ru-RU" b="1" dirty="0" smtClean="0"/>
          </a:p>
          <a:p>
            <a:r>
              <a:rPr lang="ru-RU" b="1" dirty="0" smtClean="0"/>
              <a:t>нежелательного</a:t>
            </a:r>
          </a:p>
          <a:p>
            <a:r>
              <a:rPr lang="ru-RU" b="1" dirty="0" smtClean="0"/>
              <a:t>поведения</a:t>
            </a:r>
            <a:endParaRPr lang="en-US" b="1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12888" y="1145218"/>
            <a:ext cx="1871092" cy="2015231"/>
          </a:xfrm>
          <a:prstGeom prst="wedge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Стимулирование </a:t>
            </a:r>
            <a:r>
              <a:rPr lang="ru-RU" b="1" dirty="0"/>
              <a:t>позитивной мотивации</a:t>
            </a:r>
            <a:endParaRPr lang="en-US" dirty="0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10249786" y="1145218"/>
            <a:ext cx="1832840" cy="2015228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Методы формирования </a:t>
            </a:r>
            <a:r>
              <a:rPr lang="ru-RU" b="1" dirty="0"/>
              <a:t>позитивного </a:t>
            </a:r>
            <a:r>
              <a:rPr lang="ru-RU" b="1" dirty="0" smtClean="0"/>
              <a:t>поведения </a:t>
            </a: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1620959" y="3253562"/>
            <a:ext cx="461665" cy="7848302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Непосредственное подкрепление</a:t>
            </a:r>
            <a:r>
              <a:rPr lang="ru-RU" spc="-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253335" y="3244333"/>
            <a:ext cx="461665" cy="5632311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6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Жетонное подкрепление</a:t>
            </a:r>
            <a:r>
              <a:rPr lang="ru-RU" i="1" spc="-6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10935373" y="3371466"/>
            <a:ext cx="461665" cy="2862322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Репетиция поведения</a:t>
            </a: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501043" y="3244334"/>
            <a:ext cx="461665" cy="2308324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Тайм-аут</a:t>
            </a:r>
            <a:r>
              <a:rPr lang="ru-RU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208860" y="3160446"/>
            <a:ext cx="461665" cy="5355312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негативных по</a:t>
            </a:r>
            <a:r>
              <a:rPr lang="ru-RU" b="1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следствий</a:t>
            </a:r>
            <a:r>
              <a:rPr lang="ru-RU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842577" y="3233242"/>
            <a:ext cx="461665" cy="618630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негативных ре</a:t>
            </a:r>
            <a:r>
              <a:rPr lang="ru-RU" b="1" spc="-4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акций</a:t>
            </a:r>
            <a:r>
              <a:rPr lang="ru-RU" spc="-4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342080" y="3244334"/>
            <a:ext cx="738664" cy="5355312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5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Коррекция </a:t>
            </a:r>
            <a:r>
              <a:rPr lang="ru-RU" b="1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дисфункциональных</a:t>
            </a:r>
            <a:r>
              <a:rPr lang="ru-RU" b="1" spc="-5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spc="-5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spc="-5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мыслей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80415" y="3244334"/>
            <a:ext cx="461665" cy="3416320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6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противоречий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80086" y="3244334"/>
            <a:ext cx="461665" cy="2585323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3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Процедуры релаксации</a:t>
            </a:r>
            <a:r>
              <a:rPr lang="ru-RU" spc="-3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40919" y="3253562"/>
            <a:ext cx="461665" cy="5355312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4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самонаблюдения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31818" y="3466214"/>
            <a:ext cx="738664" cy="8956298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4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</a:t>
            </a:r>
            <a:r>
              <a:rPr lang="ru-RU" b="1" spc="-6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вания стратегии </a:t>
            </a:r>
            <a:endParaRPr lang="ru-RU" b="1" spc="-60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spc="-6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самоконтроля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84242" y="3244334"/>
            <a:ext cx="461665" cy="5632311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4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Эмотивное воображение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96444" y="3244334"/>
            <a:ext cx="461665" cy="6463308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Психомышечные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тренировки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85722" y="3466214"/>
            <a:ext cx="461665" cy="4025437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визуализации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1622312" y="3244334"/>
            <a:ext cx="461665" cy="4801314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9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конфронтации</a:t>
            </a:r>
            <a:r>
              <a:rPr lang="ru-RU" spc="-9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09278" y="3244334"/>
            <a:ext cx="461665" cy="7017306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5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b="1" spc="-6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етод открытой конфронтации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6262" y="3371466"/>
            <a:ext cx="461665" cy="4247317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4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проектирования будущего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246" y="3244334"/>
            <a:ext cx="461665" cy="2862322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Груп­</a:t>
            </a:r>
            <a:r>
              <a:rPr lang="ru-RU" b="1" spc="-4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повое убеждение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571501"/>
            <a:ext cx="5705475" cy="1021975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Arial Black" panose="020B0A04020102020204" pitchFamily="34" charset="0"/>
                <a:ea typeface="Times New Roman" panose="02020603050405020304" pitchFamily="18" charset="0"/>
              </a:rPr>
              <a:t>Девиантное</a:t>
            </a:r>
            <a:r>
              <a:rPr lang="ru-RU" sz="24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 (</a:t>
            </a:r>
            <a:r>
              <a:rPr lang="ru-RU" sz="24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отклоняющееся</a:t>
            </a:r>
            <a:r>
              <a:rPr lang="ru-RU" sz="24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) </a:t>
            </a:r>
            <a:r>
              <a:rPr lang="ru-RU" sz="24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поведение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207" y="1593476"/>
            <a:ext cx="5539068" cy="4454899"/>
          </a:xfrm>
        </p:spPr>
        <p:txBody>
          <a:bodyPr>
            <a:normAutofit/>
          </a:bodyPr>
          <a:lstStyle/>
          <a:p>
            <a:pPr indent="318135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Arial Black" panose="020B0A04020102020204" pitchFamily="34" charset="0"/>
              </a:rPr>
              <a:t>это </a:t>
            </a:r>
            <a:r>
              <a:rPr lang="ru-RU" sz="2800" dirty="0">
                <a:latin typeface="Arial Black" panose="020B0A04020102020204" pitchFamily="34" charset="0"/>
              </a:rPr>
              <a:t>устойчивое поведение личности, отклоняющееся от наиболее </a:t>
            </a:r>
            <a:r>
              <a:rPr lang="ru-RU" sz="2800" dirty="0" smtClean="0">
                <a:latin typeface="Arial Black" panose="020B0A04020102020204" pitchFamily="34" charset="0"/>
              </a:rPr>
              <a:t>важных  </a:t>
            </a:r>
            <a:r>
              <a:rPr lang="ru-RU" sz="2800" dirty="0">
                <a:latin typeface="Arial Black" panose="020B0A04020102020204" pitchFamily="34" charset="0"/>
              </a:rPr>
              <a:t>социальных норм</a:t>
            </a:r>
            <a:r>
              <a:rPr lang="ru-RU" sz="2800" dirty="0" smtClean="0">
                <a:latin typeface="Arial Black" panose="020B0A04020102020204" pitchFamily="34" charset="0"/>
              </a:rPr>
              <a:t>, причиняющее </a:t>
            </a:r>
            <a:r>
              <a:rPr lang="ru-RU" sz="2800" dirty="0">
                <a:latin typeface="Arial Black" panose="020B0A04020102020204" pitchFamily="34" charset="0"/>
              </a:rPr>
              <a:t>реальный ущерб обществу или самой личности, а также </a:t>
            </a:r>
            <a:r>
              <a:rPr lang="ru-RU" sz="2800" dirty="0" smtClean="0">
                <a:latin typeface="Arial Black" panose="020B0A04020102020204" pitchFamily="34" charset="0"/>
              </a:rPr>
              <a:t>сопровождающееся ее </a:t>
            </a:r>
            <a:r>
              <a:rPr lang="ru-RU" sz="2800" dirty="0">
                <a:latin typeface="Arial Black" panose="020B0A04020102020204" pitchFamily="34" charset="0"/>
              </a:rPr>
              <a:t>социальной </a:t>
            </a:r>
            <a:r>
              <a:rPr lang="ru-RU" sz="2800" dirty="0" err="1">
                <a:latin typeface="Arial Black" panose="020B0A04020102020204" pitchFamily="34" charset="0"/>
              </a:rPr>
              <a:t>дезадаптацией</a:t>
            </a:r>
            <a:r>
              <a:rPr lang="ru-RU" sz="2800" dirty="0">
                <a:latin typeface="Arial Black" panose="020B0A04020102020204" pitchFamily="34" charset="0"/>
              </a:rPr>
              <a:t>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6734175" y="571501"/>
            <a:ext cx="5381624" cy="5391150"/>
          </a:xfrm>
        </p:spPr>
      </p:sp>
      <p:pic>
        <p:nvPicPr>
          <p:cNvPr id="8" name="Рисунок 7" descr="Девиантное повед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571501"/>
            <a:ext cx="2543175" cy="5286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04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8699" y="2743199"/>
            <a:ext cx="3248025" cy="1000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Особенности </a:t>
            </a:r>
          </a:p>
          <a:p>
            <a:pPr algn="ctr"/>
            <a:r>
              <a:rPr lang="ru-RU" sz="2000" b="1" dirty="0" err="1" smtClean="0"/>
              <a:t>девиантного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поведения </a:t>
            </a:r>
            <a:endParaRPr lang="en-US" sz="2000" b="1" dirty="0"/>
          </a:p>
        </p:txBody>
      </p:sp>
      <p:cxnSp>
        <p:nvCxnSpPr>
          <p:cNvPr id="4" name="Прямая со стрелкой 3"/>
          <p:cNvCxnSpPr>
            <a:stCxn id="2" idx="0"/>
            <a:endCxn id="2" idx="0"/>
          </p:cNvCxnSpPr>
          <p:nvPr/>
        </p:nvCxnSpPr>
        <p:spPr>
          <a:xfrm>
            <a:off x="6462712" y="274319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" idx="0"/>
          </p:cNvCxnSpPr>
          <p:nvPr/>
        </p:nvCxnSpPr>
        <p:spPr>
          <a:xfrm flipV="1">
            <a:off x="6462712" y="1724027"/>
            <a:ext cx="23813" cy="1019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812041" y="3724272"/>
            <a:ext cx="14288" cy="1409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715250" y="2057400"/>
            <a:ext cx="81915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333875" y="1981200"/>
            <a:ext cx="733425" cy="981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2" idx="6"/>
          </p:cNvCxnSpPr>
          <p:nvPr/>
        </p:nvCxnSpPr>
        <p:spPr>
          <a:xfrm>
            <a:off x="8086724" y="3243262"/>
            <a:ext cx="1162051" cy="385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3"/>
          </p:cNvCxnSpPr>
          <p:nvPr/>
        </p:nvCxnSpPr>
        <p:spPr>
          <a:xfrm flipH="1">
            <a:off x="4067175" y="3596859"/>
            <a:ext cx="1247186" cy="565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" idx="5"/>
          </p:cNvCxnSpPr>
          <p:nvPr/>
        </p:nvCxnSpPr>
        <p:spPr>
          <a:xfrm>
            <a:off x="7611062" y="3596859"/>
            <a:ext cx="1113838" cy="1060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314361" y="333374"/>
            <a:ext cx="2296701" cy="1495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не соответствует общепринятым или официально установленным социальным нормам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377530" y="957575"/>
            <a:ext cx="2680995" cy="102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вызывает </a:t>
            </a:r>
            <a:r>
              <a:rPr lang="ru-RU" sz="1600" dirty="0"/>
              <a:t>негативную оценку со стороны </a:t>
            </a:r>
            <a:r>
              <a:rPr lang="ru-RU" sz="1600" dirty="0" smtClean="0"/>
              <a:t>общества или государства</a:t>
            </a:r>
            <a:endParaRPr lang="en-US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200562" y="2466976"/>
            <a:ext cx="2400888" cy="125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стойко повторяющееся (</a:t>
            </a:r>
            <a:r>
              <a:rPr lang="ru-RU" sz="1600" dirty="0" smtClean="0"/>
              <a:t>многократно </a:t>
            </a:r>
            <a:r>
              <a:rPr lang="ru-RU" sz="1600" dirty="0"/>
              <a:t>или </a:t>
            </a:r>
            <a:r>
              <a:rPr lang="ru-RU" sz="1600" dirty="0" smtClean="0"/>
              <a:t>длительно)</a:t>
            </a:r>
            <a:endParaRPr lang="en-US" sz="1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697956" y="957575"/>
            <a:ext cx="2324100" cy="1120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</a:t>
            </a:r>
            <a:r>
              <a:rPr lang="ru-RU" sz="1600" dirty="0" smtClean="0"/>
              <a:t>еструктивно или</a:t>
            </a:r>
          </a:p>
          <a:p>
            <a:pPr algn="ctr"/>
            <a:r>
              <a:rPr lang="ru-RU" sz="1600" dirty="0" err="1" smtClean="0"/>
              <a:t>аутодеструктивно</a:t>
            </a:r>
            <a:endParaRPr lang="en-US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100261" y="3577809"/>
            <a:ext cx="20955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</a:t>
            </a:r>
            <a:r>
              <a:rPr lang="ru-RU" sz="1600" dirty="0" smtClean="0"/>
              <a:t>огласуется с  направленностью </a:t>
            </a:r>
          </a:p>
          <a:p>
            <a:pPr algn="ctr"/>
            <a:r>
              <a:rPr lang="ru-RU" sz="1600" dirty="0" smtClean="0"/>
              <a:t>личности  </a:t>
            </a:r>
            <a:endParaRPr lang="en-US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195760" y="4669593"/>
            <a:ext cx="252888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я</a:t>
            </a:r>
            <a:r>
              <a:rPr lang="ru-RU" sz="1600" dirty="0" smtClean="0"/>
              <a:t>вляется следствием или причиной </a:t>
            </a:r>
            <a:r>
              <a:rPr lang="ru-RU" sz="1600" dirty="0" err="1" smtClean="0"/>
              <a:t>дезадаптации</a:t>
            </a:r>
            <a:r>
              <a:rPr lang="ru-RU" sz="1600" dirty="0" smtClean="0"/>
              <a:t> личности</a:t>
            </a:r>
            <a:endParaRPr lang="en-US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678941" y="4401721"/>
            <a:ext cx="28289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индивидуально своеобразно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449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5750"/>
            <a:ext cx="809625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4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571500"/>
            <a:ext cx="7858125" cy="58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0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8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5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59055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7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t="1429" r="82800" b="-1959"/>
          <a:stretch/>
        </p:blipFill>
        <p:spPr>
          <a:xfrm>
            <a:off x="1114424" y="295275"/>
            <a:ext cx="1571626" cy="5886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1750" y="619125"/>
            <a:ext cx="8534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3200" b="1" dirty="0" smtClean="0">
                <a:ea typeface="Times New Roman" panose="02020603050405020304" pitchFamily="18" charset="0"/>
              </a:rPr>
              <a:t>Психологические (</a:t>
            </a:r>
            <a:r>
              <a:rPr lang="ru-RU" sz="3200" b="1" dirty="0" err="1" smtClean="0">
                <a:ea typeface="Times New Roman" panose="02020603050405020304" pitchFamily="18" charset="0"/>
              </a:rPr>
              <a:t>внутриличностные</a:t>
            </a:r>
            <a:r>
              <a:rPr lang="ru-RU" sz="3200" b="1" dirty="0" smtClean="0">
                <a:ea typeface="Times New Roman" panose="02020603050405020304" pitchFamily="18" charset="0"/>
              </a:rPr>
              <a:t>) </a:t>
            </a:r>
          </a:p>
          <a:p>
            <a:pPr lvl="0" algn="just">
              <a:spcAft>
                <a:spcPts val="0"/>
              </a:spcAft>
            </a:pPr>
            <a:r>
              <a:rPr lang="ru-RU" sz="3200" b="1" dirty="0" smtClean="0">
                <a:ea typeface="Times New Roman" panose="02020603050405020304" pitchFamily="18" charset="0"/>
              </a:rPr>
              <a:t>предпосылки девиаций</a:t>
            </a:r>
            <a:endParaRPr lang="en-US" sz="3200" dirty="0"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духовные проблемы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девиантные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ценности,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фрустрированность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потребностей,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конфликты,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малопродуктивные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механизмы психологической защиты;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эмоциональные проблемы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саморегуляции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когнитивные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искажения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негативный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жизненный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опыт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71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395</Words>
  <Application>Microsoft Office PowerPoint</Application>
  <PresentationFormat>Произвольный</PresentationFormat>
  <Paragraphs>118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Девиантное поведение учащихся</vt:lpstr>
      <vt:lpstr>Девиантное (отклоняющееся) поведение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видов отклоняющегося поведения (Е.В.Змановская) </vt:lpstr>
      <vt:lpstr>Презентация PowerPoint</vt:lpstr>
      <vt:lpstr>Презентация PowerPoint</vt:lpstr>
      <vt:lpstr>Возрастные особенности профилактики девиантного поведения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Ладысюк</dc:creator>
  <cp:lastModifiedBy>1</cp:lastModifiedBy>
  <cp:revision>44</cp:revision>
  <dcterms:created xsi:type="dcterms:W3CDTF">2020-05-05T09:31:01Z</dcterms:created>
  <dcterms:modified xsi:type="dcterms:W3CDTF">2020-05-12T08:56:04Z</dcterms:modified>
</cp:coreProperties>
</file>