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MuseoModerno Medium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2" d="100"/>
          <a:sy n="102" d="100"/>
        </p:scale>
        <p:origin x="-90" y="12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35C6B-3414-473A-9BBD-54AA8B9ED22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4F012-740D-48EA-BC32-B467D0EE6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0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4012" y="1047155"/>
            <a:ext cx="7815977" cy="4090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400"/>
              </a:lnSpc>
              <a:buNone/>
            </a:pPr>
            <a:r>
              <a:rPr lang="en-US" sz="51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Система мониторинга реализации Республиканского проекта «Родительский университет»</a:t>
            </a:r>
            <a:endParaRPr lang="en-US" sz="5150" dirty="0"/>
          </a:p>
        </p:txBody>
      </p:sp>
      <p:sp>
        <p:nvSpPr>
          <p:cNvPr id="4" name="Text 1"/>
          <p:cNvSpPr/>
          <p:nvPr/>
        </p:nvSpPr>
        <p:spPr>
          <a:xfrm>
            <a:off x="664012" y="5422702"/>
            <a:ext cx="7815977" cy="1214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Проект «Родительский университет» направлен на повышение родительской компетентности и вовлечение семей в образовательный процесс. Система мониторинга позволяет отслеживать ход реализации проекта, выявлять проблемные зоны и разрабатывать рекомендации для его совершенствования.</a:t>
            </a:r>
            <a:endParaRPr lang="en-US" sz="1450" dirty="0"/>
          </a:p>
        </p:txBody>
      </p:sp>
      <p:sp>
        <p:nvSpPr>
          <p:cNvPr id="5" name="Shape 2"/>
          <p:cNvSpPr/>
          <p:nvPr/>
        </p:nvSpPr>
        <p:spPr>
          <a:xfrm>
            <a:off x="664012" y="6864667"/>
            <a:ext cx="303490" cy="303490"/>
          </a:xfrm>
          <a:prstGeom prst="roundRect">
            <a:avLst>
              <a:gd name="adj" fmla="val 30126481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32" y="6872288"/>
            <a:ext cx="288250" cy="2882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62276" y="6850499"/>
            <a:ext cx="2837140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850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Гимназия Краснополье</a:t>
            </a:r>
            <a:endParaRPr lang="en-US" sz="1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4012" y="1047155"/>
            <a:ext cx="7815977" cy="4090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400"/>
              </a:lnSpc>
              <a:buNone/>
            </a:pPr>
            <a:r>
              <a:rPr lang="en-US" sz="51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Система мониторинга реализации Республиканского проекта «Родительский университет»</a:t>
            </a:r>
            <a:endParaRPr lang="en-US" sz="5150" dirty="0"/>
          </a:p>
        </p:txBody>
      </p:sp>
      <p:sp>
        <p:nvSpPr>
          <p:cNvPr id="4" name="Text 1"/>
          <p:cNvSpPr/>
          <p:nvPr/>
        </p:nvSpPr>
        <p:spPr>
          <a:xfrm>
            <a:off x="664012" y="5422702"/>
            <a:ext cx="7815977" cy="1214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Проект «Родительский университет» направлен на повышение родительской компетентности и вовлечение семей в образовательный процесс. Система мониторинга позволяет отслеживать ход реализации проекта, выявлять проблемные зоны и разрабатывать рекомендации для его совершенствования.</a:t>
            </a:r>
            <a:endParaRPr lang="en-US" sz="1450" dirty="0"/>
          </a:p>
        </p:txBody>
      </p:sp>
      <p:sp>
        <p:nvSpPr>
          <p:cNvPr id="5" name="Shape 2"/>
          <p:cNvSpPr/>
          <p:nvPr/>
        </p:nvSpPr>
        <p:spPr>
          <a:xfrm>
            <a:off x="664012" y="6864667"/>
            <a:ext cx="303490" cy="303490"/>
          </a:xfrm>
          <a:prstGeom prst="roundRect">
            <a:avLst>
              <a:gd name="adj" fmla="val 30126481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32" y="6872288"/>
            <a:ext cx="288250" cy="2882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62276" y="6850499"/>
            <a:ext cx="2837140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850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Гимназия Краснополье</a:t>
            </a: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48265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9113" y="763072"/>
            <a:ext cx="7638574" cy="2016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Цели и задачи проекта «Родительский университет»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39113" y="3343870"/>
            <a:ext cx="483870" cy="483870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6405324" y="3424476"/>
            <a:ext cx="151328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938010" y="3343870"/>
            <a:ext cx="3012877" cy="100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Повышение родительской компетентности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6938010" y="4480798"/>
            <a:ext cx="3012877" cy="1375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Предоставление родителям практических знаний и навыков для эффективного воспитания детей.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10165913" y="3343870"/>
            <a:ext cx="483870" cy="483870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9" name="Text 6"/>
          <p:cNvSpPr/>
          <p:nvPr/>
        </p:nvSpPr>
        <p:spPr>
          <a:xfrm>
            <a:off x="10318075" y="3424476"/>
            <a:ext cx="179427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10864810" y="3343870"/>
            <a:ext cx="3012877" cy="100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Вовлечение семей в образовательный процесс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864810" y="4480798"/>
            <a:ext cx="3012877" cy="1375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Создание платформы для активного участия родителей в жизни образовательных учреждений.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39113" y="6313646"/>
            <a:ext cx="483870" cy="483870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3" name="Text 10"/>
          <p:cNvSpPr/>
          <p:nvPr/>
        </p:nvSpPr>
        <p:spPr>
          <a:xfrm>
            <a:off x="6390323" y="6394252"/>
            <a:ext cx="181332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6938010" y="6313646"/>
            <a:ext cx="6025872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Укрепление детско-родительских отношений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6938010" y="6778585"/>
            <a:ext cx="6939677" cy="687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Развитие открытого диалога и взаимопонимания между родителями и детьми.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834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Ключевые индикаторы эффективности реализации проекта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2880"/>
            <a:ext cx="36235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Охват целевой аудитории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4024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Количество родителей, принимающих участие в мероприятиях проекта.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2880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Удовлетворенность участников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928354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Обратная связь от родителей о качестве и полезности предоставляемых услуг.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2880"/>
            <a:ext cx="36599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Положительная динамика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4024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Улучшение показателей вовлеченности семей в образование детей.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952381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Инструменты мониторинга и оценки проекта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89065" y="2664023"/>
            <a:ext cx="30480" cy="4613077"/>
          </a:xfrm>
          <a:prstGeom prst="roundRect">
            <a:avLst>
              <a:gd name="adj" fmla="val 108709"/>
            </a:avLst>
          </a:prstGeom>
          <a:solidFill>
            <a:srgbClr val="D9D4C9"/>
          </a:solidFill>
          <a:ln/>
        </p:spPr>
      </p:sp>
      <p:sp>
        <p:nvSpPr>
          <p:cNvPr id="5" name="Shape 2"/>
          <p:cNvSpPr/>
          <p:nvPr/>
        </p:nvSpPr>
        <p:spPr>
          <a:xfrm>
            <a:off x="1322308" y="3145750"/>
            <a:ext cx="773073" cy="30480"/>
          </a:xfrm>
          <a:prstGeom prst="roundRect">
            <a:avLst>
              <a:gd name="adj" fmla="val 108709"/>
            </a:avLst>
          </a:prstGeom>
          <a:solidFill>
            <a:srgbClr val="D9D4C9"/>
          </a:solidFill>
          <a:ln/>
        </p:spPr>
      </p:sp>
      <p:sp>
        <p:nvSpPr>
          <p:cNvPr id="6" name="Shape 3"/>
          <p:cNvSpPr/>
          <p:nvPr/>
        </p:nvSpPr>
        <p:spPr>
          <a:xfrm>
            <a:off x="855821" y="2912507"/>
            <a:ext cx="496967" cy="496967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7" name="Text 4"/>
          <p:cNvSpPr/>
          <p:nvPr/>
        </p:nvSpPr>
        <p:spPr>
          <a:xfrm>
            <a:off x="1026557" y="2995255"/>
            <a:ext cx="155377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2319218" y="288488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Сбор данных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319218" y="3362444"/>
            <a:ext cx="605170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Регулярное отслеживание показателей охвата и обратной связи.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322308" y="4992648"/>
            <a:ext cx="773073" cy="30480"/>
          </a:xfrm>
          <a:prstGeom prst="roundRect">
            <a:avLst>
              <a:gd name="adj" fmla="val 108709"/>
            </a:avLst>
          </a:prstGeom>
          <a:solidFill>
            <a:srgbClr val="D9D4C9"/>
          </a:solidFill>
          <a:ln/>
        </p:spPr>
      </p:sp>
      <p:sp>
        <p:nvSpPr>
          <p:cNvPr id="11" name="Shape 8"/>
          <p:cNvSpPr/>
          <p:nvPr/>
        </p:nvSpPr>
        <p:spPr>
          <a:xfrm>
            <a:off x="855821" y="4759404"/>
            <a:ext cx="496967" cy="496967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2" name="Text 9"/>
          <p:cNvSpPr/>
          <p:nvPr/>
        </p:nvSpPr>
        <p:spPr>
          <a:xfrm>
            <a:off x="1012150" y="4842153"/>
            <a:ext cx="184190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2319218" y="47317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Анализ данных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319218" y="5209342"/>
            <a:ext cx="605170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Выявление тенденций, проблемных зон и точек роста.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322308" y="6486168"/>
            <a:ext cx="773073" cy="30480"/>
          </a:xfrm>
          <a:prstGeom prst="roundRect">
            <a:avLst>
              <a:gd name="adj" fmla="val 108709"/>
            </a:avLst>
          </a:prstGeom>
          <a:solidFill>
            <a:srgbClr val="D9D4C9"/>
          </a:solidFill>
          <a:ln/>
        </p:spPr>
      </p:sp>
      <p:sp>
        <p:nvSpPr>
          <p:cNvPr id="16" name="Shape 13"/>
          <p:cNvSpPr/>
          <p:nvPr/>
        </p:nvSpPr>
        <p:spPr>
          <a:xfrm>
            <a:off x="855821" y="6252924"/>
            <a:ext cx="496967" cy="496967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7" name="Text 14"/>
          <p:cNvSpPr/>
          <p:nvPr/>
        </p:nvSpPr>
        <p:spPr>
          <a:xfrm>
            <a:off x="1011198" y="6335673"/>
            <a:ext cx="186214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2319218" y="6225302"/>
            <a:ext cx="3604260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Разработка рекомендаций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2319218" y="6702862"/>
            <a:ext cx="605170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Предложение мер по совершенствованию проекта.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Сбор и анализ данных о ходе реализации проекта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32589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Отчетность участников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Регулярный сбор статистики и обратной связи от родителей, педагогов и организаторов.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170045"/>
            <a:ext cx="33979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Мониторинг активности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Анализ данных о посещаемости мероприятий, активности в онлайн-платформах.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170045"/>
            <a:ext cx="32413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Оценка эффективности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5118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Комплексная оценка достижения поставленных целей и задач проекта.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87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Динамика показателей охвата целевой аудитории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806422"/>
            <a:ext cx="30480" cy="4374475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3301484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30615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7" name="Text 4"/>
          <p:cNvSpPr/>
          <p:nvPr/>
        </p:nvSpPr>
        <p:spPr>
          <a:xfrm>
            <a:off x="1054179" y="3146584"/>
            <a:ext cx="15954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b="1" dirty="0"/>
          </a:p>
        </p:txBody>
      </p:sp>
      <p:sp>
        <p:nvSpPr>
          <p:cNvPr id="8" name="Text 5"/>
          <p:cNvSpPr/>
          <p:nvPr/>
        </p:nvSpPr>
        <p:spPr>
          <a:xfrm>
            <a:off x="2381488" y="30332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Начало проекта</a:t>
            </a:r>
            <a:endParaRPr lang="en-US" sz="2200" b="1" dirty="0"/>
          </a:p>
        </p:txBody>
      </p:sp>
      <p:sp>
        <p:nvSpPr>
          <p:cNvPr id="9" name="Text 6"/>
          <p:cNvSpPr/>
          <p:nvPr/>
        </p:nvSpPr>
        <p:spPr>
          <a:xfrm>
            <a:off x="2381488" y="3523655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Охват родителей в первые месяцы реализации проекта.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483524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5953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2" name="Text 9"/>
          <p:cNvSpPr/>
          <p:nvPr/>
        </p:nvSpPr>
        <p:spPr>
          <a:xfrm>
            <a:off x="1039297" y="4680347"/>
            <a:ext cx="18919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b="1" dirty="0"/>
          </a:p>
        </p:txBody>
      </p:sp>
      <p:sp>
        <p:nvSpPr>
          <p:cNvPr id="13" name="Text 10"/>
          <p:cNvSpPr/>
          <p:nvPr/>
        </p:nvSpPr>
        <p:spPr>
          <a:xfrm>
            <a:off x="2381488" y="4566999"/>
            <a:ext cx="39569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Промежуточные результаты</a:t>
            </a:r>
            <a:endParaRPr lang="en-US" sz="2200" b="1" dirty="0"/>
          </a:p>
        </p:txBody>
      </p:sp>
      <p:sp>
        <p:nvSpPr>
          <p:cNvPr id="14" name="Text 11"/>
          <p:cNvSpPr/>
          <p:nvPr/>
        </p:nvSpPr>
        <p:spPr>
          <a:xfrm>
            <a:off x="2381488" y="5057418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Рост количества участников в течение первого года.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6369010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612909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7" name="Text 14"/>
          <p:cNvSpPr/>
          <p:nvPr/>
        </p:nvSpPr>
        <p:spPr>
          <a:xfrm>
            <a:off x="1038344" y="6214110"/>
            <a:ext cx="19121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b="1" dirty="0"/>
          </a:p>
        </p:txBody>
      </p:sp>
      <p:sp>
        <p:nvSpPr>
          <p:cNvPr id="18" name="Text 15"/>
          <p:cNvSpPr/>
          <p:nvPr/>
        </p:nvSpPr>
        <p:spPr>
          <a:xfrm>
            <a:off x="2381488" y="6100763"/>
            <a:ext cx="34111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Долгосрочная динамика</a:t>
            </a:r>
            <a:endParaRPr lang="en-US" sz="2200" b="1" dirty="0"/>
          </a:p>
        </p:txBody>
      </p:sp>
      <p:sp>
        <p:nvSpPr>
          <p:cNvPr id="19" name="Text 16"/>
          <p:cNvSpPr/>
          <p:nvPr/>
        </p:nvSpPr>
        <p:spPr>
          <a:xfrm>
            <a:off x="2381488" y="6591181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Стабильное увеличение охвата целевой аудитории.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9083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Обратная связь от участников проекта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66048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Удовлетворенность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383280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Родители высоко оценивают полезность и качество предоставляемых услуг.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666048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Отзывы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383280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Участники делятся положительными впечатлениями и историями успеха.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88518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5153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Рекомендации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005751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Родители вносят предложения по совершенствованию проекта.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171867" y="5288518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3EEE3"/>
          </a:solidFill>
          <a:ln/>
        </p:spPr>
      </p:sp>
      <p:sp>
        <p:nvSpPr>
          <p:cNvPr id="14" name="Text 11"/>
          <p:cNvSpPr/>
          <p:nvPr/>
        </p:nvSpPr>
        <p:spPr>
          <a:xfrm>
            <a:off x="10398681" y="55153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Вовлеченность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98681" y="6005751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Активное участие семей в жизни образовательных учреждений.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Выявление проблемных зон и точек роста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79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Анализ данных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35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Изучение показателей мониторинга и обратной связи.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4307919"/>
            <a:ext cx="3099911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Определение проблем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785479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Выявление факторов, препятствующих достижению целей проекта.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607504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Поиск решений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Разработка рекомендаций по устранению выявленных проблем.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0652" y="641033"/>
            <a:ext cx="7775496" cy="1221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Разработка рекомендаций по совершенствованию проекта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52" y="2156103"/>
            <a:ext cx="488752" cy="4887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70652" y="2840355"/>
            <a:ext cx="2443877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Актуализация целей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170652" y="3263146"/>
            <a:ext cx="7775496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Адаптация задач проекта к меняющимся потребностям родителей.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652" y="4162425"/>
            <a:ext cx="488752" cy="4887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70652" y="4846677"/>
            <a:ext cx="3395663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Оптимизация инструментов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6170652" y="5269468"/>
            <a:ext cx="7775496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Внедрение новых методик и технологий для повышения эффективности.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652" y="6168747"/>
            <a:ext cx="488752" cy="4887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70652" y="6852999"/>
            <a:ext cx="2936319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Расширение партнерств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170652" y="7275790"/>
            <a:ext cx="7775496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Привлечение дополнительных ресурсов и экспертизы для развития проекта.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429</Words>
  <Application>Microsoft Office PowerPoint</Application>
  <PresentationFormat>Произвольный</PresentationFormat>
  <Paragraphs>83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Source Sans Pro Bold</vt:lpstr>
      <vt:lpstr>MuseoModerno Medium</vt:lpstr>
      <vt:lpstr>Source Sans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2024-11-02T06:53:28Z</dcterms:created>
  <dcterms:modified xsi:type="dcterms:W3CDTF">2024-11-02T06:55:49Z</dcterms:modified>
</cp:coreProperties>
</file>