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95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2167B-3F16-4B72-83F0-A71BA24BF061}" type="datetimeFigureOut">
              <a:rPr lang="ru-RU" smtClean="0"/>
              <a:pPr/>
              <a:t>14.09.2018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F4CF-2001-4303-9146-613DC8055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2167B-3F16-4B72-83F0-A71BA24BF061}" type="datetimeFigureOut">
              <a:rPr lang="ru-RU" smtClean="0"/>
              <a:pPr/>
              <a:t>14.09.2018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F4CF-2001-4303-9146-613DC8055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2167B-3F16-4B72-83F0-A71BA24BF061}" type="datetimeFigureOut">
              <a:rPr lang="ru-RU" smtClean="0"/>
              <a:pPr/>
              <a:t>14.09.2018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F4CF-2001-4303-9146-613DC8055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2167B-3F16-4B72-83F0-A71BA24BF061}" type="datetimeFigureOut">
              <a:rPr lang="ru-RU" smtClean="0"/>
              <a:pPr/>
              <a:t>14.09.2018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F4CF-2001-4303-9146-613DC8055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2167B-3F16-4B72-83F0-A71BA24BF061}" type="datetimeFigureOut">
              <a:rPr lang="ru-RU" smtClean="0"/>
              <a:pPr/>
              <a:t>14.09.2018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F4CF-2001-4303-9146-613DC8055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2167B-3F16-4B72-83F0-A71BA24BF061}" type="datetimeFigureOut">
              <a:rPr lang="ru-RU" smtClean="0"/>
              <a:pPr/>
              <a:t>14.09.2018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F4CF-2001-4303-9146-613DC8055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2167B-3F16-4B72-83F0-A71BA24BF061}" type="datetimeFigureOut">
              <a:rPr lang="ru-RU" smtClean="0"/>
              <a:pPr/>
              <a:t>14.09.2018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F4CF-2001-4303-9146-613DC8055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2167B-3F16-4B72-83F0-A71BA24BF061}" type="datetimeFigureOut">
              <a:rPr lang="ru-RU" smtClean="0"/>
              <a:pPr/>
              <a:t>14.09.2018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F4CF-2001-4303-9146-613DC8055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2167B-3F16-4B72-83F0-A71BA24BF061}" type="datetimeFigureOut">
              <a:rPr lang="ru-RU" smtClean="0"/>
              <a:pPr/>
              <a:t>14.09.2018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F4CF-2001-4303-9146-613DC8055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2167B-3F16-4B72-83F0-A71BA24BF061}" type="datetimeFigureOut">
              <a:rPr lang="ru-RU" smtClean="0"/>
              <a:pPr/>
              <a:t>14.09.2018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F4CF-2001-4303-9146-613DC8055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2167B-3F16-4B72-83F0-A71BA24BF061}" type="datetimeFigureOut">
              <a:rPr lang="ru-RU" smtClean="0"/>
              <a:pPr/>
              <a:t>14.09.2018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F4CF-2001-4303-9146-613DC8055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2167B-3F16-4B72-83F0-A71BA24BF061}" type="datetimeFigureOut">
              <a:rPr lang="ru-RU" smtClean="0"/>
              <a:pPr/>
              <a:t>14.09.2018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7F4CF-2001-4303-9146-613DC8055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94%D0%B0%D0%BB%D1%8C,_%D0%92%D0%BB%D0%B0%D0%B4%D0%B8%D0%BC%D0%B8%D1%80_%D0%98%D0%B2%D0%B0%D0%BD%D0%BE%D0%B2%D0%B8%D1%87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213042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smtClean="0"/>
              <a:t>РЕАЛИЗАЦИЯ ПРАВ НА ЗАЩИТУ ЧЕСТИ И ДОСТОИНСТВА У УЧАСТНИКОВ ОБРАЗОВАТЕЛЬНОГО ПРОЦЕССА </a:t>
            </a:r>
            <a:r>
              <a:rPr lang="ru-RU" smtClean="0"/>
              <a:t/>
            </a:r>
            <a:br>
              <a:rPr lang="ru-RU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2447925" y="3886200"/>
            <a:ext cx="6696075" cy="2422525"/>
          </a:xfrm>
        </p:spPr>
        <p:txBody>
          <a:bodyPr>
            <a:normAutofit lnSpcReduction="10000"/>
          </a:bodyPr>
          <a:lstStyle/>
          <a:p>
            <a:pPr algn="l"/>
            <a:r>
              <a:rPr lang="ru-RU" b="1" smtClean="0">
                <a:solidFill>
                  <a:srgbClr val="FF0000"/>
                </a:solidFill>
              </a:rPr>
              <a:t/>
            </a:r>
            <a:br>
              <a:rPr lang="ru-RU" b="1" smtClean="0">
                <a:solidFill>
                  <a:srgbClr val="FF0000"/>
                </a:solidFill>
              </a:rPr>
            </a:b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Пташник Татьяна Владимировна,</a:t>
            </a:r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старший преподаватель кафедры содержания и методов воспитания</a:t>
            </a:r>
            <a:br>
              <a:rPr lang="ru-RU" sz="19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Ладысюк Светлана Семеновна, </a:t>
            </a:r>
            <a:r>
              <a:rPr lang="ru-RU" sz="19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старший преподаватель кафедры психологии</a:t>
            </a:r>
            <a:endParaRPr lang="ru-RU" sz="1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 РБ О правах ребенка</a:t>
            </a:r>
            <a:b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>
              <a:buNone/>
            </a:pPr>
            <a:r>
              <a:rPr lang="ru-RU" sz="5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Статья 37-1. Право детей на защиту от информации, причиняющей вред их здоровью и развитию</a:t>
            </a:r>
          </a:p>
          <a:p>
            <a:pPr fontAlgn="base"/>
            <a:r>
              <a:rPr lang="ru-RU" dirty="0"/>
              <a:t>Каждый ребенок имеет право на защиту от информации, причиняющей вред его здоровью и развитию.</a:t>
            </a:r>
          </a:p>
          <a:p>
            <a:pPr fontAlgn="base"/>
            <a:r>
              <a:rPr lang="ru-RU" dirty="0"/>
              <a:t>К информации, причиняющей вред здоровью и развитию детей, относится </a:t>
            </a:r>
            <a:r>
              <a:rPr lang="ru-RU" dirty="0" smtClean="0"/>
              <a:t>способная </a:t>
            </a:r>
            <a:r>
              <a:rPr lang="ru-RU" dirty="0"/>
              <a:t>оказать негативное влияние на здоровье, физическое, нравственное и духовное развитие детей определенной возрастной категории информация:</a:t>
            </a:r>
            <a:r>
              <a:rPr lang="ru-RU"/>
              <a:t/>
            </a:r>
            <a:br>
              <a:rPr lang="ru-RU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Честь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Словарь </a:t>
            </a:r>
            <a:r>
              <a:rPr lang="ru-RU" b="1" dirty="0" smtClean="0">
                <a:hlinkClick r:id="rId2" tooltip="Даль, Владимир Иванович"/>
              </a:rPr>
              <a:t>В. И. Даля</a:t>
            </a:r>
            <a:r>
              <a:rPr lang="ru-RU" b="1" dirty="0" smtClean="0"/>
              <a:t> </a:t>
            </a:r>
            <a:r>
              <a:rPr lang="ru-RU" b="1" dirty="0"/>
              <a:t>определяет </a:t>
            </a:r>
            <a:r>
              <a:rPr lang="ru-RU" b="1" i="1" dirty="0"/>
              <a:t>честь</a:t>
            </a:r>
            <a:r>
              <a:rPr lang="ru-RU" b="1" dirty="0"/>
              <a:t> </a:t>
            </a:r>
            <a:r>
              <a:rPr lang="ru-RU" b="1" dirty="0" smtClean="0"/>
              <a:t> </a:t>
            </a:r>
            <a:r>
              <a:rPr lang="ru-RU" b="1" dirty="0"/>
              <a:t>как «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внутреннее нравственное достоинство человека, доблесть, честность, благородство души и чистую совесть</a:t>
            </a:r>
            <a:r>
              <a:rPr lang="ru-RU" b="1" dirty="0"/>
              <a:t>», и как «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условное, светское, житейское благородство, нередко ложное, мнимое</a:t>
            </a:r>
            <a:r>
              <a:rPr lang="ru-RU" b="1" dirty="0"/>
              <a:t>».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Честь </a:t>
            </a:r>
            <a:r>
              <a:rPr lang="ru-RU" dirty="0"/>
              <a:t>— это внутреннее, данное самому себе право оценивать себя и своё существование в категориях самоуважения. Объективными факторами, дающими право на честь, </a:t>
            </a:r>
            <a:r>
              <a:rPr lang="ru-RU" dirty="0" smtClean="0"/>
              <a:t>являются благородство и целомудрие. </a:t>
            </a:r>
            <a:r>
              <a:rPr lang="ru-RU" dirty="0">
                <a:solidFill>
                  <a:srgbClr val="FF0000"/>
                </a:solidFill>
              </a:rPr>
              <a:t>Целомудрие </a:t>
            </a:r>
            <a:r>
              <a:rPr lang="ru-RU" dirty="0"/>
              <a:t>— идеальная </a:t>
            </a:r>
            <a:r>
              <a:rPr lang="ru-RU" dirty="0" err="1"/>
              <a:t>аксиологическая</a:t>
            </a:r>
            <a:r>
              <a:rPr lang="ru-RU" dirty="0"/>
              <a:t> норма природного состояния. </a:t>
            </a:r>
            <a:r>
              <a:rPr lang="ru-RU" dirty="0">
                <a:solidFill>
                  <a:srgbClr val="FF0000"/>
                </a:solidFill>
              </a:rPr>
              <a:t>Благородство</a:t>
            </a:r>
            <a:r>
              <a:rPr lang="ru-RU" dirty="0"/>
              <a:t> — идеальная </a:t>
            </a:r>
            <a:r>
              <a:rPr lang="ru-RU" dirty="0" err="1"/>
              <a:t>аксиологическая</a:t>
            </a:r>
            <a:r>
              <a:rPr lang="ru-RU" dirty="0"/>
              <a:t> норма личностного состояния.</a:t>
            </a:r>
          </a:p>
          <a:p>
            <a:pPr algn="r">
              <a:buNone/>
            </a:pPr>
            <a:r>
              <a:rPr lang="ru-RU" i="1" dirty="0" smtClean="0"/>
              <a:t>     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Архимандрит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Платон. Православное нравственное богословие. Свято-Троицкая Сергиева Лавра, 1994, с. 185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«Честь», «достоинство», «репутация»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/>
          </a:bodyPr>
          <a:lstStyle/>
          <a:p>
            <a:endParaRPr lang="ru-RU" dirty="0" smtClean="0"/>
          </a:p>
          <a:p>
            <a:r>
              <a:rPr lang="ru-RU" dirty="0"/>
              <a:t>Понятия «честь», «достоинство», «репутация» определяют близкие между собой </a:t>
            </a:r>
            <a:r>
              <a:rPr lang="ru-RU" u="sng" dirty="0"/>
              <a:t>нравственные категории. </a:t>
            </a:r>
            <a:r>
              <a:rPr lang="ru-RU" dirty="0"/>
              <a:t>Различия между ними лишь в субъективном или объективном подходе при оценке этих качеств. На практике же, являются ли сведения порочащими честь и достоинство и что понимать под определениями «честь» и «достоинство», в каждом конкретном случае должен определять суд по своему усмотрению.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 аспекта понятия чести </a:t>
            </a:r>
            <a:b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(А.Л. Анисимова)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/>
              <a:t>П</a:t>
            </a:r>
            <a:r>
              <a:rPr lang="ru-RU" dirty="0" smtClean="0"/>
              <a:t>онятие </a:t>
            </a:r>
            <a:r>
              <a:rPr lang="ru-RU" dirty="0"/>
              <a:t>чести имеет три стороны, три аспекта</a:t>
            </a:r>
            <a:r>
              <a:rPr lang="ru-RU" dirty="0" smtClean="0"/>
              <a:t>.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Во-первых, </a:t>
            </a:r>
            <a:r>
              <a:rPr lang="ru-RU" dirty="0"/>
              <a:t>это характеристика самой личности («качества лица»). Эта сторона понятия чести наиболее ярко выступает в словарных определениях, особенно в «Толковом словаре живого великорусского языка» В.И. Даля («внутреннее нравственное достоинство человека, доблесть, честность, благородство души и чистая совесть</a:t>
            </a:r>
            <a:r>
              <a:rPr lang="ru-RU" dirty="0" smtClean="0"/>
              <a:t>»).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Во-вторых</a:t>
            </a:r>
            <a:r>
              <a:rPr lang="ru-RU" dirty="0"/>
              <a:t>, это общественная оценка личности («отражение качеств лица в общественном сознании»). </a:t>
            </a:r>
            <a:endParaRPr lang="ru-RU" dirty="0" smtClean="0"/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В-третьих</a:t>
            </a:r>
            <a:r>
              <a:rPr lang="ru-RU" dirty="0"/>
              <a:t>, это общественная оценка, принятая самой личностью, «способность человека оценивать свои поступки… действовать в нравственной жизни в соответствии с принятыми в… обществе моральными нормами, правилами и требованиями».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Неразрывная связь чести и достоинства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Честь и достоинство, являясь нравственными категориями, носят в то же время общеправовой характер. Они тесно связаны между собой и чаще всего рассматриваются как единая пара категорий в этике и праве. Категории чести и достоинства определяют отношение к человеку как высшей общественной ценности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Понятия </a:t>
            </a:r>
            <a:r>
              <a:rPr lang="ru-RU" dirty="0"/>
              <a:t>чести и достоинства имеют и определенную общественную направленность. Их объектом являются прежде всего человек, или группа людей, или коллектив, или в более широком плане говорят о чести нации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Честь и достоинство между собой имеют неразрывную связь в силу того, что в их основе лежит единый критерий нравственности. Чувства чести и достоинства не только переживаются, но и осознаются, поэтому при толковании понятия чести разграничивают чувство чести от сознания собственного достоинства. У человека сознание и чувство чести и достоинства как бы органически слиты воедино, вытекают одно из другого.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Достоинство 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репутация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Честь</a:t>
            </a:r>
            <a:r>
              <a:rPr lang="ru-RU" dirty="0"/>
              <a:t>, достоинство и репутация — это категории морали, которые имеют довольно неустойчивую внутреннюю структуру. Поэтому установление вреда каждому из этих благ часто затруднено из-за отсутствия четкой позиции самой морали по поводу оценки того или иного поступка как допустимого или аморального, и, стало быть, предполагает определенную долю относительности их квалификации.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Компенсация морального </a:t>
            </a: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вреда ГК РБ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Статья </a:t>
            </a:r>
            <a:r>
              <a:rPr lang="ru-RU" dirty="0"/>
              <a:t>152. Компенсация морального вреда</a:t>
            </a:r>
          </a:p>
          <a:p>
            <a:r>
              <a:rPr lang="ru-RU" dirty="0"/>
              <a:t>Если гражданину причинен моральный вред (физические или нравственные страдания) действиями, нарушающими его личные неимущественные права либо посягающими на принадлежащие гражданину другие нематериальные блага, а также в иных случаях, предусмотренных законодательством, гражданин вправе требовать от нарушителя денежную компенсацию указанного вреда.</a:t>
            </a:r>
          </a:p>
          <a:p>
            <a:r>
              <a:rPr lang="ru-RU" dirty="0"/>
              <a:t>При определении размеров компенсации морального вреда суд принимает во внимание степень вины нарушителя и иные заслуживающие внимания обстоятельства. Суд должен также учитывать степень физических и нравственных страданий, связанных с индивидуальными особенностями лица, которому причинен вред.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ru-RU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Сатья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153. Защита чести, достоинства и деловой репутации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 fontScale="32500" lnSpcReduction="20000"/>
          </a:bodyPr>
          <a:lstStyle/>
          <a:p>
            <a:r>
              <a:rPr lang="ru-RU" sz="4900" dirty="0" smtClean="0"/>
              <a:t>Гражданин </a:t>
            </a:r>
            <a:r>
              <a:rPr lang="ru-RU" sz="4900" dirty="0"/>
              <a:t>вправе требовать по суду опровержения порочащих его честь, достоинство или деловую репутацию сведений, если распространивший такие сведения не докажет, что они соответствуют действительности.</a:t>
            </a:r>
          </a:p>
          <a:p>
            <a:r>
              <a:rPr lang="ru-RU" sz="4900" dirty="0"/>
              <a:t>По требованию заинтересованных лиц допускается защита чести и достоинства гражданина и после его смерти.</a:t>
            </a:r>
          </a:p>
          <a:p>
            <a:r>
              <a:rPr lang="ru-RU" sz="4900" dirty="0"/>
              <a:t>2. Если сведения, порочащие честь, достоинство или деловую репутацию гражданина, распространены в средствах массовой информации, они должны быть опровергнуты в тех же средствах массовой информации.</a:t>
            </a:r>
          </a:p>
          <a:p>
            <a:r>
              <a:rPr lang="ru-RU" sz="4900" dirty="0"/>
              <a:t>Если указанные сведения содержатся в документе, исходящем от организации, такой документ подлежит замене или отзыву.</a:t>
            </a:r>
          </a:p>
          <a:p>
            <a:r>
              <a:rPr lang="ru-RU" sz="4900" dirty="0"/>
              <a:t>Порядок опровержения в иных случаях устанавливается судом.</a:t>
            </a:r>
          </a:p>
          <a:p>
            <a:r>
              <a:rPr lang="ru-RU" sz="4900" dirty="0"/>
              <a:t>3. Гражданин, в отношении которого средствами массовой информации опубликованы сведения, ущемляющие его права или охраняемые законодательством интересы, имеет право на опубликование своего ответа в тех же средствах массовой информации.</a:t>
            </a:r>
          </a:p>
          <a:p>
            <a:r>
              <a:rPr lang="ru-RU" sz="4900" dirty="0" smtClean="0"/>
              <a:t>5</a:t>
            </a:r>
            <a:r>
              <a:rPr lang="ru-RU" sz="4900" dirty="0"/>
              <a:t>. Гражданин, в отношении которого распространены сведения, порочащие его честь, достоинство или деловую репутацию, вправе наряду с опровержением таких сведений требовать возмещения убытков и морального вреда, причиненных их распространением.</a:t>
            </a:r>
          </a:p>
          <a:p>
            <a:r>
              <a:rPr lang="ru-RU" sz="4900" dirty="0"/>
              <a:t>6. Если установить лицо, распространившее сведения, порочащие честь, достоинство или деловую репутацию гражданина, невозможно, гражданин, в отношении которого такие сведения распространены, вправе обратиться в суд с заявлением о признании распространенных сведений не соответствующими действительности.</a:t>
            </a:r>
          </a:p>
          <a:p>
            <a:r>
              <a:rPr lang="ru-RU" sz="4900" dirty="0"/>
              <a:t>7. Правила настоящей статьи о защите деловой репутации гражданина соответственно применяются к защите деловой репутации юридического лица, кроме возмещения морального вреда.</a:t>
            </a:r>
          </a:p>
          <a:p>
            <a:endParaRPr lang="ru-RU" sz="4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823</Words>
  <Application>Microsoft Office PowerPoint</Application>
  <PresentationFormat>Экран (4:3)</PresentationFormat>
  <Paragraphs>38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РЕАЛИЗАЦИЯ ПРАВ НА ЗАЩИТУ ЧЕСТИ И ДОСТОИНСТВА У УЧАСТНИКОВ ОБРАЗОВАТЕЛЬНОГО ПРОЦЕССА  </vt:lpstr>
      <vt:lpstr>Честь</vt:lpstr>
      <vt:lpstr>Слайд 3</vt:lpstr>
      <vt:lpstr>«Честь», «достоинство», «репутация»</vt:lpstr>
      <vt:lpstr>Три аспекта понятия чести  (А.Л. Анисимова)</vt:lpstr>
      <vt:lpstr>Неразрывная связь чести и достоинства </vt:lpstr>
      <vt:lpstr>Достоинство и репутация</vt:lpstr>
      <vt:lpstr>Компенсация морального вреда ГК РБ</vt:lpstr>
      <vt:lpstr>Сатья 153. Защита чести, достоинства и деловой репутации</vt:lpstr>
      <vt:lpstr>Закон РБ О правах ребенка 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РЕАЛИЗАЦИЯ ПРАВ НА ЗАЩИТУ ЧЕСТИ И ДОСТОИНСТВА У УЧАСТНИКОВ ОБРАЗОВАТЕЛЬНОГО ПРОЦЕССА  </dc:title>
  <dc:creator>Euroset1</dc:creator>
  <cp:lastModifiedBy>Euroset1</cp:lastModifiedBy>
  <cp:revision>6</cp:revision>
  <dcterms:created xsi:type="dcterms:W3CDTF">2018-06-12T07:22:21Z</dcterms:created>
  <dcterms:modified xsi:type="dcterms:W3CDTF">2018-09-14T04:41:53Z</dcterms:modified>
</cp:coreProperties>
</file>