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6" autoAdjust="0"/>
    <p:restoredTop sz="94660"/>
  </p:normalViewPr>
  <p:slideViewPr>
    <p:cSldViewPr>
      <p:cViewPr>
        <p:scale>
          <a:sx n="66" d="100"/>
          <a:sy n="66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C7E55-F3A3-4FE9-ACAC-4C319F2D08E2}" type="datetimeFigureOut">
              <a:rPr lang="be-BY" smtClean="0"/>
              <a:t>01.05.2018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305AC-F031-4EF4-9F9A-1E0057392B69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04115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305AC-F031-4EF4-9F9A-1E0057392B69}" type="slidenum">
              <a:rPr lang="be-BY" smtClean="0"/>
              <a:t>1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767798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305AC-F031-4EF4-9F9A-1E0057392B69}" type="slidenum">
              <a:rPr lang="be-BY" smtClean="0"/>
              <a:t>15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76779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5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5" Type="http://schemas.openxmlformats.org/officeDocument/2006/relationships/image" Target="../media/image25.jpeg"/><Relationship Id="rId4" Type="http://schemas.microsoft.com/office/2007/relationships/hdphoto" Target="../media/hdphoto1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1.jpe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4.jpe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16.jpeg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be-BY" sz="5400" b="1" dirty="0" smtClean="0"/>
              <a:t>Наука и культура </a:t>
            </a:r>
            <a:r>
              <a:rPr lang="be-BY" sz="5400" b="1" dirty="0"/>
              <a:t>Беларуси </a:t>
            </a:r>
            <a:r>
              <a:rPr lang="be-BY" sz="5400" b="1" dirty="0" smtClean="0"/>
              <a:t/>
            </a:r>
            <a:br>
              <a:rPr lang="be-BY" sz="5400" b="1" dirty="0" smtClean="0"/>
            </a:br>
            <a:r>
              <a:rPr lang="be-BY" sz="5400" b="1" dirty="0" smtClean="0"/>
              <a:t>во </a:t>
            </a:r>
            <a:r>
              <a:rPr lang="be-BY" sz="5400" b="1" dirty="0"/>
              <a:t>второй половине </a:t>
            </a:r>
            <a:r>
              <a:rPr lang="be-BY" sz="5400" b="1" dirty="0" smtClean="0"/>
              <a:t/>
            </a:r>
            <a:br>
              <a:rPr lang="be-BY" sz="5400" b="1" dirty="0" smtClean="0"/>
            </a:br>
            <a:r>
              <a:rPr lang="be-BY" sz="5400" b="1" dirty="0" smtClean="0"/>
              <a:t>XVIII </a:t>
            </a:r>
            <a:r>
              <a:rPr lang="be-BY" sz="5400" b="1" dirty="0"/>
              <a:t>в.</a:t>
            </a:r>
            <a:endParaRPr lang="be-BY" sz="5400" dirty="0"/>
          </a:p>
        </p:txBody>
      </p:sp>
    </p:spTree>
    <p:extLst>
      <p:ext uri="{BB962C8B-B14F-4D97-AF65-F5344CB8AC3E}">
        <p14:creationId xmlns:p14="http://schemas.microsoft.com/office/powerpoint/2010/main" val="350166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200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Европейскую славу в этот период получил </a:t>
            </a:r>
            <a:r>
              <a:rPr lang="be-BY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Слонимский крепостной театр</a:t>
            </a:r>
            <a:r>
              <a:rPr lang="be-BY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Михала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Казимира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Огинского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. Огинский был чрезвычайно разносторонней и талантливой личностью: оперным композитором, музыкантом-виртуозом, поэтом. Театр Огинского был назван </a:t>
            </a:r>
            <a:r>
              <a:rPr lang="be-BY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«усадьбой муз». 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Он вмещал до 2500 зрителей. Здесь давались грандиозные представления на сцене, размеры которой позволяли выезжать на нее на лошадях. Часть сцены занимал бассейн для водных представлений.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475656" y="3645024"/>
            <a:ext cx="6624736" cy="2773748"/>
            <a:chOff x="1475656" y="3645024"/>
            <a:chExt cx="6624736" cy="2773748"/>
          </a:xfrm>
        </p:grpSpPr>
        <p:pic>
          <p:nvPicPr>
            <p:cNvPr id="9218" name="Picture 2" descr="http://www.liubavas.lt/assets/Uploads/_resampled/SetWidth718-10T-694d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3645024"/>
              <a:ext cx="2232248" cy="2726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http://posmotrim.by/pics/2c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88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3717032"/>
              <a:ext cx="4032448" cy="27017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21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2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«Северными Афинами»</a:t>
            </a:r>
            <a:r>
              <a:rPr lang="be-BY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называли имение </a:t>
            </a:r>
            <a:r>
              <a:rPr lang="be-BY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Залесье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 (нынешний Сморгонский район Гродненской области), принадлежавшее </a:t>
            </a:r>
            <a:r>
              <a:rPr lang="be-BY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Михалу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Клеофасу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Огинскому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. Он сочетал театральную деятельность с государственной, был активным участником восстания 1794 г., стал автором знаменитого полонеза </a:t>
            </a:r>
            <a:r>
              <a:rPr lang="be-BY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«Прощание с Родиной».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114739" y="2639846"/>
            <a:ext cx="7023460" cy="3849074"/>
            <a:chOff x="1114739" y="2639846"/>
            <a:chExt cx="7023460" cy="3849074"/>
          </a:xfrm>
        </p:grpSpPr>
        <p:pic>
          <p:nvPicPr>
            <p:cNvPr id="10242" name="Picture 2" descr="http://img1.liveinternet.ru/images/attach/c/7/97/156/97156201_MKOginski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2639846"/>
              <a:ext cx="3710215" cy="37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http://3.bp.blogspot.com/-q38MEkJIpzw/U-Imi1t7YbI/AAAAAAAAGHs/oYy3tPRYMZE/s1600/IMG_0744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35" r="30525" b="10713"/>
            <a:stretch/>
          </p:blipFill>
          <p:spPr bwMode="auto">
            <a:xfrm>
              <a:off x="1114739" y="2708920"/>
              <a:ext cx="3241237" cy="3780000"/>
            </a:xfrm>
            <a:prstGeom prst="rect">
              <a:avLst/>
            </a:prstGeom>
            <a:ln>
              <a:noFill/>
            </a:ln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23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2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Наибольшую известность приобрели </a:t>
            </a:r>
            <a:r>
              <a:rPr lang="be-BY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</a:t>
            </a:r>
            <a:r>
              <a:rPr lang="ru-RU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be-BY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театры</a:t>
            </a:r>
            <a:r>
              <a:rPr lang="be-BY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Радзивиллов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 в Несвиже и Слуцке. Популярными были произведения хозяйки Несвижа писательницы </a:t>
            </a:r>
            <a:r>
              <a:rPr lang="be-BY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Франтишки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Уршули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Радзивилл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. Ее пьесы были олицетворением стиля </a:t>
            </a:r>
            <a:r>
              <a:rPr lang="be-BY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рококо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e-B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115616" y="2162352"/>
            <a:ext cx="7058516" cy="4248472"/>
            <a:chOff x="1115616" y="2162352"/>
            <a:chExt cx="7058516" cy="4248472"/>
          </a:xfrm>
        </p:grpSpPr>
        <p:pic>
          <p:nvPicPr>
            <p:cNvPr id="11268" name="Picture 4" descr="http://gdb.rferl.org/AD114C7F-66E4-4CFB-BCC1-ECB530146EBE_mw1024_mh1024_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64"/>
            <a:stretch/>
          </p:blipFill>
          <p:spPr bwMode="auto">
            <a:xfrm>
              <a:off x="3258036" y="2162352"/>
              <a:ext cx="4916096" cy="42484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2" name="Picture 8" descr="https://upload.wikimedia.org/wikipedia/commons/0/08/%D0%9D%D0%B5%D1%81%D0%B2%D0%B8%D0%B6%D1%81%D0%BA%D0%B8%D0%B9_%D1%82%D0%B5%D0%B0%D1%82%D1%80_%D0%A0%D0%B0%D0%B4%D0%B7%D0%B8%D0%B2%D0%B8%D0%BB%D0%BB%D0%BE%D0%B2.%D0%94%D0%B5%D0%BA%D0%BE%D1%80%D0%B0%D1%86%D0%B8%D0%B8_%D0%BA_%D1%81%D0%BF%D0%B5%D0%BA%D1%82%D0%B0%D0%BA%D0%BB%D1%8F%D0%BC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728"/>
            <a:stretch/>
          </p:blipFill>
          <p:spPr bwMode="auto">
            <a:xfrm>
              <a:off x="1115616" y="2276872"/>
              <a:ext cx="1980809" cy="33843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20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2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В архитектуре в конце XVIII в. на смену барокко приходит </a:t>
            </a:r>
            <a:r>
              <a:rPr lang="be-BY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классицизм</a:t>
            </a:r>
            <a:r>
              <a:rPr lang="be-BY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 Среди памятников, для которых характерно сочетание элементов этих стилей, выделяется </a:t>
            </a:r>
            <a:r>
              <a:rPr lang="be-BY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дворцово-парковый ансамбль Сапег в Ружанах.</a:t>
            </a:r>
          </a:p>
          <a:p>
            <a:pPr algn="just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e-B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://ic.pics.livejournal.com/el_magico/17218424/1837424/1837424_origi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8" t="-1032" r="11226" b="30224"/>
          <a:stretch/>
        </p:blipFill>
        <p:spPr bwMode="auto">
          <a:xfrm>
            <a:off x="1115616" y="2204864"/>
            <a:ext cx="6975988" cy="4046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9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200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В живописи преобладали представители </a:t>
            </a:r>
            <a:r>
              <a:rPr lang="be-BY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Виленской художественной школы 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— преподаватели Виленского университета </a:t>
            </a:r>
            <a:r>
              <a:rPr lang="be-BY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Франтишек Смуглевич 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be-BY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 Рустем</a:t>
            </a:r>
            <a:r>
              <a:rPr lang="be-BY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                   Им 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принадлежит ряд картин на </a:t>
            </a:r>
            <a:r>
              <a:rPr lang="be-BY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историческую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тематику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e-BY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e-B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e-BY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e-B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e-BY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e-B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e-BY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e-B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e-BY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e-B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e-BY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e-BY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Популярным 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оставался </a:t>
            </a:r>
            <a:r>
              <a:rPr lang="be-BY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портретный жанр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. Были созданы портреты Михала Казимира Огинского и последнего короля Речи Посполитой Станислава Августа Понятовского</a:t>
            </a:r>
            <a:r>
              <a:rPr lang="be-BY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e-B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84120" y="2103360"/>
            <a:ext cx="7081036" cy="3096344"/>
            <a:chOff x="984120" y="2103360"/>
            <a:chExt cx="7081036" cy="3096344"/>
          </a:xfrm>
        </p:grpSpPr>
        <p:pic>
          <p:nvPicPr>
            <p:cNvPr id="13314" name="Picture 2" descr="http://design-kmv.ru/wp-content/uploads/2013/11/Smuglewicz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961" y="2103704"/>
              <a:ext cx="2304195" cy="309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6" name="Picture 4" descr="http://www.vilniusinlove.com/wp-content/uploads/2014/10/rustemas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120" y="2103704"/>
              <a:ext cx="2507760" cy="309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8" name="Picture 6" descr="https://upload.wikimedia.org/wikipedia/commons/9/98/Smuglewicz_Prozor_Family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2108" y="2103360"/>
              <a:ext cx="2439366" cy="309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95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render.ru/gallery/image/14352/1.jpg?14403996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9"/>
          <a:stretch/>
        </p:blipFill>
        <p:spPr bwMode="auto">
          <a:xfrm>
            <a:off x="1763688" y="1556792"/>
            <a:ext cx="5524500" cy="398513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70025"/>
          </a:xfrm>
        </p:spPr>
        <p:txBody>
          <a:bodyPr>
            <a:noAutofit/>
          </a:bodyPr>
          <a:lstStyle/>
          <a:p>
            <a:r>
              <a:rPr lang="be-BY" sz="5400" b="1" dirty="0" smtClean="0"/>
              <a:t>Удачи!</a:t>
            </a:r>
            <a:endParaRPr lang="be-BY" sz="5400" dirty="0"/>
          </a:p>
        </p:txBody>
      </p:sp>
    </p:spTree>
    <p:extLst>
      <p:ext uri="{BB962C8B-B14F-4D97-AF65-F5344CB8AC3E}">
        <p14:creationId xmlns:p14="http://schemas.microsoft.com/office/powerpoint/2010/main" val="235000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На развитие образования и науки значительное влияние оказало распространение идей </a:t>
            </a:r>
            <a:r>
              <a:rPr lang="be-BY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Просвещения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, которые начинают проникать на территорию Беларуси из Европы во второй половине </a:t>
            </a:r>
            <a:r>
              <a:rPr lang="be-BY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XVI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be-BY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. Просвещение провозглашало приоритет образования, науки, разума в жизни личности, общества, государства, а </a:t>
            </a:r>
            <a:r>
              <a:rPr lang="be-BY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общественным идеалом видела образованного человека.</a:t>
            </a:r>
          </a:p>
        </p:txBody>
      </p:sp>
      <p:pic>
        <p:nvPicPr>
          <p:cNvPr id="1026" name="Picture 2" descr="http://www.metod-kopilka.ru/images/doc/31/25616/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4017" r="3671" b="51732"/>
          <a:stretch/>
        </p:blipFill>
        <p:spPr bwMode="auto">
          <a:xfrm>
            <a:off x="1595024" y="2996952"/>
            <a:ext cx="6332318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16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88506"/>
            <a:ext cx="46085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Произошли изменения в школьном образовании. </a:t>
            </a:r>
            <a:endParaRPr lang="be-BY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e-BY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be-BY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1773 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г. была создана </a:t>
            </a:r>
            <a:r>
              <a:rPr lang="be-BY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Образовательная комиссия</a:t>
            </a:r>
            <a:r>
              <a:rPr lang="be-BY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(учреждение типа Министерства образования), открывшая за 20 лет своей деятельности </a:t>
            </a:r>
            <a:r>
              <a:rPr lang="be-BY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школ средней ступени 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и около </a:t>
            </a:r>
            <a:r>
              <a:rPr lang="be-BY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начальных школ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. Среди учащихся 30 % составляли крестьянские дети. Система образования стала более доступной и получила светский характер. Управление образованием перешло от церковных учреждений к государственным органам.</a:t>
            </a:r>
          </a:p>
        </p:txBody>
      </p:sp>
      <p:pic>
        <p:nvPicPr>
          <p:cNvPr id="2050" name="Picture 2" descr="http://cdn2.top-shop.ru/9f/73/normal_23ec483187807baa5d6c2197eb71739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72" r="18038"/>
          <a:stretch/>
        </p:blipFill>
        <p:spPr bwMode="auto">
          <a:xfrm>
            <a:off x="5868144" y="476672"/>
            <a:ext cx="2174092" cy="6040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11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200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Новым явлением в образовании стало создание первых </a:t>
            </a:r>
            <a:r>
              <a:rPr lang="be-BY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учебных заведений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. Так, благодаря усилиям известного гродненского мецената </a:t>
            </a:r>
            <a:r>
              <a:rPr lang="be-BY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Антония Тизенгауза </a:t>
            </a:r>
            <a:r>
              <a:rPr lang="be-BY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Гродно и Поставах начали действовать </a:t>
            </a:r>
            <a:r>
              <a:rPr lang="be-BY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медицинская, акушерская, ветеринарная, финансовая, чертежная и рисовальная школы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e-BY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медицинской 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школе действовали госпиталь, анатомический кабинет, зоологический сад, музей, библиотека. Было подготовлено три выпуска врачей. Глава медицинской школы француз </a:t>
            </a:r>
            <a:r>
              <a:rPr lang="be-BY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 Эммануэль Жилибер 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основал также ботанический сад</a:t>
            </a:r>
            <a:r>
              <a:rPr lang="be-BY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be-B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e-B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71600" y="2492896"/>
            <a:ext cx="7286385" cy="2412000"/>
            <a:chOff x="971600" y="2492896"/>
            <a:chExt cx="7286385" cy="241200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971600" y="2492896"/>
              <a:ext cx="5356356" cy="2390748"/>
              <a:chOff x="971600" y="2492896"/>
              <a:chExt cx="5356356" cy="2390748"/>
            </a:xfrm>
          </p:grpSpPr>
          <p:pic>
            <p:nvPicPr>
              <p:cNvPr id="5124" name="Picture 4" descr="http://my-travel-diary.by/wp-content/uploads/2015/04/DSC_0970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036"/>
              <a:stretch/>
            </p:blipFill>
            <p:spPr bwMode="auto">
              <a:xfrm>
                <a:off x="2908024" y="2507644"/>
                <a:ext cx="3419932" cy="2376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6" name="Picture 6" descr="http://i.ytimg.com/vi/6CUthx-o_Wo/mqdefault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8" r="45262"/>
              <a:stretch/>
            </p:blipFill>
            <p:spPr bwMode="auto">
              <a:xfrm>
                <a:off x="971600" y="2492896"/>
                <a:ext cx="1963329" cy="23760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8" name="Picture 4" descr="http://www.sb.by/upload/medialibrary/ac3/ac37d835810bdc8a3121ccc8e32decb5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2492896"/>
              <a:ext cx="1957793" cy="241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453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Распространению идей Просвещения содействовал православный церковный и общественный деятель </a:t>
            </a:r>
            <a:r>
              <a:rPr lang="be-BY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Георгий Конисский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Он с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обирал архивные источники по истории православной церкви в Беларуси. Активно выступал против всевластия магнатов в Речи </a:t>
            </a:r>
            <a:r>
              <a:rPr lang="be-BY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Посполитой. Его 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речь перед королем </a:t>
            </a:r>
            <a:r>
              <a:rPr lang="be-BY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Станиславом 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Августом Понятовским в защиту диссидентов была переведена на европейские языки как </a:t>
            </a:r>
            <a:r>
              <a:rPr lang="be-BY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образец веротерпимости</a:t>
            </a:r>
            <a:r>
              <a:rPr lang="be-BY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e-BY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krynica.info/wp-content/uploads/2014/07/%D0%B3%D0%B5%D0%BE%D1%80%D0%B3%D0%B8%D0%B8%CC%86-%D0%BA%D0%BE%D1%81%D0%B8%D0%BD%D1%81%D0%BA%D0%B8%D0%B8%CC%8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20" b="9377"/>
          <a:stretch/>
        </p:blipFill>
        <p:spPr bwMode="auto">
          <a:xfrm>
            <a:off x="1109042" y="3429000"/>
            <a:ext cx="6991350" cy="2964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6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Широкое распространение в Беларуси получили идеи </a:t>
            </a:r>
            <a:r>
              <a:rPr lang="be-BY" sz="2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физиократов</a:t>
            </a:r>
            <a:r>
              <a:rPr lang="be-BY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— признававших землю и земледелие единственным источником богатства, а сельскохозяйственный труд — единственным производительным трудом. Приверженцем этих идей в Беларуси был уроженец Брестчины </a:t>
            </a:r>
            <a:r>
              <a:rPr lang="be-BY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Михаил Карпович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, начавший одним из </a:t>
            </a:r>
            <a:r>
              <a:rPr lang="be-BY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первых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 в ВКЛ </a:t>
            </a:r>
            <a:r>
              <a:rPr lang="be-BY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критиковать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крепостное право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6"/>
          <a:stretch/>
        </p:blipFill>
        <p:spPr>
          <a:xfrm>
            <a:off x="1259632" y="2996952"/>
            <a:ext cx="6624736" cy="352839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132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5293657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be-BY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1776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 г. увидела свет </a:t>
            </a:r>
            <a:r>
              <a:rPr lang="be-BY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первая периодическая газета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 на территории современной Беларуси — </a:t>
            </a:r>
            <a:r>
              <a:rPr lang="be-BY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«Газэта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Гродзенъска» 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(на польском языке).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043608" y="3068960"/>
            <a:ext cx="7128792" cy="2376264"/>
            <a:chOff x="1043608" y="3068960"/>
            <a:chExt cx="7128792" cy="2376264"/>
          </a:xfrm>
        </p:grpSpPr>
        <p:pic>
          <p:nvPicPr>
            <p:cNvPr id="8194" name="Picture 2" descr="http://www.people.su/images/catalog/main/npid_101833.gif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3068960"/>
              <a:ext cx="1866900" cy="2376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http://dic.academic.ru/pictures/wiki/files/77/Memstone034_d8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3356992"/>
              <a:ext cx="2592288" cy="19442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http://4.bp.blogspot.com/-7phri9hCl8Y/VObtN6ldmHI/AAAAAAAACFc/4LnZQWS9Loo/s1600/%D0%B0%D1%846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3530504"/>
              <a:ext cx="2592288" cy="1730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971600" y="548680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Европейскую популярность получил философ-просветитель </a:t>
            </a:r>
            <a:r>
              <a:rPr lang="be-BY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Соломон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Майман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, родившийся вблизи поселка Мир (нынешний Кореличский район Гродненской области). Начальное образование он получил в еврейской школе, а потом учился в Германии. Майман является </a:t>
            </a:r>
            <a:r>
              <a:rPr lang="be-BY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первым комментатором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be-BY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критиком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 немецкого философа Иммануила </a:t>
            </a:r>
            <a:r>
              <a:rPr lang="be-BY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Канта.</a:t>
            </a:r>
            <a:r>
              <a:rPr lang="ru-RU" sz="2000" dirty="0" smtClean="0"/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автор книги воспоминаний, где ярко описал 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состояниеевреев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Речи 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Посполитой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 XVIII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века,</a:t>
            </a:r>
            <a:endParaRPr lang="be-B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4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20688"/>
            <a:ext cx="69847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Значительный вклад в развитие науки внес уроженец </a:t>
            </a:r>
            <a:r>
              <a:rPr lang="be-BY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Гродненщины, ученый-природовед 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и астроном </a:t>
            </a:r>
            <a:r>
              <a:rPr lang="be-BY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Мартин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Почобут-Одляницкий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e-BY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e-B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e-BY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e-B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e-BY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e-B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e-BY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e-B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e-BY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e-BY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e-BY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e-BY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be-BY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be-BY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изучал планету Меркурий, определил координаты многочисленных населенных пунктов на территории Беларуси</a:t>
            </a:r>
            <a:r>
              <a:rPr lang="be-BY" sz="2000" dirty="0"/>
              <a:t>. </a:t>
            </a:r>
          </a:p>
        </p:txBody>
      </p:sp>
      <p:pic>
        <p:nvPicPr>
          <p:cNvPr id="3" name="Picture 2" descr="http://samlib.ru/img/p/prokopchuk_artur_andreewich/msworddocpolock-chastxiv/file7e1bee06bd5cec4d23eaf5643e3da6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250327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forum.belastro.net/files/01_19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1706542"/>
            <a:ext cx="4320480" cy="33621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4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В XVIII в. на первый план в развитии искусства вышла </a:t>
            </a:r>
            <a:r>
              <a:rPr lang="be-BY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музыка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, она заняла господствующее положение во дворцах и замках магнатов. Наиболее популярным музыкальным произведением у шляхты стала </a:t>
            </a:r>
            <a:r>
              <a:rPr lang="be-BY" sz="2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</a:t>
            </a:r>
            <a:r>
              <a:rPr lang="be-BY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на сюжет из жизни дворян или крестьян. Так, инициатором создания одной из опер стал виленский воевода </a:t>
            </a:r>
            <a:r>
              <a:rPr lang="be-BY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Король Станислав Радзивилл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, известный своим прозвищем </a:t>
            </a:r>
            <a:r>
              <a:rPr lang="be-BY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Пане Коханку</a:t>
            </a:r>
            <a:r>
              <a:rPr lang="be-BY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043607" y="3039464"/>
            <a:ext cx="7183700" cy="3413872"/>
            <a:chOff x="1043607" y="3039464"/>
            <a:chExt cx="7183700" cy="3413872"/>
          </a:xfrm>
        </p:grpSpPr>
        <p:pic>
          <p:nvPicPr>
            <p:cNvPr id="3074" name="Picture 2" descr="http://lamusika.ucoz.ru/_si/0/8614477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colorTemperature colorTemp="59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7" y="3068960"/>
              <a:ext cx="4594025" cy="33843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://www.specnaz.sb.by/upload/medialibrary/4a7/4a7714f44f3a74cacf71c62156644cbf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3039464"/>
              <a:ext cx="2647195" cy="338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50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661</Words>
  <Application>Microsoft Office PowerPoint</Application>
  <PresentationFormat>Экран (4:3)</PresentationFormat>
  <Paragraphs>52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Наука и культура Беларуси  во второй половине  XVIII 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Удачи!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Беларуси  во второй половине  XVIII в.</dc:title>
  <dc:creator>Mam</dc:creator>
  <cp:lastModifiedBy>1968</cp:lastModifiedBy>
  <cp:revision>16</cp:revision>
  <dcterms:created xsi:type="dcterms:W3CDTF">2016-08-05T07:40:26Z</dcterms:created>
  <dcterms:modified xsi:type="dcterms:W3CDTF">2018-05-01T10:41:23Z</dcterms:modified>
</cp:coreProperties>
</file>