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9" r:id="rId11"/>
    <p:sldId id="270" r:id="rId12"/>
    <p:sldId id="271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6F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42951"/>
            <a:ext cx="7772400" cy="463837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e-BY" sz="4000" b="1" dirty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Города </a:t>
            </a:r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/>
            </a:r>
            <a:b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</a:br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на </a:t>
            </a:r>
            <a:r>
              <a:rPr lang="be-BY" sz="4000" b="1" dirty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территории Беларуси </a:t>
            </a:r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/>
            </a:r>
            <a:b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</a:br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в </a:t>
            </a:r>
            <a:r>
              <a:rPr lang="be-BY" sz="4000" b="1" dirty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IX — середине XIII в.: происхождение названий </a:t>
            </a:r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/>
            </a:r>
            <a:b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</a:br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и </a:t>
            </a:r>
            <a:r>
              <a:rPr lang="be-BY" sz="4000" b="1" dirty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хозяйственная жизнь </a:t>
            </a:r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/>
            </a:r>
            <a:b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</a:br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горожан</a:t>
            </a:r>
            <a:r>
              <a:rPr lang="be-BY" sz="4000" b="1" dirty="0">
                <a:solidFill>
                  <a:srgbClr val="A50021"/>
                </a:solidFill>
                <a:latin typeface="Fairy Tale" panose="02000000000000000000" pitchFamily="2" charset="0"/>
              </a:rPr>
              <a:t/>
            </a:r>
            <a:br>
              <a:rPr lang="be-BY" sz="4000" b="1" dirty="0">
                <a:solidFill>
                  <a:srgbClr val="A50021"/>
                </a:solidFill>
                <a:latin typeface="Fairy Tale" panose="02000000000000000000" pitchFamily="2" charset="0"/>
              </a:rPr>
            </a:br>
            <a:endParaRPr lang="be-BY" sz="4000" b="1" dirty="0">
              <a:solidFill>
                <a:srgbClr val="A50021"/>
              </a:solidFill>
              <a:latin typeface="Fairy Tale" panose="02000000000000000000" pitchFamily="2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8384" y="6093296"/>
            <a:ext cx="648072" cy="43204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296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8568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Хозяйственная жизнь горожан связана с занятиями ремеслом и торговлей. Самыми распространенными в городах были </a:t>
            </a:r>
            <a:r>
              <a:rPr lang="be-BY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кузнецкое дело</a:t>
            </a:r>
            <a:r>
              <a:rPr lang="be-BY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— изготовление металлических орудий труда, оружия; </a:t>
            </a:r>
            <a:r>
              <a:rPr lang="be-BY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гончарство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 — изготовление глиняной посуды; </a:t>
            </a:r>
            <a:r>
              <a:rPr lang="be-BY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кожевенное</a:t>
            </a:r>
            <a:r>
              <a:rPr lang="be-BY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  <a:r>
              <a:rPr lang="be-BY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— обработка кож; </a:t>
            </a:r>
            <a:r>
              <a:rPr lang="be-BY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бондарство</a:t>
            </a:r>
            <a:r>
              <a:rPr lang="be-BY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— изготовление бочек; </a:t>
            </a:r>
            <a:r>
              <a:rPr lang="be-BY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прядение и ткачество</a:t>
            </a:r>
            <a:r>
              <a:rPr lang="be-BY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— изготовление одежды.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2852936"/>
            <a:ext cx="7906949" cy="3744416"/>
            <a:chOff x="323528" y="2852936"/>
            <a:chExt cx="7906949" cy="3744416"/>
          </a:xfrm>
        </p:grpSpPr>
        <p:pic>
          <p:nvPicPr>
            <p:cNvPr id="11272" name="Picture 8" descr="http://www.art-mastery.ru/wp-content/gallery/muzhchiny-fantasy/MF-030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96"/>
            <a:stretch/>
          </p:blipFill>
          <p:spPr bwMode="auto">
            <a:xfrm>
              <a:off x="4067944" y="2852936"/>
              <a:ext cx="4162533" cy="374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http://mademaster.ru/images/photos/medium/article5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4" t="8990" r="34996" b="17800"/>
            <a:stretch/>
          </p:blipFill>
          <p:spPr bwMode="auto">
            <a:xfrm>
              <a:off x="323528" y="2852936"/>
              <a:ext cx="3716593" cy="37444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09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7/6266/960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25067" r="6185" b="22890"/>
          <a:stretch/>
        </p:blipFill>
        <p:spPr bwMode="auto">
          <a:xfrm>
            <a:off x="395536" y="2708920"/>
            <a:ext cx="842493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Важную роль играла торговля. Через территорию Беларуси проходил великий торговый путь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 варяг в греки»,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соединявший Балтийское (</a:t>
            </a:r>
            <a:r>
              <a:rPr lang="be-BY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Варяжское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) и Черное (</a:t>
            </a:r>
            <a:r>
              <a:rPr lang="be-BY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Русское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) моря через Западную Двину и Днепр. Между этими реками в районе современных Орши и Витебска были налажены сухопутные пути сообщения — </a:t>
            </a:r>
            <a:r>
              <a:rPr lang="be-BY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волоки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, на которых суда перетягивали от реки к реке по земле, подкладывая под них бревна.</a:t>
            </a:r>
          </a:p>
        </p:txBody>
      </p:sp>
    </p:spTree>
    <p:extLst>
      <p:ext uri="{BB962C8B-B14F-4D97-AF65-F5344CB8AC3E}">
        <p14:creationId xmlns:p14="http://schemas.microsoft.com/office/powerpoint/2010/main" val="136581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4" name="Picture 2" descr="D:\БЕЛАРУСЬ\Восточные славяне\Славяне\1829312869813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/>
        </p:blipFill>
        <p:spPr bwMode="auto">
          <a:xfrm>
            <a:off x="619805" y="1018516"/>
            <a:ext cx="7408579" cy="55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anose="02010803020104030203" pitchFamily="2" charset="-79"/>
              </a:rPr>
              <a:t>Путь «из варягов в греки»</a:t>
            </a:r>
            <a:endParaRPr lang="be-BY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888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216024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e-BY" sz="4000" b="1" dirty="0" smtClean="0">
                <a:blipFill>
                  <a:blip r:embed="rId3"/>
                  <a:tile tx="0" ty="0" sx="100000" sy="100000" flip="none" algn="tl"/>
                </a:blipFill>
                <a:latin typeface="Fairy Tale" panose="02000000000000000000" pitchFamily="2" charset="0"/>
              </a:rPr>
              <a:t>Удачи!</a:t>
            </a:r>
            <a:endParaRPr lang="be-BY" sz="4000" b="1" dirty="0">
              <a:solidFill>
                <a:srgbClr val="A50021"/>
              </a:solidFill>
              <a:latin typeface="Fairy Tale" panose="02000000000000000000" pitchFamily="2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endshow" highlightClick="1"/>
          </p:cNvPr>
          <p:cNvSpPr/>
          <p:nvPr/>
        </p:nvSpPr>
        <p:spPr>
          <a:xfrm>
            <a:off x="8028384" y="6093296"/>
            <a:ext cx="648072" cy="432048"/>
          </a:xfrm>
          <a:prstGeom prst="actionButtonEnd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624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В VIII—IX вв. происходит зарождение городов, представлявших собой укрепленные городища. Наши предки строили свои поселения и обносили их оградой. От слов «городить», «огораживать» и возникло название «</a:t>
            </a:r>
            <a:r>
              <a:rPr lang="be-BY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41168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Причинами преобразования городищ в города были </a:t>
            </a:r>
            <a:r>
              <a:rPr lang="be-BY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разделение ремесла и земледелия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 Города возникали как центры ремесел и торговли в тех местах, где ими было удобно заниматься, — на пересечении рек и дорог. 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1988840"/>
            <a:ext cx="8083579" cy="2916000"/>
            <a:chOff x="539552" y="1988840"/>
            <a:chExt cx="8083579" cy="2916000"/>
          </a:xfrm>
        </p:grpSpPr>
        <p:pic>
          <p:nvPicPr>
            <p:cNvPr id="2050" name="Picture 2" descr="D:\БЕЛАРУСЬ\ВКЛ\Города и строяния\history_b1_10_0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988840"/>
              <a:ext cx="3547075" cy="291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БЕЛАРУСЬ\ВКЛ\Города и строяния\Новогрудский замок 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" t="18984" r="2338" b="2215"/>
            <a:stretch/>
          </p:blipFill>
          <p:spPr bwMode="auto">
            <a:xfrm>
              <a:off x="539552" y="1988840"/>
              <a:ext cx="4344486" cy="291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91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Ремесленные изделия нужно было обменивать или продавать, что благоприятствовало развитию </a:t>
            </a:r>
            <a:r>
              <a:rPr lang="be-BY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торговли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 Благодаря торговле города поддерживали экономические связи с деревнями, а также с другими странами.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653136"/>
            <a:ext cx="8568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Немаловажную роль в возникновении городов играла </a:t>
            </a:r>
            <a:r>
              <a:rPr lang="be-BY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защиты от врага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 Поэтому города строились на естественных, природных укреплениях — возвышенностях и холмах. Большинство городов имело оборонные сооружения.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" name="AutoShape 4" descr="http://pawet.net/cache/library/history/bel_history/trusau/05/img/dz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1684169"/>
            <a:ext cx="8326213" cy="2968967"/>
            <a:chOff x="395536" y="1684169"/>
            <a:chExt cx="8326213" cy="2968967"/>
          </a:xfrm>
        </p:grpSpPr>
        <p:pic>
          <p:nvPicPr>
            <p:cNvPr id="1032" name="Picture 8" descr="http://komtv.org/wp-content/uploads/2015/06/gorod-drevnej-rus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4169"/>
              <a:ext cx="5914276" cy="29689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bigslide.ru/images/17/16596/960/img6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1" t="18540" r="52560" b="8152"/>
            <a:stretch/>
          </p:blipFill>
          <p:spPr bwMode="auto">
            <a:xfrm>
              <a:off x="6444208" y="1700808"/>
              <a:ext cx="2277541" cy="295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11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032" y="203388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Города IX—XIII вв. были исключительно деревянными. Внутренняя часть города, укрепленная валами, рвами, стенами, называлась </a:t>
            </a:r>
            <a:r>
              <a:rPr lang="be-BY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дединцем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 (от слова «дед», так как дединец был местом сбора старейшин — дедов).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6544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Поселение ремесленников и торговцев, возникшее возле укрепленного центра, называлось </a:t>
            </a:r>
            <a:r>
              <a:rPr lang="be-BY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посадом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e-BY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Важным общественным местом был рынок </a:t>
            </a:r>
            <a:r>
              <a:rPr lang="be-BY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(«торг»),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располагавшийся на берегу реки недалеко от дединца</a:t>
            </a:r>
            <a:r>
              <a:rPr lang="be-BY" sz="2400" dirty="0"/>
              <a:t>. </a:t>
            </a:r>
            <a:endParaRPr lang="be-BY" sz="2400" dirty="0" smtClean="0"/>
          </a:p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Улицы в городах были узкие, около 3 м в ширину</a:t>
            </a:r>
            <a:r>
              <a:rPr lang="be-BY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e-BY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700808"/>
            <a:ext cx="8523812" cy="2880320"/>
            <a:chOff x="251520" y="1700808"/>
            <a:chExt cx="8523812" cy="2880320"/>
          </a:xfrm>
        </p:grpSpPr>
        <p:pic>
          <p:nvPicPr>
            <p:cNvPr id="3074" name="Picture 2" descr="D:\БЕЛАРУСЬ\ВКЛ\Города и строяния\Zamok_v_Novogrudku_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81"/>
            <a:stretch/>
          </p:blipFill>
          <p:spPr bwMode="auto">
            <a:xfrm>
              <a:off x="251520" y="1700808"/>
              <a:ext cx="6773914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kzbydocs.com/tw_files2/urls_37/364/d-363334/7z-docs/1_html_m27a6789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5" r="37894"/>
            <a:stretch/>
          </p:blipFill>
          <p:spPr bwMode="auto">
            <a:xfrm>
              <a:off x="6961280" y="1700808"/>
              <a:ext cx="1814052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56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76672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В первых летописных упоминаниях о городах называется более 30 городов на территории Беларуси. </a:t>
            </a:r>
            <a:endParaRPr lang="be-BY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Древнейшим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белорусским городом является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Полоцк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e-BY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Он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впервые упоминается в летописи под </a:t>
            </a:r>
            <a:r>
              <a:rPr lang="be-BY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862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 г. </a:t>
            </a:r>
            <a:endParaRPr lang="be-BY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e-BY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К X в. относятся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Туров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, Заславль (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Изяславль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Витебск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e-BY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К XI в. — Брест (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Бересгье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), Минск (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Менск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Пинск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 и др. </a:t>
            </a:r>
            <a:endParaRPr lang="be-BY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К XII в. -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Гомель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, Гродно (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Городня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) и др. </a:t>
            </a:r>
            <a:endParaRPr lang="be-BY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К XIII в. —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Новогрудок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Слоним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e-BY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Могилев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 и др. </a:t>
            </a:r>
            <a:endParaRPr lang="be-BY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В действительности многие города возникли значительно раньше, чем сведения о них попали в летописи.</a:t>
            </a:r>
          </a:p>
        </p:txBody>
      </p:sp>
    </p:spTree>
    <p:extLst>
      <p:ext uri="{BB962C8B-B14F-4D97-AF65-F5344CB8AC3E}">
        <p14:creationId xmlns:p14="http://schemas.microsoft.com/office/powerpoint/2010/main" val="3738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www.booksite.ru/enciklopedia/towns/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7" t="8272" b="15223"/>
          <a:stretch/>
        </p:blipFill>
        <p:spPr bwMode="auto">
          <a:xfrm>
            <a:off x="100682" y="1412776"/>
            <a:ext cx="8647782" cy="41764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Происхождение названий древних городов Беларуси связано с </a:t>
            </a:r>
            <a:r>
              <a:rPr lang="be-BY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названиями рек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, на берегах которых они возникали: Полоцк - Полота, Менск - Менка, Витебск - Витьба, Пинск — Пина, Слуцк — Случь и др.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01208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Есть города, названия которых происходят </a:t>
            </a:r>
            <a:r>
              <a:rPr lang="be-BY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от имен князей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, основавших их или живших там: Туров, Изяславль, Браслав, Борисов.</a:t>
            </a:r>
          </a:p>
        </p:txBody>
      </p:sp>
    </p:spTree>
    <p:extLst>
      <p:ext uri="{BB962C8B-B14F-4D97-AF65-F5344CB8AC3E}">
        <p14:creationId xmlns:p14="http://schemas.microsoft.com/office/powerpoint/2010/main" val="35314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О происхождении названия </a:t>
            </a:r>
            <a:r>
              <a:rPr lang="be-BY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Бреста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 рассказывает предание. Неизвестный купец пробирался со своим товаром через полесские болота и попал в непроходимую трясину. Чтобы выбраться, он стал обдирать березы и берестой выстилать путь. В честь березы-спасительницы место назвали </a:t>
            </a:r>
            <a:r>
              <a:rPr lang="be-BY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Берестьем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AutoShape 8" descr="http://ukrmap.su/program2009/uh7/7_19/121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2420888"/>
            <a:ext cx="8352928" cy="4032448"/>
            <a:chOff x="323528" y="2564904"/>
            <a:chExt cx="8352928" cy="4032448"/>
          </a:xfrm>
        </p:grpSpPr>
        <p:pic>
          <p:nvPicPr>
            <p:cNvPr id="4098" name="Picture 2" descr="http://s.mesto.ua/upload_flatpages/2013/04/09/513509911ff4f3.46940324.152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564904"/>
              <a:ext cx="6552728" cy="40324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ukrmap.su/program2009/uh7/7_19/1213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879403"/>
              <a:ext cx="1656184" cy="263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46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509120"/>
            <a:ext cx="8568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Согласно преданию, происхождение названия </a:t>
            </a:r>
            <a:r>
              <a:rPr lang="be-BY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Гомеля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 связано с тем, что с давних времен напротив города образовалась на реке Сож обширная мель. И люди, сплавляя по Сожу лес в Днепр, громко предупреждали друг друга: «Го-го, мель!»</a:t>
            </a:r>
          </a:p>
        </p:txBody>
      </p:sp>
      <p:pic>
        <p:nvPicPr>
          <p:cNvPr id="5122" name="Picture 2" descr="http://pochemuha.ru/wp-content/uploads/2011/05/Gorod-Lube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61"/>
          <a:stretch/>
        </p:blipFill>
        <p:spPr bwMode="auto">
          <a:xfrm>
            <a:off x="251520" y="238206"/>
            <a:ext cx="8496944" cy="4198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523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25.photobucket.com/albums/c65/antonsm/mogilev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01008"/>
            <a:ext cx="8567103" cy="316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ForwardNex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46502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Могилёв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 по преданию,  построен на холме, который являлся могилой могучего богатыря. Отсюда и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«могила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льва».</a:t>
            </a:r>
            <a:endParaRPr lang="be-BY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www.menslife.com/upload/iblock/1c8/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273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605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Города  на территории Беларуси  в IX — середине XIII в.: происхождение названий  и хозяйственная жизнь  горожан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 на территории Беларуси  в IX — середине XIII в.: происхождение названий  и хозяйственная жизнь  горожан</dc:title>
  <dc:creator>Mam</dc:creator>
  <cp:lastModifiedBy>1968</cp:lastModifiedBy>
  <cp:revision>20</cp:revision>
  <dcterms:created xsi:type="dcterms:W3CDTF">2016-08-01T11:02:36Z</dcterms:created>
  <dcterms:modified xsi:type="dcterms:W3CDTF">2016-08-01T14:22:58Z</dcterms:modified>
</cp:coreProperties>
</file>