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4020202020204" charset="0"/>
      <p:regular r:id="rId22"/>
    </p:embeddedFont>
    <p:embeddedFont>
      <p:font typeface="Open Sans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9339" y="2549191"/>
            <a:ext cx="10595833" cy="5906504"/>
          </a:xfrm>
          <a:custGeom>
            <a:avLst/>
            <a:gdLst/>
            <a:ahLst/>
            <a:cxnLst/>
            <a:rect l="l" t="t" r="r" b="b"/>
            <a:pathLst>
              <a:path w="10595833" h="5906504">
                <a:moveTo>
                  <a:pt x="0" y="0"/>
                </a:moveTo>
                <a:lnTo>
                  <a:pt x="10595832" y="0"/>
                </a:lnTo>
                <a:lnTo>
                  <a:pt x="10595832" y="5906504"/>
                </a:lnTo>
                <a:lnTo>
                  <a:pt x="0" y="5906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385171" y="4341178"/>
            <a:ext cx="6902829" cy="309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Open Sans Bold"/>
              </a:rPr>
              <a:t>Возникновение греческого полиса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27490" y="9191625"/>
            <a:ext cx="583302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всемирная история, 5 класс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2762" y="300351"/>
            <a:ext cx="10662476" cy="7884225"/>
          </a:xfrm>
          <a:custGeom>
            <a:avLst/>
            <a:gdLst/>
            <a:ahLst/>
            <a:cxnLst/>
            <a:rect l="l" t="t" r="r" b="b"/>
            <a:pathLst>
              <a:path w="10662476" h="7884225">
                <a:moveTo>
                  <a:pt x="0" y="0"/>
                </a:moveTo>
                <a:lnTo>
                  <a:pt x="10662476" y="0"/>
                </a:lnTo>
                <a:lnTo>
                  <a:pt x="10662476" y="7884226"/>
                </a:lnTo>
                <a:lnTo>
                  <a:pt x="0" y="7884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72" t="-8758" r="-8719" b="-1413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7492" y="8305165"/>
            <a:ext cx="1753301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с. 15 -16. Прочитать. Какие изменения произошли с началом применения железа?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753" y="1028700"/>
            <a:ext cx="7886788" cy="6912538"/>
          </a:xfrm>
          <a:custGeom>
            <a:avLst/>
            <a:gdLst/>
            <a:ahLst/>
            <a:cxnLst/>
            <a:rect l="l" t="t" r="r" b="b"/>
            <a:pathLst>
              <a:path w="7886788" h="6912538">
                <a:moveTo>
                  <a:pt x="0" y="0"/>
                </a:moveTo>
                <a:lnTo>
                  <a:pt x="7886788" y="0"/>
                </a:lnTo>
                <a:lnTo>
                  <a:pt x="7886788" y="6912538"/>
                </a:lnTo>
                <a:lnTo>
                  <a:pt x="0" y="691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168541" y="933450"/>
            <a:ext cx="9800332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Полис - город-государство в Древней Греции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68541" y="3963258"/>
            <a:ext cx="9800332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Акрополь - центральная, укрепленная часть полиса.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87668" y="7054143"/>
            <a:ext cx="980033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Агора - рыночная площадь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88418" y="570657"/>
            <a:ext cx="5227479" cy="8954997"/>
          </a:xfrm>
          <a:custGeom>
            <a:avLst/>
            <a:gdLst/>
            <a:ahLst/>
            <a:cxnLst/>
            <a:rect l="l" t="t" r="r" b="b"/>
            <a:pathLst>
              <a:path w="5227479" h="8954997">
                <a:moveTo>
                  <a:pt x="0" y="0"/>
                </a:moveTo>
                <a:lnTo>
                  <a:pt x="5227480" y="0"/>
                </a:lnTo>
                <a:lnTo>
                  <a:pt x="5227480" y="8954997"/>
                </a:lnTo>
                <a:lnTo>
                  <a:pt x="0" y="8954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6698" y="5280737"/>
            <a:ext cx="10555578" cy="4674505"/>
          </a:xfrm>
          <a:custGeom>
            <a:avLst/>
            <a:gdLst/>
            <a:ahLst/>
            <a:cxnLst/>
            <a:rect l="l" t="t" r="r" b="b"/>
            <a:pathLst>
              <a:path w="10555578" h="4674505">
                <a:moveTo>
                  <a:pt x="0" y="0"/>
                </a:moveTo>
                <a:lnTo>
                  <a:pt x="10555578" y="0"/>
                </a:lnTo>
                <a:lnTo>
                  <a:pt x="10555578" y="4674504"/>
                </a:lnTo>
                <a:lnTo>
                  <a:pt x="0" y="4674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1310918"/>
            <a:ext cx="12431147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с. 17. Составьте портрет гражданина древнегреческого полиса. Запишите определение термина  “гражданин”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8320" y="904875"/>
            <a:ext cx="5893445" cy="107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>
                <a:solidFill>
                  <a:srgbClr val="000000"/>
                </a:solidFill>
                <a:latin typeface="Open Sans Bold"/>
              </a:rPr>
              <a:t>аристократия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670459" y="904875"/>
            <a:ext cx="3588841" cy="107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>
                <a:solidFill>
                  <a:srgbClr val="000000"/>
                </a:solidFill>
                <a:latin typeface="Open Sans Bold"/>
              </a:rPr>
              <a:t>тирания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44769" y="2804477"/>
            <a:ext cx="14579380" cy="458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власть лучших, знатных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захватывали земли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силой захватили власть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давали в долг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единоличная власть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25042" y="8168323"/>
            <a:ext cx="12193387" cy="124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>
                <a:solidFill>
                  <a:srgbClr val="000000"/>
                </a:solidFill>
                <a:latin typeface="Open Sans Bold"/>
              </a:rPr>
              <a:t>Демос - простой народ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46404" y="0"/>
            <a:ext cx="14090597" cy="10287000"/>
          </a:xfrm>
          <a:custGeom>
            <a:avLst/>
            <a:gdLst/>
            <a:ahLst/>
            <a:cxnLst/>
            <a:rect l="l" t="t" r="r" b="b"/>
            <a:pathLst>
              <a:path w="14090597" h="10287000">
                <a:moveTo>
                  <a:pt x="0" y="0"/>
                </a:moveTo>
                <a:lnTo>
                  <a:pt x="14090597" y="0"/>
                </a:lnTo>
                <a:lnTo>
                  <a:pt x="1409059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31891" r="-5486" b="-24873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759060"/>
            <a:ext cx="18288000" cy="482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Open Sans Bold"/>
              </a:rPr>
              <a:t>Почему у греков не сложилось единого государства?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433497"/>
            <a:ext cx="16808416" cy="425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78"/>
              </a:lnSpc>
            </a:pPr>
            <a:r>
              <a:rPr lang="en-US" sz="12198">
                <a:solidFill>
                  <a:srgbClr val="000000"/>
                </a:solidFill>
                <a:latin typeface="Open Sans Bold"/>
              </a:rPr>
              <a:t>Домашнее задание: </a:t>
            </a:r>
          </a:p>
          <a:p>
            <a:pPr algn="ctr">
              <a:lnSpc>
                <a:spcPts val="17078"/>
              </a:lnSpc>
            </a:pPr>
            <a:r>
              <a:rPr lang="en-US" sz="12198">
                <a:solidFill>
                  <a:srgbClr val="000000"/>
                </a:solidFill>
                <a:latin typeface="Open Sans Bold"/>
              </a:rPr>
              <a:t>параграф 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982" y="337195"/>
            <a:ext cx="7542843" cy="9428554"/>
          </a:xfrm>
          <a:custGeom>
            <a:avLst/>
            <a:gdLst/>
            <a:ahLst/>
            <a:cxnLst/>
            <a:rect l="l" t="t" r="r" b="b"/>
            <a:pathLst>
              <a:path w="7542843" h="9428554">
                <a:moveTo>
                  <a:pt x="0" y="0"/>
                </a:moveTo>
                <a:lnTo>
                  <a:pt x="7542843" y="0"/>
                </a:lnTo>
                <a:lnTo>
                  <a:pt x="7542843" y="9428554"/>
                </a:lnTo>
                <a:lnTo>
                  <a:pt x="0" y="9428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23197" y="337195"/>
            <a:ext cx="7912675" cy="9428554"/>
          </a:xfrm>
          <a:custGeom>
            <a:avLst/>
            <a:gdLst/>
            <a:ahLst/>
            <a:cxnLst/>
            <a:rect l="l" t="t" r="r" b="b"/>
            <a:pathLst>
              <a:path w="7912675" h="9428554">
                <a:moveTo>
                  <a:pt x="0" y="0"/>
                </a:moveTo>
                <a:lnTo>
                  <a:pt x="7912675" y="0"/>
                </a:lnTo>
                <a:lnTo>
                  <a:pt x="7912675" y="9428554"/>
                </a:lnTo>
                <a:lnTo>
                  <a:pt x="0" y="9428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7435" y="447606"/>
            <a:ext cx="4869397" cy="9312722"/>
          </a:xfrm>
          <a:custGeom>
            <a:avLst/>
            <a:gdLst/>
            <a:ahLst/>
            <a:cxnLst/>
            <a:rect l="l" t="t" r="r" b="b"/>
            <a:pathLst>
              <a:path w="4869397" h="9312722">
                <a:moveTo>
                  <a:pt x="0" y="0"/>
                </a:moveTo>
                <a:lnTo>
                  <a:pt x="4869397" y="0"/>
                </a:lnTo>
                <a:lnTo>
                  <a:pt x="4869397" y="9312722"/>
                </a:lnTo>
                <a:lnTo>
                  <a:pt x="0" y="9312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95612" y="447606"/>
            <a:ext cx="7111864" cy="9312722"/>
          </a:xfrm>
          <a:custGeom>
            <a:avLst/>
            <a:gdLst/>
            <a:ahLst/>
            <a:cxnLst/>
            <a:rect l="l" t="t" r="r" b="b"/>
            <a:pathLst>
              <a:path w="7111864" h="9312722">
                <a:moveTo>
                  <a:pt x="0" y="0"/>
                </a:moveTo>
                <a:lnTo>
                  <a:pt x="7111864" y="0"/>
                </a:lnTo>
                <a:lnTo>
                  <a:pt x="7111864" y="9312722"/>
                </a:lnTo>
                <a:lnTo>
                  <a:pt x="0" y="9312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228" y="658752"/>
            <a:ext cx="9138443" cy="9138443"/>
          </a:xfrm>
          <a:custGeom>
            <a:avLst/>
            <a:gdLst/>
            <a:ahLst/>
            <a:cxnLst/>
            <a:rect l="l" t="t" r="r" b="b"/>
            <a:pathLst>
              <a:path w="9138443" h="9138443">
                <a:moveTo>
                  <a:pt x="0" y="0"/>
                </a:moveTo>
                <a:lnTo>
                  <a:pt x="9138443" y="0"/>
                </a:lnTo>
                <a:lnTo>
                  <a:pt x="9138443" y="9138443"/>
                </a:lnTo>
                <a:lnTo>
                  <a:pt x="0" y="9138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0382" y="632416"/>
            <a:ext cx="13467237" cy="9022168"/>
          </a:xfrm>
          <a:custGeom>
            <a:avLst/>
            <a:gdLst/>
            <a:ahLst/>
            <a:cxnLst/>
            <a:rect l="l" t="t" r="r" b="b"/>
            <a:pathLst>
              <a:path w="13467237" h="9022168">
                <a:moveTo>
                  <a:pt x="0" y="0"/>
                </a:moveTo>
                <a:lnTo>
                  <a:pt x="13467236" y="0"/>
                </a:lnTo>
                <a:lnTo>
                  <a:pt x="13467236" y="9022168"/>
                </a:lnTo>
                <a:lnTo>
                  <a:pt x="0" y="9022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2624" y="595359"/>
            <a:ext cx="7610378" cy="9017338"/>
          </a:xfrm>
          <a:custGeom>
            <a:avLst/>
            <a:gdLst/>
            <a:ahLst/>
            <a:cxnLst/>
            <a:rect l="l" t="t" r="r" b="b"/>
            <a:pathLst>
              <a:path w="7610378" h="9017338">
                <a:moveTo>
                  <a:pt x="0" y="0"/>
                </a:moveTo>
                <a:lnTo>
                  <a:pt x="7610377" y="0"/>
                </a:lnTo>
                <a:lnTo>
                  <a:pt x="7610377" y="9017338"/>
                </a:lnTo>
                <a:lnTo>
                  <a:pt x="0" y="9017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16836" y="595359"/>
            <a:ext cx="5342464" cy="9017338"/>
          </a:xfrm>
          <a:custGeom>
            <a:avLst/>
            <a:gdLst/>
            <a:ahLst/>
            <a:cxnLst/>
            <a:rect l="l" t="t" r="r" b="b"/>
            <a:pathLst>
              <a:path w="5342464" h="9017338">
                <a:moveTo>
                  <a:pt x="0" y="0"/>
                </a:moveTo>
                <a:lnTo>
                  <a:pt x="5342464" y="0"/>
                </a:lnTo>
                <a:lnTo>
                  <a:pt x="5342464" y="9017338"/>
                </a:lnTo>
                <a:lnTo>
                  <a:pt x="0" y="9017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606" y="344301"/>
            <a:ext cx="17258515" cy="387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Bold"/>
              </a:rPr>
              <a:t>Знать: </a:t>
            </a:r>
          </a:p>
          <a:p>
            <a:pPr marL="949964" lvl="1" indent="-474982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000000"/>
                </a:solidFill>
                <a:latin typeface="Open Sans Bold"/>
              </a:rPr>
              <a:t>полис, агора, гражданин, метеки, демос, тирания</a:t>
            </a:r>
          </a:p>
          <a:p>
            <a:pPr marL="949964" lvl="1" indent="-474982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000000"/>
                </a:solidFill>
                <a:latin typeface="Open Sans Bold"/>
              </a:rPr>
              <a:t>социальный состав населения древнегреческого полиса</a:t>
            </a:r>
          </a:p>
          <a:p>
            <a:pPr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0" y="4661852"/>
            <a:ext cx="17537121" cy="401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Bold"/>
              </a:rPr>
              <a:t>Уметь:</a:t>
            </a:r>
          </a:p>
          <a:p>
            <a:pPr marL="949964" lvl="1" indent="-474982" algn="r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000000"/>
                </a:solidFill>
                <a:latin typeface="Open Sans Bold"/>
              </a:rPr>
              <a:t>характеризовать обязанности гражданина</a:t>
            </a:r>
          </a:p>
          <a:p>
            <a:pPr marL="949964" lvl="1" indent="-474982" algn="r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000000"/>
                </a:solidFill>
                <a:latin typeface="Open Sans Bold"/>
              </a:rPr>
              <a:t>объяснять причинно-следственную связь между  распространением железа и возраждением Греции </a:t>
            </a:r>
          </a:p>
          <a:p>
            <a:pPr algn="ctr">
              <a:lnSpc>
                <a:spcPts val="7279"/>
              </a:lnSpc>
            </a:pPr>
            <a:endParaRPr lang="en-US" sz="440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759060"/>
            <a:ext cx="18288000" cy="482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Open Sans Bold"/>
              </a:rPr>
              <a:t>Почему у греков не сложилось единого государства?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8071" y="540385"/>
            <a:ext cx="17386946" cy="9120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Open Sans Bold"/>
              </a:rPr>
              <a:t>Аристотель, «Политика», I.12: «Первичным по природе является полис по сравнению с семьей и каждым из нас; ведь необходимо, чтобы целое предшествовало части. &lt;…&gt; Итак, очевидно, полис существует по природе и по природе предшествует каждому человеку; поскольку последний, оказавшись в изолированном состоянии, не является существом самодовлеющим, то его отношение к полису такое же, как отношение любой частик своему целому. А тот, кто не способен вступить в общение,или, считая себя существом самодовлеющим, не чувствует потребности ни в чем, уже не составляет элемента полиса,становясь либо животным, либо божеством»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</Words>
  <Application>Microsoft Office PowerPoint</Application>
  <PresentationFormat>Произвольный</PresentationFormat>
  <Paragraphs>26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Open Sans</vt:lpstr>
      <vt:lpstr>Calibri</vt:lpstr>
      <vt:lpstr>Open Sans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Возникновение греческого полиса</dc:title>
  <cp:lastModifiedBy>administraor</cp:lastModifiedBy>
  <cp:revision>2</cp:revision>
  <dcterms:created xsi:type="dcterms:W3CDTF">2006-08-16T00:00:00Z</dcterms:created>
  <dcterms:modified xsi:type="dcterms:W3CDTF">2024-02-03T19:18:07Z</dcterms:modified>
  <dc:identifier>DAF7qZUGsiQ</dc:identifier>
</cp:coreProperties>
</file>