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7" r:id="rId4"/>
    <p:sldId id="268" r:id="rId5"/>
    <p:sldId id="269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3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7C5D6B-4466-431A-94CF-B48DA324AAF2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E0337-8726-474B-85B7-D28867032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22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C5D6B-4466-431A-94CF-B48DA324AAF2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E0337-8726-474B-85B7-D28867032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56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C5D6B-4466-431A-94CF-B48DA324AAF2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E0337-8726-474B-85B7-D28867032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22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C5D6B-4466-431A-94CF-B48DA324AAF2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E0337-8726-474B-85B7-D28867032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5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C5D6B-4466-431A-94CF-B48DA324AAF2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E0337-8726-474B-85B7-D28867032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72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C5D6B-4466-431A-94CF-B48DA324AAF2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E0337-8726-474B-85B7-D28867032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97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C5D6B-4466-431A-94CF-B48DA324AAF2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E0337-8726-474B-85B7-D28867032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264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C5D6B-4466-431A-94CF-B48DA324AAF2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E0337-8726-474B-85B7-D28867032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087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C5D6B-4466-431A-94CF-B48DA324AAF2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E0337-8726-474B-85B7-D28867032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03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C5D6B-4466-431A-94CF-B48DA324AAF2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E0337-8726-474B-85B7-D28867032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15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C5D6B-4466-431A-94CF-B48DA324AAF2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E0337-8726-474B-85B7-D28867032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48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67C5D6B-4466-431A-94CF-B48DA324AAF2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4E0337-8726-474B-85B7-D288670323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960" y="620688"/>
            <a:ext cx="9164960" cy="49244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задание: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§ 10,</a:t>
            </a:r>
          </a:p>
          <a:p>
            <a:pPr algn="ctr"/>
            <a:r>
              <a:rPr lang="ru-RU" sz="5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п</a:t>
            </a:r>
            <a:r>
              <a:rPr lang="ru-RU" sz="5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одготовить презентацию</a:t>
            </a:r>
          </a:p>
          <a:p>
            <a:pPr algn="ctr"/>
            <a:r>
              <a:rPr lang="ru-RU" sz="5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по §11 </a:t>
            </a:r>
          </a:p>
          <a:p>
            <a:pPr algn="ctr"/>
            <a:r>
              <a:rPr lang="ru-RU" sz="5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« Распространение возрождения в Беларуси»  </a:t>
            </a:r>
            <a:endParaRPr lang="ru-RU" sz="5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580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235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Условия заключения унии</a:t>
            </a:r>
            <a:endParaRPr lang="ru-RU" sz="4800" b="1" cap="none" spc="0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14080"/>
            <a:ext cx="2779999" cy="450099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TextBox 3"/>
          <p:cNvSpPr txBox="1"/>
          <p:nvPr/>
        </p:nvSpPr>
        <p:spPr>
          <a:xfrm>
            <a:off x="611560" y="5517609"/>
            <a:ext cx="2036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Константин </a:t>
            </a:r>
          </a:p>
          <a:p>
            <a:r>
              <a:rPr lang="ru-RU" sz="2400" b="1" dirty="0" smtClean="0"/>
              <a:t>Острожский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84372" y="806147"/>
            <a:ext cx="60596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dirty="0" smtClean="0"/>
              <a:t> </a:t>
            </a:r>
            <a:r>
              <a:rPr lang="ru-RU" sz="2800" b="1" dirty="0" smtClean="0"/>
              <a:t>Верховенство папы римского;</a:t>
            </a:r>
          </a:p>
          <a:p>
            <a:r>
              <a:rPr lang="ru-RU" sz="2800" b="1" dirty="0" smtClean="0"/>
              <a:t>2. Сохранение православных    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церковных обрядов;</a:t>
            </a:r>
          </a:p>
          <a:p>
            <a:r>
              <a:rPr lang="ru-RU" sz="2800" b="1" dirty="0" smtClean="0"/>
              <a:t>3. Сохранение прежних </a:t>
            </a:r>
          </a:p>
          <a:p>
            <a:r>
              <a:rPr lang="ru-RU" sz="2800" b="1" dirty="0" smtClean="0"/>
              <a:t>    священников;</a:t>
            </a:r>
          </a:p>
          <a:p>
            <a:r>
              <a:rPr lang="ru-RU" sz="2800" b="1" dirty="0" smtClean="0"/>
              <a:t>4. Сохранения прежнего  языка  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богослужения;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05572" y="3976246"/>
            <a:ext cx="5968685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cap="none" spc="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Октябрь 1596г.- </a:t>
            </a:r>
            <a:r>
              <a:rPr lang="ru-RU" sz="3200" b="1" cap="none" spc="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Свято-</a:t>
            </a:r>
          </a:p>
          <a:p>
            <a:r>
              <a:rPr lang="ru-RU" sz="3200" b="1" cap="none" spc="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Никольской церкви Бреста</a:t>
            </a:r>
          </a:p>
          <a:p>
            <a:r>
              <a:rPr lang="ru-RU" sz="32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32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заседании церковного</a:t>
            </a:r>
          </a:p>
          <a:p>
            <a:r>
              <a:rPr lang="ru-RU" sz="32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3200" b="1" cap="none" spc="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обора было принято </a:t>
            </a:r>
          </a:p>
          <a:p>
            <a:r>
              <a:rPr lang="ru-RU" sz="32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ru-RU" sz="3200" b="1" cap="none" spc="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ешение об унии. </a:t>
            </a:r>
            <a:endParaRPr lang="ru-RU" sz="3200" b="1" cap="none" spc="0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773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8" y="260648"/>
            <a:ext cx="3157407" cy="41764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TextBox 2"/>
          <p:cNvSpPr txBox="1"/>
          <p:nvPr/>
        </p:nvSpPr>
        <p:spPr>
          <a:xfrm>
            <a:off x="50492" y="4735116"/>
            <a:ext cx="35618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Архиепископ</a:t>
            </a:r>
          </a:p>
          <a:p>
            <a:pPr algn="ctr"/>
            <a:r>
              <a:rPr lang="ru-RU" sz="2800" b="1" dirty="0" err="1" smtClean="0"/>
              <a:t>Иосафат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Кунцевич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5979" y="260647"/>
            <a:ext cx="5560547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Объясните</a:t>
            </a:r>
          </a:p>
          <a:p>
            <a:pPr algn="ctr"/>
            <a:r>
              <a:rPr lang="ru-RU" sz="28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28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ричины убийства</a:t>
            </a:r>
          </a:p>
          <a:p>
            <a:pPr algn="ctr"/>
            <a:r>
              <a:rPr lang="ru-RU" sz="28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2800" b="1" cap="none" spc="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вященнослужителя,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заполнив логическую цепочку</a:t>
            </a:r>
            <a:endParaRPr lang="ru-RU" sz="2800" b="1" cap="none" spc="0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5272" y="2486443"/>
            <a:ext cx="5621254" cy="919401"/>
          </a:xfrm>
          <a:prstGeom prst="round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Насильственное распространение </a:t>
            </a:r>
          </a:p>
          <a:p>
            <a:pPr algn="ctr"/>
            <a:r>
              <a:rPr lang="ru-RU" sz="2400" b="1" dirty="0" smtClean="0"/>
              <a:t>униатства</a:t>
            </a:r>
            <a:endParaRPr lang="ru-RU" sz="2400" b="1" dirty="0"/>
          </a:p>
        </p:txBody>
      </p:sp>
      <p:sp>
        <p:nvSpPr>
          <p:cNvPr id="8" name="Стрелка вниз 7"/>
          <p:cNvSpPr/>
          <p:nvPr/>
        </p:nvSpPr>
        <p:spPr>
          <a:xfrm>
            <a:off x="5138776" y="3405844"/>
            <a:ext cx="2016224" cy="3592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791613" y="3765085"/>
            <a:ext cx="4710550" cy="13280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     </a:t>
            </a:r>
            <a:r>
              <a:rPr lang="ru-RU" sz="2400" b="1" dirty="0" smtClean="0"/>
              <a:t>Антиуниатские настроения православной шляхты, мещан, крестьян</a:t>
            </a:r>
            <a:endParaRPr lang="ru-RU" sz="2400" b="1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5227466" y="5085577"/>
            <a:ext cx="1838844" cy="3521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241110" y="5442773"/>
            <a:ext cx="3811555" cy="9194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Создание </a:t>
            </a:r>
          </a:p>
          <a:p>
            <a:pPr algn="ctr"/>
            <a:r>
              <a:rPr lang="ru-RU" sz="2400" b="1" dirty="0" smtClean="0"/>
              <a:t>православных братств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3658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3262" y="116632"/>
            <a:ext cx="670710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33"/>
                </a:solidFill>
                <a:effectLst/>
              </a:rPr>
              <a:t>Каковы предпосылки </a:t>
            </a:r>
          </a:p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33"/>
                </a:solidFill>
              </a:rPr>
              <a:t>р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33"/>
                </a:solidFill>
                <a:effectLst/>
              </a:rPr>
              <a:t>аспространения  униатства?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33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068" y="95160"/>
            <a:ext cx="2007668" cy="26547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8" y="2963360"/>
            <a:ext cx="2223692" cy="3127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0543" y="2545609"/>
            <a:ext cx="2182718" cy="4086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Владислав</a:t>
            </a:r>
            <a:r>
              <a:rPr lang="en-US" dirty="0" smtClean="0"/>
              <a:t> IV</a:t>
            </a:r>
            <a:r>
              <a:rPr lang="ru-RU" dirty="0" smtClean="0"/>
              <a:t>Ваза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834" y="6093296"/>
            <a:ext cx="2766377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Киевский митрополит</a:t>
            </a:r>
          </a:p>
          <a:p>
            <a:pPr algn="ctr"/>
            <a:r>
              <a:rPr lang="ru-RU" b="1" dirty="0" smtClean="0"/>
              <a:t>Пётр Могила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25080" y="1111037"/>
            <a:ext cx="66247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/>
              <a:t>Короли РП признают права православной церкви и прекращают притеснять её;</a:t>
            </a:r>
          </a:p>
          <a:p>
            <a:r>
              <a:rPr lang="ru-RU" sz="2400" b="1" dirty="0" smtClean="0"/>
              <a:t>2. Проведена коррекция деятельности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униатской церкви;</a:t>
            </a:r>
          </a:p>
          <a:p>
            <a:r>
              <a:rPr lang="ru-RU" sz="2400" b="1" dirty="0" smtClean="0"/>
              <a:t>3. Началась подготовка опытных  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униатских священников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(</a:t>
            </a:r>
            <a:r>
              <a:rPr lang="ru-RU" sz="2400" b="1" i="1" dirty="0" smtClean="0"/>
              <a:t>орден </a:t>
            </a:r>
            <a:r>
              <a:rPr lang="ru-RU" sz="2400" b="1" i="1" dirty="0" err="1" smtClean="0"/>
              <a:t>базилиан</a:t>
            </a:r>
            <a:r>
              <a:rPr lang="ru-RU" sz="2400" b="1" dirty="0" smtClean="0"/>
              <a:t>);</a:t>
            </a:r>
          </a:p>
          <a:p>
            <a:r>
              <a:rPr lang="ru-RU" sz="2400" b="1" dirty="0" smtClean="0"/>
              <a:t>4.  Введён родной язык в богослужении;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15816" y="4563377"/>
            <a:ext cx="6074552" cy="21452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0033"/>
                </a:solidFill>
              </a:rPr>
              <a:t>В конце </a:t>
            </a:r>
            <a:r>
              <a:rPr lang="en-US" sz="2400" b="1" dirty="0" smtClean="0">
                <a:solidFill>
                  <a:srgbClr val="660033"/>
                </a:solidFill>
              </a:rPr>
              <a:t>XVIII</a:t>
            </a:r>
            <a:r>
              <a:rPr lang="ru-RU" sz="2400" b="1" dirty="0" smtClean="0">
                <a:solidFill>
                  <a:srgbClr val="660033"/>
                </a:solidFill>
              </a:rPr>
              <a:t>в. униатская церковь имела на территории Беларуси более 1000 приходов, объединявших около </a:t>
            </a:r>
          </a:p>
          <a:p>
            <a:pPr algn="ctr"/>
            <a:r>
              <a:rPr lang="ru-RU" sz="2400" b="1" dirty="0" smtClean="0">
                <a:solidFill>
                  <a:srgbClr val="660033"/>
                </a:solidFill>
              </a:rPr>
              <a:t>70% населения.</a:t>
            </a:r>
            <a:endParaRPr lang="ru-RU" sz="2400" b="1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0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889" y="20935"/>
            <a:ext cx="914888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Каковы же причины столь быстрого распространения униатства?</a:t>
            </a:r>
            <a:endParaRPr lang="ru-RU" sz="4000" b="1" cap="none" spc="0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9" r="24306"/>
          <a:stretch/>
        </p:blipFill>
        <p:spPr>
          <a:xfrm>
            <a:off x="198719" y="1340768"/>
            <a:ext cx="2737521" cy="403244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Прямоугольник 3"/>
          <p:cNvSpPr/>
          <p:nvPr/>
        </p:nvSpPr>
        <p:spPr>
          <a:xfrm>
            <a:off x="137785" y="5373216"/>
            <a:ext cx="2859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Униатская </a:t>
            </a:r>
            <a:r>
              <a:rPr lang="ru-RU" sz="2400" b="1" dirty="0"/>
              <a:t>церковь, Вольно, Барановичи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1553" y="1959926"/>
            <a:ext cx="617899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/>
              <a:t>Поддержка униатства со стороны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государства;</a:t>
            </a:r>
          </a:p>
          <a:p>
            <a:r>
              <a:rPr lang="ru-RU" sz="2400" b="1" dirty="0" smtClean="0"/>
              <a:t>2. Униатское духовенство прилагает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усилия, чтобы новая церковь была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тесно связана с повседневной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жизнью простого народа;</a:t>
            </a:r>
          </a:p>
          <a:p>
            <a:r>
              <a:rPr lang="ru-RU" sz="2400" b="1" dirty="0" smtClean="0"/>
              <a:t>3. В храмовой службе униаты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пользуются польским, белорусским,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церковнославянским, латинским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языками;</a:t>
            </a:r>
          </a:p>
          <a:p>
            <a:r>
              <a:rPr lang="ru-RU" sz="2400" b="1" dirty="0" smtClean="0"/>
              <a:t>4. В обыденном общении с народом</a:t>
            </a:r>
          </a:p>
          <a:p>
            <a:r>
              <a:rPr lang="ru-RU" sz="2400" b="1" dirty="0" smtClean="0"/>
              <a:t>    они разговаривают на белорусском</a:t>
            </a:r>
          </a:p>
          <a:p>
            <a:r>
              <a:rPr lang="ru-RU" sz="2400" b="1" dirty="0" smtClean="0"/>
              <a:t>    «наречии»;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7231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88" y="2790774"/>
            <a:ext cx="2254163" cy="2304256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Прямоугольник 2"/>
          <p:cNvSpPr/>
          <p:nvPr/>
        </p:nvSpPr>
        <p:spPr>
          <a:xfrm>
            <a:off x="2526890" y="260648"/>
            <a:ext cx="6372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Значение </a:t>
            </a:r>
            <a:r>
              <a:rPr lang="ru-RU" sz="4800" b="1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униатства</a:t>
            </a:r>
            <a:endParaRPr lang="ru-RU" sz="4800" b="1" cap="none" spc="0" dirty="0">
              <a:ln w="1905"/>
              <a:solidFill>
                <a:srgbClr val="6600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" r="5639" b="55999"/>
          <a:stretch/>
        </p:blipFill>
        <p:spPr>
          <a:xfrm>
            <a:off x="154888" y="548680"/>
            <a:ext cx="2172092" cy="2190004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Box 4"/>
          <p:cNvSpPr txBox="1"/>
          <p:nvPr/>
        </p:nvSpPr>
        <p:spPr>
          <a:xfrm>
            <a:off x="208496" y="5229200"/>
            <a:ext cx="21942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Медаль в честь</a:t>
            </a:r>
          </a:p>
          <a:p>
            <a:pPr algn="ctr"/>
            <a:r>
              <a:rPr lang="ru-RU" sz="2000" b="1" dirty="0"/>
              <a:t>з</a:t>
            </a:r>
            <a:r>
              <a:rPr lang="ru-RU" sz="2000" b="1" dirty="0" smtClean="0"/>
              <a:t>аключения</a:t>
            </a:r>
          </a:p>
          <a:p>
            <a:pPr algn="ctr"/>
            <a:r>
              <a:rPr lang="ru-RU" sz="2000" b="1" dirty="0" smtClean="0"/>
              <a:t>Брестской унии</a:t>
            </a:r>
          </a:p>
          <a:p>
            <a:pPr algn="ctr"/>
            <a:r>
              <a:rPr lang="ru-RU" sz="2000" b="1" dirty="0" smtClean="0"/>
              <a:t>1596г.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26980" y="1812874"/>
            <a:ext cx="7036413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400" b="1" dirty="0" smtClean="0"/>
              <a:t>  Стало центром сохранения </a:t>
            </a:r>
          </a:p>
          <a:p>
            <a:r>
              <a:rPr lang="ru-RU" sz="3400" b="1" dirty="0"/>
              <a:t> </a:t>
            </a:r>
            <a:r>
              <a:rPr lang="ru-RU" sz="3400" b="1" dirty="0" smtClean="0"/>
              <a:t>    культурных и языковых</a:t>
            </a:r>
          </a:p>
          <a:p>
            <a:r>
              <a:rPr lang="ru-RU" sz="3400" b="1" dirty="0"/>
              <a:t> </a:t>
            </a:r>
            <a:r>
              <a:rPr lang="ru-RU" sz="3400" b="1" dirty="0" smtClean="0"/>
              <a:t>    традиций белорусов;</a:t>
            </a:r>
          </a:p>
          <a:p>
            <a:pPr marL="342900" indent="-342900">
              <a:buAutoNum type="arabicPeriod" startAt="2"/>
            </a:pPr>
            <a:r>
              <a:rPr lang="ru-RU" sz="3400" b="1" dirty="0" smtClean="0"/>
              <a:t>  Стало барьером </a:t>
            </a:r>
          </a:p>
          <a:p>
            <a:r>
              <a:rPr lang="ru-RU" sz="3400" b="1" dirty="0"/>
              <a:t> </a:t>
            </a:r>
            <a:r>
              <a:rPr lang="ru-RU" sz="3400" b="1" dirty="0" smtClean="0"/>
              <a:t>    католицизма и полонизации </a:t>
            </a:r>
          </a:p>
          <a:p>
            <a:r>
              <a:rPr lang="ru-RU" sz="3400" b="1" dirty="0"/>
              <a:t> </a:t>
            </a:r>
            <a:r>
              <a:rPr lang="ru-RU" sz="3400" b="1" dirty="0" smtClean="0"/>
              <a:t>    белорусского населения;</a:t>
            </a:r>
            <a:endParaRPr lang="ru-RU" sz="3400" b="1" dirty="0"/>
          </a:p>
        </p:txBody>
      </p:sp>
    </p:spTree>
    <p:extLst>
      <p:ext uri="{BB962C8B-B14F-4D97-AF65-F5344CB8AC3E}">
        <p14:creationId xmlns:p14="http://schemas.microsoft.com/office/powerpoint/2010/main" val="355486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7884" y="20935"/>
            <a:ext cx="5818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Повторим даты!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841861"/>
            <a:ext cx="7858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Записать дату события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896" y="1772816"/>
            <a:ext cx="832131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000" b="1" dirty="0" smtClean="0"/>
              <a:t>Судебник Казимира;</a:t>
            </a:r>
          </a:p>
          <a:p>
            <a:pPr marL="342900" indent="-342900">
              <a:buAutoNum type="arabicPeriod"/>
            </a:pPr>
            <a:r>
              <a:rPr lang="ru-RU" sz="4000" b="1" dirty="0" smtClean="0"/>
              <a:t>Шведско-польская война;</a:t>
            </a:r>
          </a:p>
          <a:p>
            <a:pPr marL="342900" indent="-342900">
              <a:buAutoNum type="arabicPeriod"/>
            </a:pPr>
            <a:r>
              <a:rPr lang="ru-RU" sz="4000" b="1" dirty="0" smtClean="0"/>
              <a:t>«Устава на волоки»;</a:t>
            </a:r>
          </a:p>
          <a:p>
            <a:pPr marL="342900" indent="-342900">
              <a:buAutoNum type="arabicPeriod"/>
            </a:pPr>
            <a:r>
              <a:rPr lang="ru-RU" sz="4000" b="1" dirty="0" smtClean="0"/>
              <a:t>Восстания в </a:t>
            </a:r>
            <a:r>
              <a:rPr lang="ru-RU" sz="4000" b="1" dirty="0" err="1" smtClean="0"/>
              <a:t>Могилёве</a:t>
            </a:r>
            <a:r>
              <a:rPr lang="ru-RU" sz="4000" b="1" dirty="0" smtClean="0"/>
              <a:t>;</a:t>
            </a:r>
          </a:p>
          <a:p>
            <a:pPr marL="342900" indent="-342900">
              <a:buAutoNum type="arabicPeriod"/>
            </a:pPr>
            <a:r>
              <a:rPr lang="ru-RU" sz="4000" b="1" dirty="0" smtClean="0"/>
              <a:t>Приглашение в ВКЛ иезуитов;</a:t>
            </a:r>
          </a:p>
          <a:p>
            <a:pPr marL="342900" indent="-342900">
              <a:buAutoNum type="arabicPeriod"/>
            </a:pPr>
            <a:r>
              <a:rPr lang="ru-RU" sz="4000" b="1" dirty="0" err="1" smtClean="0"/>
              <a:t>Люблинская</a:t>
            </a:r>
            <a:r>
              <a:rPr lang="ru-RU" sz="4000" b="1" dirty="0" smtClean="0"/>
              <a:t> уния;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42809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0528" y="0"/>
            <a:ext cx="95998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Установите правильную последовательность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1948" y="608687"/>
            <a:ext cx="9374105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1. </a:t>
            </a:r>
          </a:p>
          <a:p>
            <a:r>
              <a:rPr lang="ru-RU" sz="2800" b="1" dirty="0" smtClean="0"/>
              <a:t>А.  Создание Главного трибунала</a:t>
            </a:r>
          </a:p>
          <a:p>
            <a:r>
              <a:rPr lang="ru-RU" sz="2800" b="1" dirty="0" smtClean="0"/>
              <a:t>Б.  Окончание Ливонской войны</a:t>
            </a:r>
          </a:p>
          <a:p>
            <a:r>
              <a:rPr lang="ru-RU" sz="2800" b="1" dirty="0" smtClean="0"/>
              <a:t>В.  Принятие </a:t>
            </a:r>
            <a:r>
              <a:rPr lang="en-US" sz="2800" b="1" dirty="0" smtClean="0"/>
              <a:t>III</a:t>
            </a:r>
            <a:r>
              <a:rPr lang="ru-RU" sz="2800" b="1" dirty="0" smtClean="0"/>
              <a:t> Статута ВКЛ</a:t>
            </a:r>
          </a:p>
          <a:p>
            <a:r>
              <a:rPr lang="ru-RU" sz="2800" b="1" dirty="0" smtClean="0"/>
              <a:t>Г.   Принятие постановления «Уравнение в правах»</a:t>
            </a:r>
          </a:p>
          <a:p>
            <a:endParaRPr lang="ru-RU" sz="2800" b="1" dirty="0"/>
          </a:p>
          <a:p>
            <a:endParaRPr lang="ru-RU" sz="2800" b="1" dirty="0" smtClean="0"/>
          </a:p>
          <a:p>
            <a:r>
              <a:rPr lang="ru-RU" sz="2800" b="1" dirty="0" smtClean="0"/>
              <a:t>2. </a:t>
            </a:r>
          </a:p>
          <a:p>
            <a:r>
              <a:rPr lang="ru-RU" sz="2800" b="1" dirty="0" smtClean="0"/>
              <a:t>А.  Подписание </a:t>
            </a:r>
            <a:r>
              <a:rPr lang="ru-RU" sz="2800" b="1" dirty="0" err="1" smtClean="0"/>
              <a:t>Люблинской</a:t>
            </a:r>
            <a:r>
              <a:rPr lang="ru-RU" sz="2800" b="1" dirty="0" smtClean="0"/>
              <a:t> унии</a:t>
            </a:r>
          </a:p>
          <a:p>
            <a:r>
              <a:rPr lang="ru-RU" sz="2800" b="1" dirty="0" smtClean="0"/>
              <a:t>Б.  Начало правления Стефана </a:t>
            </a:r>
            <a:r>
              <a:rPr lang="ru-RU" sz="2800" b="1" dirty="0" err="1" smtClean="0"/>
              <a:t>Батория</a:t>
            </a:r>
            <a:endParaRPr lang="ru-RU" sz="2800" b="1" dirty="0" smtClean="0"/>
          </a:p>
          <a:p>
            <a:r>
              <a:rPr lang="ru-RU" sz="2800" b="1" dirty="0" smtClean="0"/>
              <a:t>В.  Начало Ливонской войны</a:t>
            </a:r>
          </a:p>
          <a:p>
            <a:r>
              <a:rPr lang="ru-RU" sz="2800" b="1" dirty="0" smtClean="0"/>
              <a:t>Г.   Избрание польским королём Генриха Валуа</a:t>
            </a:r>
            <a:endParaRPr lang="ru-RU" sz="2800" b="1" dirty="0"/>
          </a:p>
          <a:p>
            <a:endParaRPr lang="ru-RU" sz="2800" b="1" dirty="0" smtClean="0"/>
          </a:p>
          <a:p>
            <a:r>
              <a:rPr lang="ru-RU" sz="2800" b="1" dirty="0" smtClean="0"/>
              <a:t>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1890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935"/>
            <a:ext cx="92791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Соотнесите элементы двух множеств: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322" y="548680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1.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3322" y="1041068"/>
            <a:ext cx="8973482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/>
              <a:t>Освобождение Полоцка Стефаном </a:t>
            </a:r>
            <a:r>
              <a:rPr lang="ru-RU" sz="2800" b="1" dirty="0" err="1" smtClean="0"/>
              <a:t>Баторием</a:t>
            </a:r>
            <a:endParaRPr lang="ru-RU" sz="2800" b="1" dirty="0" smtClean="0"/>
          </a:p>
          <a:p>
            <a:pPr marL="514350" indent="-514350">
              <a:buAutoNum type="arabicPeriod"/>
            </a:pPr>
            <a:r>
              <a:rPr lang="ru-RU" sz="2800" b="1" dirty="0" smtClean="0"/>
              <a:t>Захват Полоцка войсками Ивана Грозного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Подписание </a:t>
            </a:r>
            <a:r>
              <a:rPr lang="ru-RU" sz="2800" b="1" dirty="0" err="1" smtClean="0"/>
              <a:t>Люблинской</a:t>
            </a:r>
            <a:r>
              <a:rPr lang="ru-RU" sz="2800" b="1" dirty="0" smtClean="0"/>
              <a:t> унии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Подписание Ям-Запольского мира</a:t>
            </a:r>
          </a:p>
          <a:p>
            <a:r>
              <a:rPr lang="ru-RU" sz="2800" b="1" dirty="0" smtClean="0"/>
              <a:t>А.  15 февраля 1563г.       Б.  1 июля 1569г.</a:t>
            </a:r>
          </a:p>
          <a:p>
            <a:r>
              <a:rPr lang="ru-RU" sz="2800" b="1" dirty="0" smtClean="0"/>
              <a:t>В.   30 августа 1579г.        Г.   15 декабря 1582г. </a:t>
            </a:r>
          </a:p>
          <a:p>
            <a:r>
              <a:rPr lang="ru-RU" sz="2800" b="1" dirty="0" smtClean="0"/>
              <a:t>2.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Создание Главного трибунала  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Окончание Ливонской войны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Принятие </a:t>
            </a:r>
            <a:r>
              <a:rPr lang="en-US" sz="2800" b="1" dirty="0" smtClean="0"/>
              <a:t>III</a:t>
            </a:r>
            <a:r>
              <a:rPr lang="ru-RU" sz="2800" b="1" dirty="0" smtClean="0"/>
              <a:t> Статута ВКЛ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Проведение каждого третьего сейма в Гродно</a:t>
            </a:r>
          </a:p>
          <a:p>
            <a:r>
              <a:rPr lang="ru-RU" sz="2800" b="1" dirty="0" smtClean="0"/>
              <a:t>А.  1581г.                              Б.  1673г.</a:t>
            </a:r>
          </a:p>
          <a:p>
            <a:r>
              <a:rPr lang="ru-RU" sz="2800" b="1" dirty="0" smtClean="0"/>
              <a:t>В.  1583г.                              Г.    1588г.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6787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6632"/>
            <a:ext cx="7404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произошло в: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9021" y="1061706"/>
            <a:ext cx="365221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b="1" dirty="0" smtClean="0"/>
              <a:t>1566г.;</a:t>
            </a:r>
          </a:p>
          <a:p>
            <a:pPr marL="342900" indent="-342900">
              <a:buAutoNum type="arabicPeriod"/>
            </a:pPr>
            <a:r>
              <a:rPr lang="ru-RU" sz="3600" b="1" dirty="0" smtClean="0"/>
              <a:t>1558-1583гг;</a:t>
            </a:r>
          </a:p>
          <a:p>
            <a:pPr marL="342900" indent="-342900">
              <a:buAutoNum type="arabicPeriod"/>
            </a:pPr>
            <a:r>
              <a:rPr lang="ru-RU" sz="3600" b="1" dirty="0" smtClean="0"/>
              <a:t>1632-1634гг;</a:t>
            </a:r>
          </a:p>
          <a:p>
            <a:pPr marL="342900" indent="-342900">
              <a:buAutoNum type="arabicPeriod"/>
            </a:pPr>
            <a:r>
              <a:rPr lang="ru-RU" sz="3600" b="1" dirty="0" smtClean="0"/>
              <a:t>1579г.;</a:t>
            </a:r>
          </a:p>
          <a:p>
            <a:pPr marL="342900" indent="-342900">
              <a:buAutoNum type="arabicPeriod"/>
            </a:pPr>
            <a:r>
              <a:rPr lang="ru-RU" sz="3600" b="1" dirty="0" smtClean="0"/>
              <a:t>1609-1618гг;</a:t>
            </a:r>
          </a:p>
          <a:p>
            <a:pPr marL="342900" indent="-342900">
              <a:buAutoNum type="arabicPeriod"/>
            </a:pPr>
            <a:r>
              <a:rPr lang="ru-RU" sz="3600" b="1" dirty="0" smtClean="0"/>
              <a:t>1569г.;</a:t>
            </a:r>
          </a:p>
          <a:p>
            <a:pPr marL="342900" indent="-342900">
              <a:buAutoNum type="arabicPeriod"/>
            </a:pPr>
            <a:r>
              <a:rPr lang="ru-RU" sz="3600" b="1" dirty="0" smtClean="0"/>
              <a:t>1447г.;</a:t>
            </a:r>
          </a:p>
          <a:p>
            <a:pPr marL="342900" indent="-342900">
              <a:buAutoNum type="arabicPeriod"/>
            </a:pPr>
            <a:r>
              <a:rPr lang="ru-RU" sz="3600" b="1" dirty="0" smtClean="0"/>
              <a:t>1529г.</a:t>
            </a:r>
          </a:p>
          <a:p>
            <a:pPr marL="342900" indent="-342900">
              <a:buAutoNum type="arabicPeriod"/>
            </a:pPr>
            <a:r>
              <a:rPr lang="ru-RU" sz="3600" b="1" dirty="0" smtClean="0"/>
              <a:t>1615г.;</a:t>
            </a:r>
          </a:p>
          <a:p>
            <a:pPr marL="342900" indent="-342900">
              <a:buAutoNum type="arabicPeriod"/>
            </a:pPr>
            <a:r>
              <a:rPr lang="ru-RU" sz="3600" b="1" dirty="0" smtClean="0"/>
              <a:t>1593-1595гг.;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29962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332656"/>
            <a:ext cx="624143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Брестская церковная</a:t>
            </a:r>
          </a:p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уния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61048"/>
            <a:ext cx="4261656" cy="2841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1448"/>
            <a:ext cx="2798508" cy="3236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148" y="4221088"/>
            <a:ext cx="4099624" cy="232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615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6" y="476672"/>
            <a:ext cx="6289093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Выяснить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Предпосылки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Заключения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Брестской 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церковной унии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Стр.56-57.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1" r="4474"/>
          <a:stretch/>
        </p:blipFill>
        <p:spPr>
          <a:xfrm flipH="1">
            <a:off x="189604" y="188640"/>
            <a:ext cx="2222156" cy="2614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1" y="3249231"/>
            <a:ext cx="2286399" cy="30028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flipH="1">
            <a:off x="-1" y="2619529"/>
            <a:ext cx="3158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Александр Казимирович</a:t>
            </a:r>
          </a:p>
          <a:p>
            <a:pPr algn="ctr"/>
            <a:r>
              <a:rPr lang="ru-RU" b="1" dirty="0" smtClean="0"/>
              <a:t>Великий литовский князь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449" y="6062816"/>
            <a:ext cx="23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Кирилл </a:t>
            </a:r>
            <a:r>
              <a:rPr lang="ru-RU" b="1" dirty="0" err="1" smtClean="0"/>
              <a:t>Терлецкий</a:t>
            </a:r>
            <a:endParaRPr lang="ru-RU" b="1" dirty="0" smtClean="0"/>
          </a:p>
          <a:p>
            <a:pPr algn="ctr"/>
            <a:r>
              <a:rPr lang="ru-RU" b="1" dirty="0" smtClean="0"/>
              <a:t>Епископ луцкий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7627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0"/>
            <a:ext cx="7843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Предпосылки унии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923330"/>
            <a:ext cx="903649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/>
              <a:t> Неоднократные попытки объединения </a:t>
            </a:r>
          </a:p>
          <a:p>
            <a:r>
              <a:rPr lang="ru-RU" sz="2800" b="1" dirty="0" smtClean="0"/>
              <a:t>католической и православной церквей после великого раскола 1054г.(1418г.-Констанц, 1439г.-Флоренция);</a:t>
            </a:r>
          </a:p>
          <a:p>
            <a:pPr marL="514350" indent="-514350">
              <a:buAutoNum type="arabicPeriod" startAt="2"/>
            </a:pPr>
            <a:r>
              <a:rPr lang="ru-RU" sz="2800" b="1" dirty="0" smtClean="0"/>
              <a:t>Заинтересованность в заключении унии: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 католической церкви </a:t>
            </a:r>
            <a:r>
              <a:rPr lang="ru-RU" sz="2000" b="1" dirty="0" smtClean="0"/>
              <a:t>(стремление распространить католичество на Восточную Европу, расширив своё влияние за счёт православных земель ВКЛ);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</a:t>
            </a:r>
            <a:r>
              <a:rPr lang="ru-RU" sz="2800" b="1" dirty="0" smtClean="0"/>
              <a:t>короля РП </a:t>
            </a:r>
            <a:r>
              <a:rPr lang="ru-RU" sz="2000" b="1" dirty="0" smtClean="0"/>
              <a:t>(объединение вокруг верховной власти всего населения);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</a:t>
            </a:r>
            <a:r>
              <a:rPr lang="ru-RU" sz="2800" b="1" dirty="0" smtClean="0"/>
              <a:t>православной </a:t>
            </a:r>
            <a:r>
              <a:rPr lang="ru-RU" sz="2800" b="1" dirty="0" smtClean="0"/>
              <a:t>церкви </a:t>
            </a:r>
            <a:r>
              <a:rPr lang="ru-RU" sz="2000" b="1" dirty="0" smtClean="0"/>
              <a:t>(</a:t>
            </a:r>
            <a:r>
              <a:rPr lang="ru-RU" sz="2000" b="1" dirty="0" err="1" smtClean="0"/>
              <a:t>Ипатий</a:t>
            </a:r>
            <a:r>
              <a:rPr lang="ru-RU" sz="2000" b="1" dirty="0" smtClean="0"/>
              <a:t> Потей </a:t>
            </a:r>
          </a:p>
          <a:p>
            <a:r>
              <a:rPr lang="ru-RU" sz="2000" b="1" dirty="0" smtClean="0"/>
              <a:t>и Кирилл </a:t>
            </a:r>
            <a:r>
              <a:rPr lang="ru-RU" sz="2000" b="1" dirty="0" err="1" smtClean="0"/>
              <a:t>Терлецкий</a:t>
            </a:r>
            <a:r>
              <a:rPr lang="ru-RU" sz="2000" b="1" dirty="0" smtClean="0"/>
              <a:t> и др. стремились таким образом </a:t>
            </a:r>
          </a:p>
          <a:p>
            <a:r>
              <a:rPr lang="ru-RU" sz="2000" b="1" dirty="0" smtClean="0"/>
              <a:t>сохранить свои владения, достичь равенства </a:t>
            </a:r>
          </a:p>
          <a:p>
            <a:r>
              <a:rPr lang="ru-RU" sz="2000" b="1" dirty="0" smtClean="0"/>
              <a:t>с католической церковью, получить права католических </a:t>
            </a:r>
          </a:p>
          <a:p>
            <a:r>
              <a:rPr lang="ru-RU" sz="2000" b="1" dirty="0" smtClean="0"/>
              <a:t>епископов, обрести доступ к государственной власти);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652298"/>
            <a:ext cx="1576282" cy="2056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817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4" y="175568"/>
            <a:ext cx="3326556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TextBox 2"/>
          <p:cNvSpPr txBox="1"/>
          <p:nvPr/>
        </p:nvSpPr>
        <p:spPr>
          <a:xfrm>
            <a:off x="755576" y="5360144"/>
            <a:ext cx="1728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Пётр </a:t>
            </a:r>
            <a:r>
              <a:rPr lang="ru-RU" sz="2000" b="1" dirty="0" err="1" smtClean="0"/>
              <a:t>Скарга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13212" y="175568"/>
            <a:ext cx="5523284" cy="42165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1577г.- </a:t>
            </a:r>
            <a:r>
              <a:rPr lang="ru-RU" sz="32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выходит книга</a:t>
            </a:r>
          </a:p>
          <a:p>
            <a:r>
              <a:rPr lang="ru-RU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П.Скарги</a:t>
            </a:r>
            <a:r>
              <a:rPr lang="ru-RU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«О единстве церкви Божьей».</a:t>
            </a:r>
            <a:endParaRPr lang="ru-RU" sz="32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Декабрь 1594г.- </a:t>
            </a:r>
            <a:r>
              <a:rPr lang="ru-RU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И.Потей</a:t>
            </a:r>
            <a:r>
              <a:rPr lang="ru-RU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 </a:t>
            </a:r>
            <a:r>
              <a:rPr lang="ru-RU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К.Терлецкий</a:t>
            </a:r>
            <a:r>
              <a:rPr lang="ru-RU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тайно составляют декларацию унии.</a:t>
            </a:r>
            <a:endParaRPr lang="ru-RU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4303455"/>
            <a:ext cx="549374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Какие условия заключения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унии ими были предложены?</a:t>
            </a:r>
            <a:endParaRPr lang="ru-RU" sz="40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70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ind_0412_slide">
  <a:themeElements>
    <a:clrScheme name="Тема Office 2">
      <a:dk1>
        <a:srgbClr val="000000"/>
      </a:dk1>
      <a:lt1>
        <a:srgbClr val="FFFAA9"/>
      </a:lt1>
      <a:dk2>
        <a:srgbClr val="000000"/>
      </a:dk2>
      <a:lt2>
        <a:srgbClr val="B2B2B2"/>
      </a:lt2>
      <a:accent1>
        <a:srgbClr val="FFC110"/>
      </a:accent1>
      <a:accent2>
        <a:srgbClr val="BDDD00"/>
      </a:accent2>
      <a:accent3>
        <a:srgbClr val="FFFCD1"/>
      </a:accent3>
      <a:accent4>
        <a:srgbClr val="000000"/>
      </a:accent4>
      <a:accent5>
        <a:srgbClr val="FFDDAA"/>
      </a:accent5>
      <a:accent6>
        <a:srgbClr val="ABC800"/>
      </a:accent6>
      <a:hlink>
        <a:srgbClr val="787000"/>
      </a:hlink>
      <a:folHlink>
        <a:srgbClr val="916A0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FFE343"/>
        </a:accent1>
        <a:accent2>
          <a:srgbClr val="E9E04A"/>
        </a:accent2>
        <a:accent3>
          <a:srgbClr val="FFFCD1"/>
        </a:accent3>
        <a:accent4>
          <a:srgbClr val="000000"/>
        </a:accent4>
        <a:accent5>
          <a:srgbClr val="FFEFB0"/>
        </a:accent5>
        <a:accent6>
          <a:srgbClr val="D3CB42"/>
        </a:accent6>
        <a:hlink>
          <a:srgbClr val="A59D1C"/>
        </a:hlink>
        <a:folHlink>
          <a:srgbClr val="5957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FFC110"/>
        </a:accent1>
        <a:accent2>
          <a:srgbClr val="BDDD00"/>
        </a:accent2>
        <a:accent3>
          <a:srgbClr val="FFFCD1"/>
        </a:accent3>
        <a:accent4>
          <a:srgbClr val="000000"/>
        </a:accent4>
        <a:accent5>
          <a:srgbClr val="FFDDAA"/>
        </a:accent5>
        <a:accent6>
          <a:srgbClr val="ABC800"/>
        </a:accent6>
        <a:hlink>
          <a:srgbClr val="787000"/>
        </a:hlink>
        <a:folHlink>
          <a:srgbClr val="916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DCB727"/>
        </a:accent1>
        <a:accent2>
          <a:srgbClr val="C73DC7"/>
        </a:accent2>
        <a:accent3>
          <a:srgbClr val="FFFCD1"/>
        </a:accent3>
        <a:accent4>
          <a:srgbClr val="000000"/>
        </a:accent4>
        <a:accent5>
          <a:srgbClr val="EBD8AC"/>
        </a:accent5>
        <a:accent6>
          <a:srgbClr val="B436B4"/>
        </a:accent6>
        <a:hlink>
          <a:srgbClr val="746F00"/>
        </a:hlink>
        <a:folHlink>
          <a:srgbClr val="363F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00C1DD"/>
        </a:accent1>
        <a:accent2>
          <a:srgbClr val="DDD000"/>
        </a:accent2>
        <a:accent3>
          <a:srgbClr val="FFFCD1"/>
        </a:accent3>
        <a:accent4>
          <a:srgbClr val="000000"/>
        </a:accent4>
        <a:accent5>
          <a:srgbClr val="AADDEB"/>
        </a:accent5>
        <a:accent6>
          <a:srgbClr val="C8BC00"/>
        </a:accent6>
        <a:hlink>
          <a:srgbClr val="DD4200"/>
        </a:hlink>
        <a:folHlink>
          <a:srgbClr val="6200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E343"/>
        </a:accent1>
        <a:accent2>
          <a:srgbClr val="E9E04A"/>
        </a:accent2>
        <a:accent3>
          <a:srgbClr val="FFFFFF"/>
        </a:accent3>
        <a:accent4>
          <a:srgbClr val="000000"/>
        </a:accent4>
        <a:accent5>
          <a:srgbClr val="FFEFB0"/>
        </a:accent5>
        <a:accent6>
          <a:srgbClr val="D3CB42"/>
        </a:accent6>
        <a:hlink>
          <a:srgbClr val="A59D1C"/>
        </a:hlink>
        <a:folHlink>
          <a:srgbClr val="5957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110"/>
        </a:accent1>
        <a:accent2>
          <a:srgbClr val="BDDD00"/>
        </a:accent2>
        <a:accent3>
          <a:srgbClr val="FFFFFF"/>
        </a:accent3>
        <a:accent4>
          <a:srgbClr val="000000"/>
        </a:accent4>
        <a:accent5>
          <a:srgbClr val="FFDDAA"/>
        </a:accent5>
        <a:accent6>
          <a:srgbClr val="ABC800"/>
        </a:accent6>
        <a:hlink>
          <a:srgbClr val="787000"/>
        </a:hlink>
        <a:folHlink>
          <a:srgbClr val="916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CB727"/>
        </a:accent1>
        <a:accent2>
          <a:srgbClr val="C73DC7"/>
        </a:accent2>
        <a:accent3>
          <a:srgbClr val="FFFFFF"/>
        </a:accent3>
        <a:accent4>
          <a:srgbClr val="000000"/>
        </a:accent4>
        <a:accent5>
          <a:srgbClr val="EBD8AC"/>
        </a:accent5>
        <a:accent6>
          <a:srgbClr val="B436B4"/>
        </a:accent6>
        <a:hlink>
          <a:srgbClr val="746F00"/>
        </a:hlink>
        <a:folHlink>
          <a:srgbClr val="363F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C1DD"/>
        </a:accent1>
        <a:accent2>
          <a:srgbClr val="DDD000"/>
        </a:accent2>
        <a:accent3>
          <a:srgbClr val="FFFFFF"/>
        </a:accent3>
        <a:accent4>
          <a:srgbClr val="000000"/>
        </a:accent4>
        <a:accent5>
          <a:srgbClr val="AADDEB"/>
        </a:accent5>
        <a:accent6>
          <a:srgbClr val="C8BC00"/>
        </a:accent6>
        <a:hlink>
          <a:srgbClr val="DD4200"/>
        </a:hlink>
        <a:folHlink>
          <a:srgbClr val="6200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29</Template>
  <TotalTime>285</TotalTime>
  <Words>617</Words>
  <Application>Microsoft Office PowerPoint</Application>
  <PresentationFormat>Экран (4:3)</PresentationFormat>
  <Paragraphs>149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ind_0412_slide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25</cp:revision>
  <dcterms:created xsi:type="dcterms:W3CDTF">2014-02-19T09:39:39Z</dcterms:created>
  <dcterms:modified xsi:type="dcterms:W3CDTF">2014-02-21T07:18:42Z</dcterms:modified>
</cp:coreProperties>
</file>