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2006" y="283210"/>
            <a:ext cx="8539987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7763" y="1620977"/>
            <a:ext cx="8348472" cy="3246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3.png"/><Relationship Id="rId18" Type="http://schemas.openxmlformats.org/officeDocument/2006/relationships/image" Target="../media/image278.png"/><Relationship Id="rId26" Type="http://schemas.openxmlformats.org/officeDocument/2006/relationships/image" Target="../media/image286.png"/><Relationship Id="rId39" Type="http://schemas.openxmlformats.org/officeDocument/2006/relationships/image" Target="../media/image299.png"/><Relationship Id="rId21" Type="http://schemas.openxmlformats.org/officeDocument/2006/relationships/image" Target="../media/image281.png"/><Relationship Id="rId34" Type="http://schemas.openxmlformats.org/officeDocument/2006/relationships/image" Target="../media/image294.png"/><Relationship Id="rId42" Type="http://schemas.openxmlformats.org/officeDocument/2006/relationships/image" Target="../media/image302.png"/><Relationship Id="rId47" Type="http://schemas.openxmlformats.org/officeDocument/2006/relationships/image" Target="../media/image307.png"/><Relationship Id="rId50" Type="http://schemas.openxmlformats.org/officeDocument/2006/relationships/image" Target="../media/image310.png"/><Relationship Id="rId55" Type="http://schemas.openxmlformats.org/officeDocument/2006/relationships/image" Target="../media/image315.png"/><Relationship Id="rId63" Type="http://schemas.openxmlformats.org/officeDocument/2006/relationships/image" Target="../media/image254.png"/><Relationship Id="rId68" Type="http://schemas.openxmlformats.org/officeDocument/2006/relationships/image" Target="../media/image322.png"/><Relationship Id="rId7" Type="http://schemas.openxmlformats.org/officeDocument/2006/relationships/image" Target="../media/image267.png"/><Relationship Id="rId2" Type="http://schemas.openxmlformats.org/officeDocument/2006/relationships/image" Target="../media/image262.png"/><Relationship Id="rId16" Type="http://schemas.openxmlformats.org/officeDocument/2006/relationships/image" Target="../media/image276.png"/><Relationship Id="rId29" Type="http://schemas.openxmlformats.org/officeDocument/2006/relationships/image" Target="../media/image2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6.png"/><Relationship Id="rId11" Type="http://schemas.openxmlformats.org/officeDocument/2006/relationships/image" Target="../media/image271.png"/><Relationship Id="rId24" Type="http://schemas.openxmlformats.org/officeDocument/2006/relationships/image" Target="../media/image284.png"/><Relationship Id="rId32" Type="http://schemas.openxmlformats.org/officeDocument/2006/relationships/image" Target="../media/image292.png"/><Relationship Id="rId37" Type="http://schemas.openxmlformats.org/officeDocument/2006/relationships/image" Target="../media/image297.png"/><Relationship Id="rId40" Type="http://schemas.openxmlformats.org/officeDocument/2006/relationships/image" Target="../media/image300.png"/><Relationship Id="rId45" Type="http://schemas.openxmlformats.org/officeDocument/2006/relationships/image" Target="../media/image305.png"/><Relationship Id="rId53" Type="http://schemas.openxmlformats.org/officeDocument/2006/relationships/image" Target="../media/image313.png"/><Relationship Id="rId58" Type="http://schemas.openxmlformats.org/officeDocument/2006/relationships/image" Target="../media/image9.png"/><Relationship Id="rId66" Type="http://schemas.openxmlformats.org/officeDocument/2006/relationships/image" Target="../media/image320.png"/><Relationship Id="rId5" Type="http://schemas.openxmlformats.org/officeDocument/2006/relationships/image" Target="../media/image265.png"/><Relationship Id="rId15" Type="http://schemas.openxmlformats.org/officeDocument/2006/relationships/image" Target="../media/image275.png"/><Relationship Id="rId23" Type="http://schemas.openxmlformats.org/officeDocument/2006/relationships/image" Target="../media/image283.png"/><Relationship Id="rId28" Type="http://schemas.openxmlformats.org/officeDocument/2006/relationships/image" Target="../media/image288.png"/><Relationship Id="rId36" Type="http://schemas.openxmlformats.org/officeDocument/2006/relationships/image" Target="../media/image296.png"/><Relationship Id="rId49" Type="http://schemas.openxmlformats.org/officeDocument/2006/relationships/image" Target="../media/image309.png"/><Relationship Id="rId57" Type="http://schemas.openxmlformats.org/officeDocument/2006/relationships/image" Target="../media/image317.png"/><Relationship Id="rId61" Type="http://schemas.openxmlformats.org/officeDocument/2006/relationships/image" Target="../media/image252.png"/><Relationship Id="rId10" Type="http://schemas.openxmlformats.org/officeDocument/2006/relationships/image" Target="../media/image270.png"/><Relationship Id="rId19" Type="http://schemas.openxmlformats.org/officeDocument/2006/relationships/image" Target="../media/image279.png"/><Relationship Id="rId31" Type="http://schemas.openxmlformats.org/officeDocument/2006/relationships/image" Target="../media/image291.png"/><Relationship Id="rId44" Type="http://schemas.openxmlformats.org/officeDocument/2006/relationships/image" Target="../media/image304.png"/><Relationship Id="rId52" Type="http://schemas.openxmlformats.org/officeDocument/2006/relationships/image" Target="../media/image312.png"/><Relationship Id="rId60" Type="http://schemas.openxmlformats.org/officeDocument/2006/relationships/image" Target="../media/image11.png"/><Relationship Id="rId65" Type="http://schemas.openxmlformats.org/officeDocument/2006/relationships/image" Target="../media/image319.png"/><Relationship Id="rId4" Type="http://schemas.openxmlformats.org/officeDocument/2006/relationships/image" Target="../media/image264.png"/><Relationship Id="rId9" Type="http://schemas.openxmlformats.org/officeDocument/2006/relationships/image" Target="../media/image269.png"/><Relationship Id="rId14" Type="http://schemas.openxmlformats.org/officeDocument/2006/relationships/image" Target="../media/image274.png"/><Relationship Id="rId22" Type="http://schemas.openxmlformats.org/officeDocument/2006/relationships/image" Target="../media/image282.png"/><Relationship Id="rId27" Type="http://schemas.openxmlformats.org/officeDocument/2006/relationships/image" Target="../media/image287.png"/><Relationship Id="rId30" Type="http://schemas.openxmlformats.org/officeDocument/2006/relationships/image" Target="../media/image290.png"/><Relationship Id="rId35" Type="http://schemas.openxmlformats.org/officeDocument/2006/relationships/image" Target="../media/image295.png"/><Relationship Id="rId43" Type="http://schemas.openxmlformats.org/officeDocument/2006/relationships/image" Target="../media/image303.png"/><Relationship Id="rId48" Type="http://schemas.openxmlformats.org/officeDocument/2006/relationships/image" Target="../media/image308.png"/><Relationship Id="rId56" Type="http://schemas.openxmlformats.org/officeDocument/2006/relationships/image" Target="../media/image316.png"/><Relationship Id="rId64" Type="http://schemas.openxmlformats.org/officeDocument/2006/relationships/image" Target="../media/image318.png"/><Relationship Id="rId69" Type="http://schemas.openxmlformats.org/officeDocument/2006/relationships/image" Target="../media/image323.png"/><Relationship Id="rId8" Type="http://schemas.openxmlformats.org/officeDocument/2006/relationships/image" Target="../media/image268.png"/><Relationship Id="rId51" Type="http://schemas.openxmlformats.org/officeDocument/2006/relationships/image" Target="../media/image311.png"/><Relationship Id="rId3" Type="http://schemas.openxmlformats.org/officeDocument/2006/relationships/image" Target="../media/image263.png"/><Relationship Id="rId12" Type="http://schemas.openxmlformats.org/officeDocument/2006/relationships/image" Target="../media/image272.png"/><Relationship Id="rId17" Type="http://schemas.openxmlformats.org/officeDocument/2006/relationships/image" Target="../media/image277.png"/><Relationship Id="rId25" Type="http://schemas.openxmlformats.org/officeDocument/2006/relationships/image" Target="../media/image285.png"/><Relationship Id="rId33" Type="http://schemas.openxmlformats.org/officeDocument/2006/relationships/image" Target="../media/image293.png"/><Relationship Id="rId38" Type="http://schemas.openxmlformats.org/officeDocument/2006/relationships/image" Target="../media/image298.png"/><Relationship Id="rId46" Type="http://schemas.openxmlformats.org/officeDocument/2006/relationships/image" Target="../media/image306.png"/><Relationship Id="rId59" Type="http://schemas.openxmlformats.org/officeDocument/2006/relationships/image" Target="../media/image12.png"/><Relationship Id="rId67" Type="http://schemas.openxmlformats.org/officeDocument/2006/relationships/image" Target="../media/image321.png"/><Relationship Id="rId20" Type="http://schemas.openxmlformats.org/officeDocument/2006/relationships/image" Target="../media/image280.png"/><Relationship Id="rId41" Type="http://schemas.openxmlformats.org/officeDocument/2006/relationships/image" Target="../media/image301.png"/><Relationship Id="rId54" Type="http://schemas.openxmlformats.org/officeDocument/2006/relationships/image" Target="../media/image314.png"/><Relationship Id="rId62" Type="http://schemas.openxmlformats.org/officeDocument/2006/relationships/image" Target="../media/image253.png"/><Relationship Id="rId70" Type="http://schemas.openxmlformats.org/officeDocument/2006/relationships/image" Target="../media/image3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335.png"/><Relationship Id="rId18" Type="http://schemas.openxmlformats.org/officeDocument/2006/relationships/image" Target="../media/image340.png"/><Relationship Id="rId26" Type="http://schemas.openxmlformats.org/officeDocument/2006/relationships/image" Target="../media/image348.png"/><Relationship Id="rId39" Type="http://schemas.openxmlformats.org/officeDocument/2006/relationships/image" Target="../media/image358.jpg"/><Relationship Id="rId3" Type="http://schemas.openxmlformats.org/officeDocument/2006/relationships/image" Target="../media/image326.png"/><Relationship Id="rId21" Type="http://schemas.openxmlformats.org/officeDocument/2006/relationships/image" Target="../media/image343.png"/><Relationship Id="rId34" Type="http://schemas.openxmlformats.org/officeDocument/2006/relationships/image" Target="../media/image353.png"/><Relationship Id="rId42" Type="http://schemas.openxmlformats.org/officeDocument/2006/relationships/image" Target="../media/image361.png"/><Relationship Id="rId7" Type="http://schemas.openxmlformats.org/officeDocument/2006/relationships/image" Target="../media/image329.png"/><Relationship Id="rId12" Type="http://schemas.openxmlformats.org/officeDocument/2006/relationships/image" Target="../media/image334.png"/><Relationship Id="rId17" Type="http://schemas.openxmlformats.org/officeDocument/2006/relationships/image" Target="../media/image339.png"/><Relationship Id="rId25" Type="http://schemas.openxmlformats.org/officeDocument/2006/relationships/image" Target="../media/image347.png"/><Relationship Id="rId33" Type="http://schemas.openxmlformats.org/officeDocument/2006/relationships/image" Target="../media/image11.png"/><Relationship Id="rId38" Type="http://schemas.openxmlformats.org/officeDocument/2006/relationships/image" Target="../media/image357.png"/><Relationship Id="rId2" Type="http://schemas.openxmlformats.org/officeDocument/2006/relationships/image" Target="../media/image325.png"/><Relationship Id="rId16" Type="http://schemas.openxmlformats.org/officeDocument/2006/relationships/image" Target="../media/image338.png"/><Relationship Id="rId20" Type="http://schemas.openxmlformats.org/officeDocument/2006/relationships/image" Target="../media/image342.png"/><Relationship Id="rId29" Type="http://schemas.openxmlformats.org/officeDocument/2006/relationships/image" Target="../media/image351.png"/><Relationship Id="rId41" Type="http://schemas.openxmlformats.org/officeDocument/2006/relationships/image" Target="../media/image36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8.png"/><Relationship Id="rId11" Type="http://schemas.openxmlformats.org/officeDocument/2006/relationships/image" Target="../media/image333.png"/><Relationship Id="rId24" Type="http://schemas.openxmlformats.org/officeDocument/2006/relationships/image" Target="../media/image346.png"/><Relationship Id="rId32" Type="http://schemas.openxmlformats.org/officeDocument/2006/relationships/image" Target="../media/image12.png"/><Relationship Id="rId37" Type="http://schemas.openxmlformats.org/officeDocument/2006/relationships/image" Target="../media/image356.png"/><Relationship Id="rId40" Type="http://schemas.openxmlformats.org/officeDocument/2006/relationships/image" Target="../media/image359.png"/><Relationship Id="rId5" Type="http://schemas.openxmlformats.org/officeDocument/2006/relationships/image" Target="../media/image327.png"/><Relationship Id="rId15" Type="http://schemas.openxmlformats.org/officeDocument/2006/relationships/image" Target="../media/image337.png"/><Relationship Id="rId23" Type="http://schemas.openxmlformats.org/officeDocument/2006/relationships/image" Target="../media/image345.png"/><Relationship Id="rId28" Type="http://schemas.openxmlformats.org/officeDocument/2006/relationships/image" Target="../media/image350.png"/><Relationship Id="rId36" Type="http://schemas.openxmlformats.org/officeDocument/2006/relationships/image" Target="../media/image355.png"/><Relationship Id="rId10" Type="http://schemas.openxmlformats.org/officeDocument/2006/relationships/image" Target="../media/image332.png"/><Relationship Id="rId19" Type="http://schemas.openxmlformats.org/officeDocument/2006/relationships/image" Target="../media/image341.png"/><Relationship Id="rId31" Type="http://schemas.openxmlformats.org/officeDocument/2006/relationships/image" Target="../media/image9.png"/><Relationship Id="rId44" Type="http://schemas.openxmlformats.org/officeDocument/2006/relationships/image" Target="../media/image363.png"/><Relationship Id="rId4" Type="http://schemas.openxmlformats.org/officeDocument/2006/relationships/image" Target="../media/image103.png"/><Relationship Id="rId9" Type="http://schemas.openxmlformats.org/officeDocument/2006/relationships/image" Target="../media/image331.png"/><Relationship Id="rId14" Type="http://schemas.openxmlformats.org/officeDocument/2006/relationships/image" Target="../media/image336.png"/><Relationship Id="rId22" Type="http://schemas.openxmlformats.org/officeDocument/2006/relationships/image" Target="../media/image344.png"/><Relationship Id="rId27" Type="http://schemas.openxmlformats.org/officeDocument/2006/relationships/image" Target="../media/image349.png"/><Relationship Id="rId30" Type="http://schemas.openxmlformats.org/officeDocument/2006/relationships/image" Target="../media/image352.png"/><Relationship Id="rId35" Type="http://schemas.openxmlformats.org/officeDocument/2006/relationships/image" Target="../media/image354.png"/><Relationship Id="rId43" Type="http://schemas.openxmlformats.org/officeDocument/2006/relationships/image" Target="../media/image36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9.png"/><Relationship Id="rId13" Type="http://schemas.openxmlformats.org/officeDocument/2006/relationships/image" Target="../media/image374.png"/><Relationship Id="rId18" Type="http://schemas.openxmlformats.org/officeDocument/2006/relationships/image" Target="../media/image379.png"/><Relationship Id="rId26" Type="http://schemas.openxmlformats.org/officeDocument/2006/relationships/image" Target="../media/image387.png"/><Relationship Id="rId39" Type="http://schemas.openxmlformats.org/officeDocument/2006/relationships/image" Target="../media/image396.jpg"/><Relationship Id="rId3" Type="http://schemas.openxmlformats.org/officeDocument/2006/relationships/image" Target="../media/image365.png"/><Relationship Id="rId21" Type="http://schemas.openxmlformats.org/officeDocument/2006/relationships/image" Target="../media/image382.png"/><Relationship Id="rId34" Type="http://schemas.openxmlformats.org/officeDocument/2006/relationships/image" Target="../media/image11.png"/><Relationship Id="rId7" Type="http://schemas.openxmlformats.org/officeDocument/2006/relationships/image" Target="../media/image368.png"/><Relationship Id="rId12" Type="http://schemas.openxmlformats.org/officeDocument/2006/relationships/image" Target="../media/image373.png"/><Relationship Id="rId17" Type="http://schemas.openxmlformats.org/officeDocument/2006/relationships/image" Target="../media/image378.png"/><Relationship Id="rId25" Type="http://schemas.openxmlformats.org/officeDocument/2006/relationships/image" Target="../media/image386.png"/><Relationship Id="rId33" Type="http://schemas.openxmlformats.org/officeDocument/2006/relationships/image" Target="../media/image12.png"/><Relationship Id="rId38" Type="http://schemas.openxmlformats.org/officeDocument/2006/relationships/image" Target="../media/image395.png"/><Relationship Id="rId2" Type="http://schemas.openxmlformats.org/officeDocument/2006/relationships/image" Target="../media/image364.png"/><Relationship Id="rId16" Type="http://schemas.openxmlformats.org/officeDocument/2006/relationships/image" Target="../media/image377.png"/><Relationship Id="rId20" Type="http://schemas.openxmlformats.org/officeDocument/2006/relationships/image" Target="../media/image381.png"/><Relationship Id="rId29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8.png"/><Relationship Id="rId11" Type="http://schemas.openxmlformats.org/officeDocument/2006/relationships/image" Target="../media/image372.png"/><Relationship Id="rId24" Type="http://schemas.openxmlformats.org/officeDocument/2006/relationships/image" Target="../media/image385.png"/><Relationship Id="rId32" Type="http://schemas.openxmlformats.org/officeDocument/2006/relationships/image" Target="../media/image9.png"/><Relationship Id="rId37" Type="http://schemas.openxmlformats.org/officeDocument/2006/relationships/image" Target="../media/image394.png"/><Relationship Id="rId5" Type="http://schemas.openxmlformats.org/officeDocument/2006/relationships/image" Target="../media/image367.png"/><Relationship Id="rId15" Type="http://schemas.openxmlformats.org/officeDocument/2006/relationships/image" Target="../media/image376.png"/><Relationship Id="rId23" Type="http://schemas.openxmlformats.org/officeDocument/2006/relationships/image" Target="../media/image384.png"/><Relationship Id="rId28" Type="http://schemas.openxmlformats.org/officeDocument/2006/relationships/image" Target="../media/image389.png"/><Relationship Id="rId36" Type="http://schemas.openxmlformats.org/officeDocument/2006/relationships/image" Target="../media/image393.png"/><Relationship Id="rId10" Type="http://schemas.openxmlformats.org/officeDocument/2006/relationships/image" Target="../media/image371.png"/><Relationship Id="rId19" Type="http://schemas.openxmlformats.org/officeDocument/2006/relationships/image" Target="../media/image380.png"/><Relationship Id="rId31" Type="http://schemas.openxmlformats.org/officeDocument/2006/relationships/image" Target="../media/image392.png"/><Relationship Id="rId4" Type="http://schemas.openxmlformats.org/officeDocument/2006/relationships/image" Target="../media/image366.png"/><Relationship Id="rId9" Type="http://schemas.openxmlformats.org/officeDocument/2006/relationships/image" Target="../media/image370.png"/><Relationship Id="rId14" Type="http://schemas.openxmlformats.org/officeDocument/2006/relationships/image" Target="../media/image375.png"/><Relationship Id="rId22" Type="http://schemas.openxmlformats.org/officeDocument/2006/relationships/image" Target="../media/image383.png"/><Relationship Id="rId27" Type="http://schemas.openxmlformats.org/officeDocument/2006/relationships/image" Target="../media/image388.png"/><Relationship Id="rId30" Type="http://schemas.openxmlformats.org/officeDocument/2006/relationships/image" Target="../media/image391.png"/><Relationship Id="rId35" Type="http://schemas.openxmlformats.org/officeDocument/2006/relationships/image" Target="../media/image3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11.png"/><Relationship Id="rId26" Type="http://schemas.openxmlformats.org/officeDocument/2006/relationships/image" Target="../media/image45.png"/><Relationship Id="rId3" Type="http://schemas.openxmlformats.org/officeDocument/2006/relationships/image" Target="../media/image25.png"/><Relationship Id="rId21" Type="http://schemas.openxmlformats.org/officeDocument/2006/relationships/image" Target="../media/image40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12.png"/><Relationship Id="rId25" Type="http://schemas.openxmlformats.org/officeDocument/2006/relationships/image" Target="../media/image44.png"/><Relationship Id="rId2" Type="http://schemas.openxmlformats.org/officeDocument/2006/relationships/image" Target="../media/image24.png"/><Relationship Id="rId16" Type="http://schemas.openxmlformats.org/officeDocument/2006/relationships/image" Target="../media/image9.png"/><Relationship Id="rId20" Type="http://schemas.openxmlformats.org/officeDocument/2006/relationships/image" Target="../media/image39.png"/><Relationship Id="rId29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24" Type="http://schemas.openxmlformats.org/officeDocument/2006/relationships/image" Target="../media/image4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10" Type="http://schemas.openxmlformats.org/officeDocument/2006/relationships/image" Target="../media/image32.png"/><Relationship Id="rId19" Type="http://schemas.openxmlformats.org/officeDocument/2006/relationships/image" Target="../media/image38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9" Type="http://schemas.openxmlformats.org/officeDocument/2006/relationships/image" Target="../media/image81.png"/><Relationship Id="rId21" Type="http://schemas.openxmlformats.org/officeDocument/2006/relationships/image" Target="../media/image63.png"/><Relationship Id="rId34" Type="http://schemas.openxmlformats.org/officeDocument/2006/relationships/image" Target="../media/image76.png"/><Relationship Id="rId42" Type="http://schemas.openxmlformats.org/officeDocument/2006/relationships/image" Target="../media/image84.png"/><Relationship Id="rId47" Type="http://schemas.openxmlformats.org/officeDocument/2006/relationships/image" Target="../media/image89.png"/><Relationship Id="rId50" Type="http://schemas.openxmlformats.org/officeDocument/2006/relationships/image" Target="../media/image92.png"/><Relationship Id="rId55" Type="http://schemas.openxmlformats.org/officeDocument/2006/relationships/image" Target="../media/image97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33" Type="http://schemas.openxmlformats.org/officeDocument/2006/relationships/image" Target="../media/image75.png"/><Relationship Id="rId38" Type="http://schemas.openxmlformats.org/officeDocument/2006/relationships/image" Target="../media/image80.png"/><Relationship Id="rId46" Type="http://schemas.openxmlformats.org/officeDocument/2006/relationships/image" Target="../media/image88.png"/><Relationship Id="rId2" Type="http://schemas.openxmlformats.org/officeDocument/2006/relationships/image" Target="../media/image9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71.png"/><Relationship Id="rId41" Type="http://schemas.openxmlformats.org/officeDocument/2006/relationships/image" Target="../media/image83.png"/><Relationship Id="rId54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32" Type="http://schemas.openxmlformats.org/officeDocument/2006/relationships/image" Target="../media/image74.png"/><Relationship Id="rId37" Type="http://schemas.openxmlformats.org/officeDocument/2006/relationships/image" Target="../media/image79.png"/><Relationship Id="rId40" Type="http://schemas.openxmlformats.org/officeDocument/2006/relationships/image" Target="../media/image82.png"/><Relationship Id="rId45" Type="http://schemas.openxmlformats.org/officeDocument/2006/relationships/image" Target="../media/image87.png"/><Relationship Id="rId53" Type="http://schemas.openxmlformats.org/officeDocument/2006/relationships/image" Target="../media/image95.png"/><Relationship Id="rId5" Type="http://schemas.openxmlformats.org/officeDocument/2006/relationships/image" Target="../media/image38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36" Type="http://schemas.openxmlformats.org/officeDocument/2006/relationships/image" Target="../media/image78.png"/><Relationship Id="rId49" Type="http://schemas.openxmlformats.org/officeDocument/2006/relationships/image" Target="../media/image91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31" Type="http://schemas.openxmlformats.org/officeDocument/2006/relationships/image" Target="../media/image73.png"/><Relationship Id="rId44" Type="http://schemas.openxmlformats.org/officeDocument/2006/relationships/image" Target="../media/image86.png"/><Relationship Id="rId52" Type="http://schemas.openxmlformats.org/officeDocument/2006/relationships/image" Target="../media/image94.png"/><Relationship Id="rId4" Type="http://schemas.openxmlformats.org/officeDocument/2006/relationships/image" Target="../media/image11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Relationship Id="rId30" Type="http://schemas.openxmlformats.org/officeDocument/2006/relationships/image" Target="../media/image72.png"/><Relationship Id="rId35" Type="http://schemas.openxmlformats.org/officeDocument/2006/relationships/image" Target="../media/image77.png"/><Relationship Id="rId43" Type="http://schemas.openxmlformats.org/officeDocument/2006/relationships/image" Target="../media/image85.png"/><Relationship Id="rId48" Type="http://schemas.openxmlformats.org/officeDocument/2006/relationships/image" Target="../media/image90.png"/><Relationship Id="rId56" Type="http://schemas.openxmlformats.org/officeDocument/2006/relationships/image" Target="../media/image98.png"/><Relationship Id="rId8" Type="http://schemas.openxmlformats.org/officeDocument/2006/relationships/image" Target="../media/image50.png"/><Relationship Id="rId51" Type="http://schemas.openxmlformats.org/officeDocument/2006/relationships/image" Target="../media/image93.png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18" Type="http://schemas.openxmlformats.org/officeDocument/2006/relationships/image" Target="../media/image115.png"/><Relationship Id="rId26" Type="http://schemas.openxmlformats.org/officeDocument/2006/relationships/image" Target="../media/image120.png"/><Relationship Id="rId3" Type="http://schemas.openxmlformats.org/officeDocument/2006/relationships/image" Target="../media/image100.png"/><Relationship Id="rId21" Type="http://schemas.openxmlformats.org/officeDocument/2006/relationships/image" Target="../media/image11.png"/><Relationship Id="rId34" Type="http://schemas.openxmlformats.org/officeDocument/2006/relationships/image" Target="../media/image128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17" Type="http://schemas.openxmlformats.org/officeDocument/2006/relationships/image" Target="../media/image114.png"/><Relationship Id="rId25" Type="http://schemas.openxmlformats.org/officeDocument/2006/relationships/image" Target="../media/image119.png"/><Relationship Id="rId33" Type="http://schemas.openxmlformats.org/officeDocument/2006/relationships/image" Target="../media/image127.png"/><Relationship Id="rId2" Type="http://schemas.openxmlformats.org/officeDocument/2006/relationships/image" Target="../media/image99.png"/><Relationship Id="rId16" Type="http://schemas.openxmlformats.org/officeDocument/2006/relationships/image" Target="../media/image113.png"/><Relationship Id="rId20" Type="http://schemas.openxmlformats.org/officeDocument/2006/relationships/image" Target="../media/image12.png"/><Relationship Id="rId29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24" Type="http://schemas.openxmlformats.org/officeDocument/2006/relationships/image" Target="../media/image118.png"/><Relationship Id="rId32" Type="http://schemas.openxmlformats.org/officeDocument/2006/relationships/image" Target="../media/image126.png"/><Relationship Id="rId5" Type="http://schemas.openxmlformats.org/officeDocument/2006/relationships/image" Target="../media/image102.png"/><Relationship Id="rId15" Type="http://schemas.openxmlformats.org/officeDocument/2006/relationships/image" Target="../media/image112.png"/><Relationship Id="rId23" Type="http://schemas.openxmlformats.org/officeDocument/2006/relationships/image" Target="../media/image117.png"/><Relationship Id="rId28" Type="http://schemas.openxmlformats.org/officeDocument/2006/relationships/image" Target="../media/image122.jpg"/><Relationship Id="rId10" Type="http://schemas.openxmlformats.org/officeDocument/2006/relationships/image" Target="../media/image107.png"/><Relationship Id="rId19" Type="http://schemas.openxmlformats.org/officeDocument/2006/relationships/image" Target="../media/image9.png"/><Relationship Id="rId31" Type="http://schemas.openxmlformats.org/officeDocument/2006/relationships/image" Target="../media/image125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image" Target="../media/image111.png"/><Relationship Id="rId22" Type="http://schemas.openxmlformats.org/officeDocument/2006/relationships/image" Target="../media/image116.png"/><Relationship Id="rId27" Type="http://schemas.openxmlformats.org/officeDocument/2006/relationships/image" Target="../media/image121.png"/><Relationship Id="rId30" Type="http://schemas.openxmlformats.org/officeDocument/2006/relationships/image" Target="../media/image12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18" Type="http://schemas.openxmlformats.org/officeDocument/2006/relationships/image" Target="../media/image144.png"/><Relationship Id="rId26" Type="http://schemas.openxmlformats.org/officeDocument/2006/relationships/image" Target="../media/image152.png"/><Relationship Id="rId39" Type="http://schemas.openxmlformats.org/officeDocument/2006/relationships/image" Target="../media/image161.png"/><Relationship Id="rId3" Type="http://schemas.openxmlformats.org/officeDocument/2006/relationships/image" Target="../media/image130.png"/><Relationship Id="rId21" Type="http://schemas.openxmlformats.org/officeDocument/2006/relationships/image" Target="../media/image147.png"/><Relationship Id="rId34" Type="http://schemas.openxmlformats.org/officeDocument/2006/relationships/image" Target="../media/image160.png"/><Relationship Id="rId42" Type="http://schemas.openxmlformats.org/officeDocument/2006/relationships/image" Target="../media/image164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17" Type="http://schemas.openxmlformats.org/officeDocument/2006/relationships/image" Target="../media/image143.png"/><Relationship Id="rId25" Type="http://schemas.openxmlformats.org/officeDocument/2006/relationships/image" Target="../media/image151.png"/><Relationship Id="rId33" Type="http://schemas.openxmlformats.org/officeDocument/2006/relationships/image" Target="../media/image159.png"/><Relationship Id="rId38" Type="http://schemas.openxmlformats.org/officeDocument/2006/relationships/image" Target="../media/image116.png"/><Relationship Id="rId2" Type="http://schemas.openxmlformats.org/officeDocument/2006/relationships/image" Target="../media/image129.png"/><Relationship Id="rId16" Type="http://schemas.openxmlformats.org/officeDocument/2006/relationships/image" Target="../media/image142.png"/><Relationship Id="rId20" Type="http://schemas.openxmlformats.org/officeDocument/2006/relationships/image" Target="../media/image146.png"/><Relationship Id="rId29" Type="http://schemas.openxmlformats.org/officeDocument/2006/relationships/image" Target="../media/image155.png"/><Relationship Id="rId41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24" Type="http://schemas.openxmlformats.org/officeDocument/2006/relationships/image" Target="../media/image150.png"/><Relationship Id="rId32" Type="http://schemas.openxmlformats.org/officeDocument/2006/relationships/image" Target="../media/image158.png"/><Relationship Id="rId37" Type="http://schemas.openxmlformats.org/officeDocument/2006/relationships/image" Target="../media/image11.png"/><Relationship Id="rId40" Type="http://schemas.openxmlformats.org/officeDocument/2006/relationships/image" Target="../media/image162.png"/><Relationship Id="rId5" Type="http://schemas.openxmlformats.org/officeDocument/2006/relationships/image" Target="../media/image131.png"/><Relationship Id="rId15" Type="http://schemas.openxmlformats.org/officeDocument/2006/relationships/image" Target="../media/image141.png"/><Relationship Id="rId23" Type="http://schemas.openxmlformats.org/officeDocument/2006/relationships/image" Target="../media/image149.png"/><Relationship Id="rId28" Type="http://schemas.openxmlformats.org/officeDocument/2006/relationships/image" Target="../media/image154.png"/><Relationship Id="rId36" Type="http://schemas.openxmlformats.org/officeDocument/2006/relationships/image" Target="../media/image12.png"/><Relationship Id="rId10" Type="http://schemas.openxmlformats.org/officeDocument/2006/relationships/image" Target="../media/image136.png"/><Relationship Id="rId19" Type="http://schemas.openxmlformats.org/officeDocument/2006/relationships/image" Target="../media/image145.png"/><Relationship Id="rId31" Type="http://schemas.openxmlformats.org/officeDocument/2006/relationships/image" Target="../media/image157.png"/><Relationship Id="rId4" Type="http://schemas.openxmlformats.org/officeDocument/2006/relationships/image" Target="../media/image103.png"/><Relationship Id="rId9" Type="http://schemas.openxmlformats.org/officeDocument/2006/relationships/image" Target="../media/image135.png"/><Relationship Id="rId14" Type="http://schemas.openxmlformats.org/officeDocument/2006/relationships/image" Target="../media/image140.png"/><Relationship Id="rId22" Type="http://schemas.openxmlformats.org/officeDocument/2006/relationships/image" Target="../media/image148.png"/><Relationship Id="rId27" Type="http://schemas.openxmlformats.org/officeDocument/2006/relationships/image" Target="../media/image153.png"/><Relationship Id="rId30" Type="http://schemas.openxmlformats.org/officeDocument/2006/relationships/image" Target="../media/image156.png"/><Relationship Id="rId35" Type="http://schemas.openxmlformats.org/officeDocument/2006/relationships/image" Target="../media/image9.png"/><Relationship Id="rId43" Type="http://schemas.openxmlformats.org/officeDocument/2006/relationships/image" Target="../media/image165.jp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3.png"/><Relationship Id="rId18" Type="http://schemas.openxmlformats.org/officeDocument/2006/relationships/image" Target="../media/image178.png"/><Relationship Id="rId26" Type="http://schemas.openxmlformats.org/officeDocument/2006/relationships/image" Target="../media/image185.png"/><Relationship Id="rId39" Type="http://schemas.openxmlformats.org/officeDocument/2006/relationships/image" Target="../media/image198.png"/><Relationship Id="rId21" Type="http://schemas.openxmlformats.org/officeDocument/2006/relationships/image" Target="../media/image181.png"/><Relationship Id="rId34" Type="http://schemas.openxmlformats.org/officeDocument/2006/relationships/image" Target="../media/image193.png"/><Relationship Id="rId42" Type="http://schemas.openxmlformats.org/officeDocument/2006/relationships/image" Target="../media/image201.png"/><Relationship Id="rId47" Type="http://schemas.openxmlformats.org/officeDocument/2006/relationships/image" Target="../media/image206.png"/><Relationship Id="rId50" Type="http://schemas.openxmlformats.org/officeDocument/2006/relationships/image" Target="../media/image209.png"/><Relationship Id="rId55" Type="http://schemas.openxmlformats.org/officeDocument/2006/relationships/image" Target="../media/image214.png"/><Relationship Id="rId7" Type="http://schemas.openxmlformats.org/officeDocument/2006/relationships/image" Target="../media/image167.png"/><Relationship Id="rId12" Type="http://schemas.openxmlformats.org/officeDocument/2006/relationships/image" Target="../media/image172.png"/><Relationship Id="rId17" Type="http://schemas.openxmlformats.org/officeDocument/2006/relationships/image" Target="../media/image177.png"/><Relationship Id="rId25" Type="http://schemas.openxmlformats.org/officeDocument/2006/relationships/image" Target="../media/image71.png"/><Relationship Id="rId33" Type="http://schemas.openxmlformats.org/officeDocument/2006/relationships/image" Target="../media/image192.png"/><Relationship Id="rId38" Type="http://schemas.openxmlformats.org/officeDocument/2006/relationships/image" Target="../media/image197.png"/><Relationship Id="rId46" Type="http://schemas.openxmlformats.org/officeDocument/2006/relationships/image" Target="../media/image205.png"/><Relationship Id="rId2" Type="http://schemas.openxmlformats.org/officeDocument/2006/relationships/image" Target="../media/image9.png"/><Relationship Id="rId16" Type="http://schemas.openxmlformats.org/officeDocument/2006/relationships/image" Target="../media/image176.png"/><Relationship Id="rId20" Type="http://schemas.openxmlformats.org/officeDocument/2006/relationships/image" Target="../media/image180.png"/><Relationship Id="rId29" Type="http://schemas.openxmlformats.org/officeDocument/2006/relationships/image" Target="../media/image188.png"/><Relationship Id="rId41" Type="http://schemas.openxmlformats.org/officeDocument/2006/relationships/image" Target="../media/image200.png"/><Relationship Id="rId54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24" Type="http://schemas.openxmlformats.org/officeDocument/2006/relationships/image" Target="../media/image184.png"/><Relationship Id="rId32" Type="http://schemas.openxmlformats.org/officeDocument/2006/relationships/image" Target="../media/image191.png"/><Relationship Id="rId37" Type="http://schemas.openxmlformats.org/officeDocument/2006/relationships/image" Target="../media/image196.png"/><Relationship Id="rId40" Type="http://schemas.openxmlformats.org/officeDocument/2006/relationships/image" Target="../media/image199.png"/><Relationship Id="rId45" Type="http://schemas.openxmlformats.org/officeDocument/2006/relationships/image" Target="../media/image204.png"/><Relationship Id="rId53" Type="http://schemas.openxmlformats.org/officeDocument/2006/relationships/image" Target="../media/image212.png"/><Relationship Id="rId5" Type="http://schemas.openxmlformats.org/officeDocument/2006/relationships/image" Target="../media/image116.png"/><Relationship Id="rId15" Type="http://schemas.openxmlformats.org/officeDocument/2006/relationships/image" Target="../media/image175.png"/><Relationship Id="rId23" Type="http://schemas.openxmlformats.org/officeDocument/2006/relationships/image" Target="../media/image183.png"/><Relationship Id="rId28" Type="http://schemas.openxmlformats.org/officeDocument/2006/relationships/image" Target="../media/image187.png"/><Relationship Id="rId36" Type="http://schemas.openxmlformats.org/officeDocument/2006/relationships/image" Target="../media/image195.png"/><Relationship Id="rId49" Type="http://schemas.openxmlformats.org/officeDocument/2006/relationships/image" Target="../media/image208.png"/><Relationship Id="rId10" Type="http://schemas.openxmlformats.org/officeDocument/2006/relationships/image" Target="../media/image170.png"/><Relationship Id="rId19" Type="http://schemas.openxmlformats.org/officeDocument/2006/relationships/image" Target="../media/image179.png"/><Relationship Id="rId31" Type="http://schemas.openxmlformats.org/officeDocument/2006/relationships/image" Target="../media/image190.png"/><Relationship Id="rId44" Type="http://schemas.openxmlformats.org/officeDocument/2006/relationships/image" Target="../media/image203.png"/><Relationship Id="rId52" Type="http://schemas.openxmlformats.org/officeDocument/2006/relationships/image" Target="../media/image211.png"/><Relationship Id="rId4" Type="http://schemas.openxmlformats.org/officeDocument/2006/relationships/image" Target="../media/image11.png"/><Relationship Id="rId9" Type="http://schemas.openxmlformats.org/officeDocument/2006/relationships/image" Target="../media/image169.png"/><Relationship Id="rId14" Type="http://schemas.openxmlformats.org/officeDocument/2006/relationships/image" Target="../media/image174.png"/><Relationship Id="rId22" Type="http://schemas.openxmlformats.org/officeDocument/2006/relationships/image" Target="../media/image182.png"/><Relationship Id="rId27" Type="http://schemas.openxmlformats.org/officeDocument/2006/relationships/image" Target="../media/image186.png"/><Relationship Id="rId30" Type="http://schemas.openxmlformats.org/officeDocument/2006/relationships/image" Target="../media/image189.png"/><Relationship Id="rId35" Type="http://schemas.openxmlformats.org/officeDocument/2006/relationships/image" Target="../media/image194.png"/><Relationship Id="rId43" Type="http://schemas.openxmlformats.org/officeDocument/2006/relationships/image" Target="../media/image202.png"/><Relationship Id="rId48" Type="http://schemas.openxmlformats.org/officeDocument/2006/relationships/image" Target="../media/image207.png"/><Relationship Id="rId8" Type="http://schemas.openxmlformats.org/officeDocument/2006/relationships/image" Target="../media/image168.png"/><Relationship Id="rId51" Type="http://schemas.openxmlformats.org/officeDocument/2006/relationships/image" Target="../media/image210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25.png"/><Relationship Id="rId18" Type="http://schemas.openxmlformats.org/officeDocument/2006/relationships/image" Target="../media/image116.png"/><Relationship Id="rId26" Type="http://schemas.openxmlformats.org/officeDocument/2006/relationships/image" Target="../media/image47.png"/><Relationship Id="rId3" Type="http://schemas.openxmlformats.org/officeDocument/2006/relationships/image" Target="../media/image216.png"/><Relationship Id="rId21" Type="http://schemas.openxmlformats.org/officeDocument/2006/relationships/image" Target="../media/image42.png"/><Relationship Id="rId7" Type="http://schemas.openxmlformats.org/officeDocument/2006/relationships/image" Target="../media/image219.png"/><Relationship Id="rId12" Type="http://schemas.openxmlformats.org/officeDocument/2006/relationships/image" Target="../media/image224.png"/><Relationship Id="rId17" Type="http://schemas.openxmlformats.org/officeDocument/2006/relationships/image" Target="../media/image11.png"/><Relationship Id="rId25" Type="http://schemas.openxmlformats.org/officeDocument/2006/relationships/image" Target="../media/image46.png"/><Relationship Id="rId2" Type="http://schemas.openxmlformats.org/officeDocument/2006/relationships/image" Target="../media/image215.png"/><Relationship Id="rId16" Type="http://schemas.openxmlformats.org/officeDocument/2006/relationships/image" Target="../media/image12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8.png"/><Relationship Id="rId11" Type="http://schemas.openxmlformats.org/officeDocument/2006/relationships/image" Target="../media/image223.png"/><Relationship Id="rId24" Type="http://schemas.openxmlformats.org/officeDocument/2006/relationships/image" Target="../media/image45.png"/><Relationship Id="rId5" Type="http://schemas.openxmlformats.org/officeDocument/2006/relationships/image" Target="../media/image217.png"/><Relationship Id="rId15" Type="http://schemas.openxmlformats.org/officeDocument/2006/relationships/image" Target="../media/image9.png"/><Relationship Id="rId23" Type="http://schemas.openxmlformats.org/officeDocument/2006/relationships/image" Target="../media/image44.png"/><Relationship Id="rId10" Type="http://schemas.openxmlformats.org/officeDocument/2006/relationships/image" Target="../media/image222.png"/><Relationship Id="rId19" Type="http://schemas.openxmlformats.org/officeDocument/2006/relationships/image" Target="../media/image40.png"/><Relationship Id="rId4" Type="http://schemas.openxmlformats.org/officeDocument/2006/relationships/image" Target="../media/image29.png"/><Relationship Id="rId9" Type="http://schemas.openxmlformats.org/officeDocument/2006/relationships/image" Target="../media/image221.png"/><Relationship Id="rId14" Type="http://schemas.openxmlformats.org/officeDocument/2006/relationships/image" Target="../media/image226.png"/><Relationship Id="rId22" Type="http://schemas.openxmlformats.org/officeDocument/2006/relationships/image" Target="../media/image43.png"/><Relationship Id="rId27" Type="http://schemas.openxmlformats.org/officeDocument/2006/relationships/image" Target="../media/image4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png"/><Relationship Id="rId13" Type="http://schemas.openxmlformats.org/officeDocument/2006/relationships/image" Target="../media/image237.png"/><Relationship Id="rId18" Type="http://schemas.openxmlformats.org/officeDocument/2006/relationships/image" Target="../media/image242.png"/><Relationship Id="rId26" Type="http://schemas.openxmlformats.org/officeDocument/2006/relationships/image" Target="../media/image250.png"/><Relationship Id="rId39" Type="http://schemas.openxmlformats.org/officeDocument/2006/relationships/image" Target="../media/image260.png"/><Relationship Id="rId3" Type="http://schemas.openxmlformats.org/officeDocument/2006/relationships/image" Target="../media/image228.png"/><Relationship Id="rId21" Type="http://schemas.openxmlformats.org/officeDocument/2006/relationships/image" Target="../media/image245.png"/><Relationship Id="rId34" Type="http://schemas.openxmlformats.org/officeDocument/2006/relationships/image" Target="../media/image255.png"/><Relationship Id="rId7" Type="http://schemas.openxmlformats.org/officeDocument/2006/relationships/image" Target="../media/image232.png"/><Relationship Id="rId12" Type="http://schemas.openxmlformats.org/officeDocument/2006/relationships/image" Target="../media/image236.png"/><Relationship Id="rId17" Type="http://schemas.openxmlformats.org/officeDocument/2006/relationships/image" Target="../media/image241.png"/><Relationship Id="rId25" Type="http://schemas.openxmlformats.org/officeDocument/2006/relationships/image" Target="../media/image249.png"/><Relationship Id="rId33" Type="http://schemas.openxmlformats.org/officeDocument/2006/relationships/image" Target="../media/image254.png"/><Relationship Id="rId38" Type="http://schemas.openxmlformats.org/officeDocument/2006/relationships/image" Target="../media/image259.png"/><Relationship Id="rId2" Type="http://schemas.openxmlformats.org/officeDocument/2006/relationships/image" Target="../media/image227.png"/><Relationship Id="rId16" Type="http://schemas.openxmlformats.org/officeDocument/2006/relationships/image" Target="../media/image240.png"/><Relationship Id="rId20" Type="http://schemas.openxmlformats.org/officeDocument/2006/relationships/image" Target="../media/image244.png"/><Relationship Id="rId29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11" Type="http://schemas.openxmlformats.org/officeDocument/2006/relationships/image" Target="../media/image103.png"/><Relationship Id="rId24" Type="http://schemas.openxmlformats.org/officeDocument/2006/relationships/image" Target="../media/image248.png"/><Relationship Id="rId32" Type="http://schemas.openxmlformats.org/officeDocument/2006/relationships/image" Target="../media/image253.png"/><Relationship Id="rId37" Type="http://schemas.openxmlformats.org/officeDocument/2006/relationships/image" Target="../media/image258.png"/><Relationship Id="rId40" Type="http://schemas.openxmlformats.org/officeDocument/2006/relationships/image" Target="../media/image261.jpg"/><Relationship Id="rId5" Type="http://schemas.openxmlformats.org/officeDocument/2006/relationships/image" Target="../media/image230.png"/><Relationship Id="rId15" Type="http://schemas.openxmlformats.org/officeDocument/2006/relationships/image" Target="../media/image239.png"/><Relationship Id="rId23" Type="http://schemas.openxmlformats.org/officeDocument/2006/relationships/image" Target="../media/image247.png"/><Relationship Id="rId28" Type="http://schemas.openxmlformats.org/officeDocument/2006/relationships/image" Target="../media/image9.png"/><Relationship Id="rId36" Type="http://schemas.openxmlformats.org/officeDocument/2006/relationships/image" Target="../media/image257.png"/><Relationship Id="rId10" Type="http://schemas.openxmlformats.org/officeDocument/2006/relationships/image" Target="../media/image235.png"/><Relationship Id="rId19" Type="http://schemas.openxmlformats.org/officeDocument/2006/relationships/image" Target="../media/image243.png"/><Relationship Id="rId31" Type="http://schemas.openxmlformats.org/officeDocument/2006/relationships/image" Target="../media/image252.png"/><Relationship Id="rId4" Type="http://schemas.openxmlformats.org/officeDocument/2006/relationships/image" Target="../media/image229.png"/><Relationship Id="rId9" Type="http://schemas.openxmlformats.org/officeDocument/2006/relationships/image" Target="../media/image234.png"/><Relationship Id="rId14" Type="http://schemas.openxmlformats.org/officeDocument/2006/relationships/image" Target="../media/image238.png"/><Relationship Id="rId22" Type="http://schemas.openxmlformats.org/officeDocument/2006/relationships/image" Target="../media/image246.png"/><Relationship Id="rId27" Type="http://schemas.openxmlformats.org/officeDocument/2006/relationships/image" Target="../media/image251.png"/><Relationship Id="rId30" Type="http://schemas.openxmlformats.org/officeDocument/2006/relationships/image" Target="../media/image11.png"/><Relationship Id="rId35" Type="http://schemas.openxmlformats.org/officeDocument/2006/relationships/image" Target="../media/image2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8947" y="1434083"/>
            <a:ext cx="7473696" cy="902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3875" y="1921764"/>
            <a:ext cx="7850124" cy="9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61288" y="2409444"/>
            <a:ext cx="2918460" cy="902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43300" y="2409444"/>
            <a:ext cx="5600700" cy="902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42060" y="2897123"/>
            <a:ext cx="3043428" cy="9022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34384" y="2897123"/>
            <a:ext cx="5286756" cy="9022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01317" y="1542669"/>
            <a:ext cx="7529195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5"/>
              </a:spcBef>
            </a:pPr>
            <a:r>
              <a:rPr sz="3200" b="1" spc="165" dirty="0">
                <a:latin typeface="Times New Roman"/>
                <a:cs typeface="Times New Roman"/>
              </a:rPr>
              <a:t>Объединение </a:t>
            </a:r>
            <a:r>
              <a:rPr sz="3200" b="1" spc="120" dirty="0">
                <a:latin typeface="Times New Roman"/>
                <a:cs typeface="Times New Roman"/>
              </a:rPr>
              <a:t>Великого </a:t>
            </a:r>
            <a:r>
              <a:rPr sz="3200" b="1" spc="90" dirty="0">
                <a:latin typeface="Times New Roman"/>
                <a:cs typeface="Times New Roman"/>
              </a:rPr>
              <a:t>Княжества  </a:t>
            </a:r>
            <a:r>
              <a:rPr sz="3200" b="1" spc="85" dirty="0">
                <a:latin typeface="Times New Roman"/>
                <a:cs typeface="Times New Roman"/>
              </a:rPr>
              <a:t>Литовского</a:t>
            </a:r>
            <a:r>
              <a:rPr sz="3200" b="1" spc="-140" dirty="0">
                <a:latin typeface="Times New Roman"/>
                <a:cs typeface="Times New Roman"/>
              </a:rPr>
              <a:t> </a:t>
            </a:r>
            <a:r>
              <a:rPr sz="3200" b="1" spc="175" dirty="0">
                <a:latin typeface="Times New Roman"/>
                <a:cs typeface="Times New Roman"/>
              </a:rPr>
              <a:t>и</a:t>
            </a:r>
            <a:r>
              <a:rPr sz="3200" b="1" spc="-110" dirty="0">
                <a:latin typeface="Times New Roman"/>
                <a:cs typeface="Times New Roman"/>
              </a:rPr>
              <a:t> </a:t>
            </a:r>
            <a:r>
              <a:rPr sz="3200" b="1" spc="75" dirty="0">
                <a:latin typeface="Times New Roman"/>
                <a:cs typeface="Times New Roman"/>
              </a:rPr>
              <a:t>Польши</a:t>
            </a:r>
            <a:r>
              <a:rPr sz="3200" b="1" spc="-145" dirty="0">
                <a:latin typeface="Times New Roman"/>
                <a:cs typeface="Times New Roman"/>
              </a:rPr>
              <a:t> </a:t>
            </a:r>
            <a:r>
              <a:rPr sz="3200" b="1" spc="55" dirty="0">
                <a:latin typeface="Times New Roman"/>
                <a:cs typeface="Times New Roman"/>
              </a:rPr>
              <a:t>в</a:t>
            </a:r>
            <a:r>
              <a:rPr sz="3200" b="1" spc="-105" dirty="0">
                <a:latin typeface="Times New Roman"/>
                <a:cs typeface="Times New Roman"/>
              </a:rPr>
              <a:t> </a:t>
            </a:r>
            <a:r>
              <a:rPr sz="3200" b="1" spc="125" dirty="0">
                <a:latin typeface="Times New Roman"/>
                <a:cs typeface="Times New Roman"/>
              </a:rPr>
              <a:t>составе</a:t>
            </a:r>
            <a:r>
              <a:rPr sz="3200" b="1" spc="-110" dirty="0">
                <a:latin typeface="Times New Roman"/>
                <a:cs typeface="Times New Roman"/>
              </a:rPr>
              <a:t> </a:t>
            </a:r>
            <a:r>
              <a:rPr sz="3200" b="1" spc="120" dirty="0">
                <a:latin typeface="Times New Roman"/>
                <a:cs typeface="Times New Roman"/>
              </a:rPr>
              <a:t>Речи  </a:t>
            </a:r>
            <a:r>
              <a:rPr sz="3200" b="1" spc="85" dirty="0">
                <a:latin typeface="Times New Roman"/>
                <a:cs typeface="Times New Roman"/>
              </a:rPr>
              <a:t>Посполитой: </a:t>
            </a:r>
            <a:r>
              <a:rPr sz="3200" b="1" spc="95" dirty="0">
                <a:latin typeface="Times New Roman"/>
                <a:cs typeface="Times New Roman"/>
              </a:rPr>
              <a:t>причины, условия,</a:t>
            </a:r>
            <a:r>
              <a:rPr sz="3200" b="1" spc="-545" dirty="0">
                <a:latin typeface="Times New Roman"/>
                <a:cs typeface="Times New Roman"/>
              </a:rPr>
              <a:t> </a:t>
            </a:r>
            <a:r>
              <a:rPr sz="3200" b="1" spc="125" dirty="0">
                <a:latin typeface="Times New Roman"/>
                <a:cs typeface="Times New Roman"/>
              </a:rPr>
              <a:t>итоги  </a:t>
            </a:r>
            <a:r>
              <a:rPr sz="3200" b="1" spc="105" dirty="0">
                <a:latin typeface="Times New Roman"/>
                <a:cs typeface="Times New Roman"/>
              </a:rPr>
              <a:t>Люблинской</a:t>
            </a:r>
            <a:r>
              <a:rPr sz="3200" b="1" spc="-125" dirty="0">
                <a:latin typeface="Times New Roman"/>
                <a:cs typeface="Times New Roman"/>
              </a:rPr>
              <a:t> </a:t>
            </a:r>
            <a:r>
              <a:rPr sz="3200" b="1" spc="105" dirty="0">
                <a:latin typeface="Times New Roman"/>
                <a:cs typeface="Times New Roman"/>
              </a:rPr>
              <a:t>унии.</a:t>
            </a:r>
            <a:r>
              <a:rPr sz="3200" b="1" spc="-12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Статут</a:t>
            </a:r>
            <a:r>
              <a:rPr sz="3200" b="1" spc="-120" dirty="0">
                <a:latin typeface="Times New Roman"/>
                <a:cs typeface="Times New Roman"/>
              </a:rPr>
              <a:t> </a:t>
            </a:r>
            <a:r>
              <a:rPr sz="3200" b="1" spc="-110" dirty="0">
                <a:latin typeface="Times New Roman"/>
                <a:cs typeface="Times New Roman"/>
              </a:rPr>
              <a:t>ВКЛ</a:t>
            </a:r>
            <a:r>
              <a:rPr sz="3200" b="1" spc="-100" dirty="0">
                <a:latin typeface="Times New Roman"/>
                <a:cs typeface="Times New Roman"/>
              </a:rPr>
              <a:t> </a:t>
            </a:r>
            <a:r>
              <a:rPr sz="3200" b="1" spc="290" dirty="0">
                <a:latin typeface="Times New Roman"/>
                <a:cs typeface="Times New Roman"/>
              </a:rPr>
              <a:t>1588</a:t>
            </a:r>
            <a:r>
              <a:rPr sz="3200" b="1" spc="-95" dirty="0">
                <a:latin typeface="Times New Roman"/>
                <a:cs typeface="Times New Roman"/>
              </a:rPr>
              <a:t> </a:t>
            </a:r>
            <a:r>
              <a:rPr sz="3200" b="1" spc="-204" dirty="0">
                <a:latin typeface="Times New Roman"/>
                <a:cs typeface="Times New Roman"/>
              </a:rPr>
              <a:t>г.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99988" y="3881628"/>
            <a:ext cx="3086100" cy="6797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59395" y="4320540"/>
            <a:ext cx="1726692" cy="6797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78677" y="3887851"/>
            <a:ext cx="2707640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spc="55" dirty="0">
                <a:latin typeface="Times New Roman"/>
                <a:cs typeface="Times New Roman"/>
              </a:rPr>
              <a:t>История</a:t>
            </a:r>
            <a:r>
              <a:rPr sz="2400" b="1" spc="-145" dirty="0">
                <a:latin typeface="Times New Roman"/>
                <a:cs typeface="Times New Roman"/>
              </a:rPr>
              <a:t> </a:t>
            </a:r>
            <a:r>
              <a:rPr sz="2400" b="1" spc="75" dirty="0">
                <a:latin typeface="Times New Roman"/>
                <a:cs typeface="Times New Roman"/>
              </a:rPr>
              <a:t>Беларуси</a:t>
            </a:r>
            <a:endParaRPr sz="2400">
              <a:latin typeface="Times New Roman"/>
              <a:cs typeface="Times New Roman"/>
            </a:endParaRPr>
          </a:p>
          <a:p>
            <a:pPr marL="1372235">
              <a:lnSpc>
                <a:spcPct val="100000"/>
              </a:lnSpc>
              <a:spcBef>
                <a:spcPts val="575"/>
              </a:spcBef>
            </a:pPr>
            <a:r>
              <a:rPr sz="2400" b="1" spc="90" dirty="0">
                <a:latin typeface="Times New Roman"/>
                <a:cs typeface="Times New Roman"/>
              </a:rPr>
              <a:t>Билет</a:t>
            </a:r>
            <a:r>
              <a:rPr sz="2400" b="1" spc="-160" dirty="0">
                <a:latin typeface="Times New Roman"/>
                <a:cs typeface="Times New Roman"/>
              </a:rPr>
              <a:t> </a:t>
            </a:r>
            <a:r>
              <a:rPr sz="2400" b="1" spc="215" dirty="0">
                <a:latin typeface="Times New Roman"/>
                <a:cs typeface="Times New Roman"/>
              </a:rPr>
              <a:t>12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066799" cy="685799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45835" y="3645408"/>
            <a:ext cx="3598164" cy="2895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46447" y="3634740"/>
            <a:ext cx="1199388" cy="2895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2060" y="1764792"/>
            <a:ext cx="992124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26335" y="1764792"/>
            <a:ext cx="1636776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07079" y="1764792"/>
            <a:ext cx="2333244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60347" y="1984248"/>
            <a:ext cx="1744979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97479" y="1984248"/>
            <a:ext cx="394716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84348" y="1984248"/>
            <a:ext cx="1819655" cy="513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96155" y="1984248"/>
            <a:ext cx="1327403" cy="5135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92352" y="2203704"/>
            <a:ext cx="2791968" cy="5135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76471" y="2203704"/>
            <a:ext cx="580644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49267" y="2203704"/>
            <a:ext cx="1543812" cy="5135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96339" y="2423160"/>
            <a:ext cx="4492752" cy="5135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71600" y="2642616"/>
            <a:ext cx="4142232" cy="5135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22247" y="2862072"/>
            <a:ext cx="1175004" cy="5135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89404" y="2862072"/>
            <a:ext cx="1767840" cy="5135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49396" y="2862072"/>
            <a:ext cx="1440179" cy="5135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81728" y="2862072"/>
            <a:ext cx="851915" cy="5135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25796" y="2862072"/>
            <a:ext cx="384048" cy="5135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29867" y="3081527"/>
            <a:ext cx="586740" cy="51358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08760" y="3081527"/>
            <a:ext cx="3651504" cy="51358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52415" y="3081527"/>
            <a:ext cx="675132" cy="51358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19700" y="3081527"/>
            <a:ext cx="384048" cy="5135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71955" y="3300984"/>
            <a:ext cx="649224" cy="51358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63624" y="3300984"/>
            <a:ext cx="458724" cy="5135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14500" y="3300984"/>
            <a:ext cx="1283208" cy="51358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89860" y="3300984"/>
            <a:ext cx="2397252" cy="51358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79264" y="3300984"/>
            <a:ext cx="804672" cy="51358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76088" y="3300984"/>
            <a:ext cx="384048" cy="5135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11580" y="3520440"/>
            <a:ext cx="786383" cy="51358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90116" y="3520440"/>
            <a:ext cx="3112008" cy="51358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94276" y="3520440"/>
            <a:ext cx="1051560" cy="51358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37988" y="3520440"/>
            <a:ext cx="384048" cy="5135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91767" y="3739896"/>
            <a:ext cx="608076" cy="51358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91996" y="3739896"/>
            <a:ext cx="3471672" cy="51358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55820" y="3739896"/>
            <a:ext cx="909827" cy="51358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57800" y="3739896"/>
            <a:ext cx="384048" cy="5135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84147" y="3959352"/>
            <a:ext cx="1037843" cy="51358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65960" y="3959352"/>
            <a:ext cx="3137916" cy="51358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96028" y="3959352"/>
            <a:ext cx="777239" cy="51358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265420" y="3959352"/>
            <a:ext cx="384048" cy="5135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70432" y="4178808"/>
            <a:ext cx="557783" cy="51358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70660" y="4178808"/>
            <a:ext cx="4241292" cy="51358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94460" y="4398264"/>
            <a:ext cx="4094988" cy="51358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49680" y="4617720"/>
            <a:ext cx="4383024" cy="51358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13688" y="4837176"/>
            <a:ext cx="3646932" cy="51358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652771" y="4837176"/>
            <a:ext cx="790955" cy="51358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135879" y="4837176"/>
            <a:ext cx="384048" cy="5135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85316" y="5056632"/>
            <a:ext cx="688847" cy="51358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66316" y="5056632"/>
            <a:ext cx="1940052" cy="51358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398520" y="5056632"/>
            <a:ext cx="2097024" cy="51358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22832" y="5276088"/>
            <a:ext cx="1098804" cy="513588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113788" y="5276088"/>
            <a:ext cx="2007108" cy="513588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813047" y="5276088"/>
            <a:ext cx="1571244" cy="51358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125211" y="5276088"/>
            <a:ext cx="384048" cy="5135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37488" y="5495544"/>
            <a:ext cx="4408932" cy="513588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02436" y="5715000"/>
            <a:ext cx="2994660" cy="513588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889247" y="5715000"/>
            <a:ext cx="1571244" cy="51358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202935" y="5715000"/>
            <a:ext cx="477012" cy="513588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324355" y="5934455"/>
            <a:ext cx="1644395" cy="513588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660904" y="5934455"/>
            <a:ext cx="1562099" cy="51358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915155" y="5934455"/>
            <a:ext cx="1645920" cy="513588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328927" y="6153911"/>
            <a:ext cx="3659124" cy="513588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680203" y="6153911"/>
            <a:ext cx="748284" cy="513588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120640" y="6153911"/>
            <a:ext cx="384048" cy="5135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525267" y="6373366"/>
            <a:ext cx="1735835" cy="484632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953255" y="6373366"/>
            <a:ext cx="355091" cy="484632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0"/>
            <a:ext cx="1066799" cy="6857997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840479" y="992124"/>
            <a:ext cx="5303520" cy="289560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72639" y="981455"/>
            <a:ext cx="1767839" cy="289560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686555" y="169163"/>
            <a:ext cx="1857755" cy="955547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977384" y="169163"/>
            <a:ext cx="3076956" cy="955547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581900" y="169163"/>
            <a:ext cx="1548383" cy="955547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>
            <a:spLocks noGrp="1"/>
          </p:cNvSpPr>
          <p:nvPr>
            <p:ph type="title"/>
          </p:nvPr>
        </p:nvSpPr>
        <p:spPr>
          <a:xfrm>
            <a:off x="3942334" y="283210"/>
            <a:ext cx="490220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0" dirty="0"/>
              <a:t>Итоги Люблинской</a:t>
            </a:r>
            <a:r>
              <a:rPr spc="-140" dirty="0"/>
              <a:t> </a:t>
            </a:r>
            <a:r>
              <a:rPr spc="-50" dirty="0"/>
              <a:t>унии</a:t>
            </a:r>
          </a:p>
        </p:txBody>
      </p:sp>
      <p:sp>
        <p:nvSpPr>
          <p:cNvPr id="74" name="object 74"/>
          <p:cNvSpPr/>
          <p:nvPr/>
        </p:nvSpPr>
        <p:spPr>
          <a:xfrm>
            <a:off x="2671572" y="1371600"/>
            <a:ext cx="3195828" cy="541020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831592" y="1391411"/>
            <a:ext cx="731519" cy="457200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288791" y="1391411"/>
            <a:ext cx="757427" cy="457200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771900" y="1391411"/>
            <a:ext cx="1394460" cy="457200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940808" y="1391411"/>
            <a:ext cx="883919" cy="457200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1301622" y="1315318"/>
            <a:ext cx="4391025" cy="541528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658620">
              <a:lnSpc>
                <a:spcPct val="100000"/>
              </a:lnSpc>
              <a:spcBef>
                <a:spcPts val="1070"/>
              </a:spcBef>
            </a:pPr>
            <a:r>
              <a:rPr sz="1600" spc="-60" dirty="0">
                <a:latin typeface="Georgia"/>
                <a:cs typeface="Georgia"/>
              </a:rPr>
              <a:t>Герб </a:t>
            </a:r>
            <a:r>
              <a:rPr sz="1600" spc="-55" dirty="0">
                <a:latin typeface="Georgia"/>
                <a:cs typeface="Georgia"/>
              </a:rPr>
              <a:t>Речи </a:t>
            </a:r>
            <a:r>
              <a:rPr sz="1600" spc="-45" dirty="0">
                <a:latin typeface="Georgia"/>
                <a:cs typeface="Georgia"/>
              </a:rPr>
              <a:t>Посполитой </a:t>
            </a:r>
            <a:r>
              <a:rPr sz="1600" spc="30" dirty="0">
                <a:latin typeface="Georgia"/>
                <a:cs typeface="Georgia"/>
              </a:rPr>
              <a:t>1669</a:t>
            </a:r>
            <a:r>
              <a:rPr sz="1600" spc="35" dirty="0">
                <a:latin typeface="Georgia"/>
                <a:cs typeface="Georgia"/>
              </a:rPr>
              <a:t> </a:t>
            </a:r>
            <a:r>
              <a:rPr sz="1600" spc="-120" dirty="0">
                <a:latin typeface="Georgia"/>
                <a:cs typeface="Georgia"/>
              </a:rPr>
              <a:t>г.</a:t>
            </a:r>
            <a:endParaRPr sz="1600">
              <a:latin typeface="Georgia"/>
              <a:cs typeface="Georgia"/>
            </a:endParaRPr>
          </a:p>
          <a:p>
            <a:pPr marL="38100" marR="211454" indent="-1270" algn="ctr">
              <a:lnSpc>
                <a:spcPct val="80000"/>
              </a:lnSpc>
              <a:spcBef>
                <a:spcPts val="1525"/>
              </a:spcBef>
            </a:pPr>
            <a:r>
              <a:rPr sz="1800" spc="-40" dirty="0">
                <a:latin typeface="Georgia"/>
                <a:cs typeface="Georgia"/>
              </a:rPr>
              <a:t>Итоги </a:t>
            </a:r>
            <a:r>
              <a:rPr sz="1800" spc="-45" dirty="0">
                <a:latin typeface="Georgia"/>
                <a:cs typeface="Georgia"/>
              </a:rPr>
              <a:t>Люблинской </a:t>
            </a:r>
            <a:r>
              <a:rPr sz="1800" spc="-30" dirty="0">
                <a:latin typeface="Georgia"/>
                <a:cs typeface="Georgia"/>
              </a:rPr>
              <a:t>унии проявились </a:t>
            </a:r>
            <a:r>
              <a:rPr sz="1800" spc="5" dirty="0">
                <a:latin typeface="Georgia"/>
                <a:cs typeface="Georgia"/>
              </a:rPr>
              <a:t>в  </a:t>
            </a:r>
            <a:r>
              <a:rPr sz="1800" spc="-40" dirty="0">
                <a:latin typeface="Georgia"/>
                <a:cs typeface="Georgia"/>
              </a:rPr>
              <a:t>полонизации </a:t>
            </a:r>
            <a:r>
              <a:rPr sz="1800" spc="-30" dirty="0">
                <a:latin typeface="Arial"/>
                <a:cs typeface="Arial"/>
              </a:rPr>
              <a:t>(</a:t>
            </a:r>
            <a:r>
              <a:rPr sz="1800" spc="-30" dirty="0">
                <a:latin typeface="Georgia"/>
                <a:cs typeface="Georgia"/>
              </a:rPr>
              <a:t>ополячивании) шляхты  </a:t>
            </a:r>
            <a:r>
              <a:rPr sz="1800" spc="-100" dirty="0">
                <a:latin typeface="Georgia"/>
                <a:cs typeface="Georgia"/>
              </a:rPr>
              <a:t>ВКЛ </a:t>
            </a:r>
            <a:r>
              <a:rPr sz="1800" spc="-25" dirty="0">
                <a:latin typeface="Georgia"/>
                <a:cs typeface="Georgia"/>
              </a:rPr>
              <a:t>через </a:t>
            </a:r>
            <a:r>
              <a:rPr sz="1800" spc="-35" dirty="0">
                <a:latin typeface="Georgia"/>
                <a:cs typeface="Georgia"/>
              </a:rPr>
              <a:t>приобщение </a:t>
            </a:r>
            <a:r>
              <a:rPr sz="1800" spc="5" dirty="0">
                <a:latin typeface="Georgia"/>
                <a:cs typeface="Georgia"/>
              </a:rPr>
              <a:t>её </a:t>
            </a:r>
            <a:r>
              <a:rPr sz="1800" spc="-25" dirty="0">
                <a:latin typeface="Georgia"/>
                <a:cs typeface="Georgia"/>
              </a:rPr>
              <a:t>к </a:t>
            </a:r>
            <a:r>
              <a:rPr sz="1800" spc="-35" dirty="0">
                <a:latin typeface="Georgia"/>
                <a:cs typeface="Georgia"/>
              </a:rPr>
              <a:t>польским  шляхетским </a:t>
            </a:r>
            <a:r>
              <a:rPr sz="1800" spc="-25" dirty="0">
                <a:latin typeface="Georgia"/>
                <a:cs typeface="Georgia"/>
              </a:rPr>
              <a:t>вольностям. </a:t>
            </a:r>
            <a:r>
              <a:rPr sz="1800" spc="-80" dirty="0">
                <a:latin typeface="Georgia"/>
                <a:cs typeface="Georgia"/>
              </a:rPr>
              <a:t>В </a:t>
            </a:r>
            <a:r>
              <a:rPr sz="1800" spc="65" dirty="0">
                <a:latin typeface="Georgia"/>
                <a:cs typeface="Georgia"/>
              </a:rPr>
              <a:t>1697 </a:t>
            </a:r>
            <a:r>
              <a:rPr sz="1800" spc="-125" dirty="0">
                <a:latin typeface="Georgia"/>
                <a:cs typeface="Georgia"/>
              </a:rPr>
              <a:t>г.</a:t>
            </a:r>
            <a:r>
              <a:rPr sz="1800" spc="-170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было  принято </a:t>
            </a:r>
            <a:r>
              <a:rPr sz="1800" spc="-20" dirty="0">
                <a:latin typeface="Georgia"/>
                <a:cs typeface="Georgia"/>
              </a:rPr>
              <a:t>постановление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spc="-60" dirty="0">
                <a:latin typeface="Georgia"/>
                <a:cs typeface="Georgia"/>
              </a:rPr>
              <a:t>«Уравнение</a:t>
            </a:r>
            <a:endParaRPr sz="1800">
              <a:latin typeface="Georgia"/>
              <a:cs typeface="Georgia"/>
            </a:endParaRPr>
          </a:p>
          <a:p>
            <a:pPr marL="12065" marR="186055" indent="-635" algn="ctr">
              <a:lnSpc>
                <a:spcPct val="80000"/>
              </a:lnSpc>
            </a:pPr>
            <a:r>
              <a:rPr sz="1800" spc="-70" dirty="0">
                <a:latin typeface="Georgia"/>
                <a:cs typeface="Georgia"/>
              </a:rPr>
              <a:t>прав», </a:t>
            </a:r>
            <a:r>
              <a:rPr sz="1800" spc="5" dirty="0">
                <a:latin typeface="Georgia"/>
                <a:cs typeface="Georgia"/>
              </a:rPr>
              <a:t>в </a:t>
            </a:r>
            <a:r>
              <a:rPr sz="1800" dirty="0">
                <a:latin typeface="Georgia"/>
                <a:cs typeface="Georgia"/>
              </a:rPr>
              <a:t>соответствии </a:t>
            </a:r>
            <a:r>
              <a:rPr sz="1800" spc="-25" dirty="0">
                <a:latin typeface="Georgia"/>
                <a:cs typeface="Georgia"/>
              </a:rPr>
              <a:t>с которым </a:t>
            </a:r>
            <a:r>
              <a:rPr sz="1800" spc="-45" dirty="0">
                <a:latin typeface="Georgia"/>
                <a:cs typeface="Georgia"/>
              </a:rPr>
              <a:t>шлях</a:t>
            </a:r>
            <a:r>
              <a:rPr sz="1800" spc="-45" dirty="0">
                <a:latin typeface="Arial"/>
                <a:cs typeface="Arial"/>
              </a:rPr>
              <a:t>-  </a:t>
            </a:r>
            <a:r>
              <a:rPr sz="1800" spc="20" dirty="0">
                <a:latin typeface="Georgia"/>
                <a:cs typeface="Georgia"/>
              </a:rPr>
              <a:t>та </a:t>
            </a:r>
            <a:r>
              <a:rPr sz="1800" spc="-100" dirty="0">
                <a:latin typeface="Georgia"/>
                <a:cs typeface="Georgia"/>
              </a:rPr>
              <a:t>ВКЛ </a:t>
            </a:r>
            <a:r>
              <a:rPr sz="1800" spc="-15" dirty="0">
                <a:latin typeface="Georgia"/>
                <a:cs typeface="Georgia"/>
              </a:rPr>
              <a:t>полностью </a:t>
            </a:r>
            <a:r>
              <a:rPr sz="1800" spc="-20" dirty="0">
                <a:latin typeface="Georgia"/>
                <a:cs typeface="Georgia"/>
              </a:rPr>
              <a:t>уравнивалась </a:t>
            </a:r>
            <a:r>
              <a:rPr sz="1800" spc="10" dirty="0">
                <a:latin typeface="Georgia"/>
                <a:cs typeface="Georgia"/>
              </a:rPr>
              <a:t>в </a:t>
            </a:r>
            <a:r>
              <a:rPr sz="1800" spc="-35" dirty="0">
                <a:latin typeface="Georgia"/>
                <a:cs typeface="Georgia"/>
              </a:rPr>
              <a:t>пра</a:t>
            </a:r>
            <a:r>
              <a:rPr sz="1800" spc="-35" dirty="0">
                <a:latin typeface="Arial"/>
                <a:cs typeface="Arial"/>
              </a:rPr>
              <a:t>-  </a:t>
            </a:r>
            <a:r>
              <a:rPr sz="1800" spc="-25" dirty="0">
                <a:latin typeface="Georgia"/>
                <a:cs typeface="Georgia"/>
              </a:rPr>
              <a:t>вах с </a:t>
            </a:r>
            <a:r>
              <a:rPr sz="1800" spc="-40" dirty="0">
                <a:latin typeface="Georgia"/>
                <a:cs typeface="Georgia"/>
              </a:rPr>
              <a:t>польской. </a:t>
            </a:r>
            <a:r>
              <a:rPr sz="1800" spc="-60" dirty="0">
                <a:latin typeface="Georgia"/>
                <a:cs typeface="Georgia"/>
              </a:rPr>
              <a:t>Шляхте </a:t>
            </a:r>
            <a:r>
              <a:rPr sz="1800" spc="-105" dirty="0">
                <a:latin typeface="Georgia"/>
                <a:cs typeface="Georgia"/>
              </a:rPr>
              <a:t>ВКЛ, </a:t>
            </a:r>
            <a:r>
              <a:rPr sz="1800" spc="-30" dirty="0">
                <a:latin typeface="Georgia"/>
                <a:cs typeface="Georgia"/>
              </a:rPr>
              <a:t>как </a:t>
            </a:r>
            <a:r>
              <a:rPr sz="1800" spc="-45" dirty="0">
                <a:latin typeface="Georgia"/>
                <a:cs typeface="Georgia"/>
              </a:rPr>
              <a:t>и </a:t>
            </a:r>
            <a:r>
              <a:rPr sz="1800" spc="-20" dirty="0">
                <a:latin typeface="Georgia"/>
                <a:cs typeface="Georgia"/>
              </a:rPr>
              <a:t>поль</a:t>
            </a:r>
            <a:r>
              <a:rPr sz="1800" spc="-20" dirty="0">
                <a:latin typeface="Arial"/>
                <a:cs typeface="Arial"/>
              </a:rPr>
              <a:t>-  </a:t>
            </a:r>
            <a:r>
              <a:rPr sz="1800" spc="-50" dirty="0">
                <a:latin typeface="Georgia"/>
                <a:cs typeface="Georgia"/>
              </a:rPr>
              <a:t>ской, </a:t>
            </a:r>
            <a:r>
              <a:rPr sz="1800" spc="-25" dirty="0">
                <a:latin typeface="Georgia"/>
                <a:cs typeface="Georgia"/>
              </a:rPr>
              <a:t>было дано </a:t>
            </a:r>
            <a:r>
              <a:rPr sz="1800" spc="-30" dirty="0">
                <a:latin typeface="Georgia"/>
                <a:cs typeface="Georgia"/>
              </a:rPr>
              <a:t>право полного </a:t>
            </a:r>
            <a:r>
              <a:rPr sz="1800" spc="-10" dirty="0">
                <a:latin typeface="Georgia"/>
                <a:cs typeface="Georgia"/>
              </a:rPr>
              <a:t>контро</a:t>
            </a:r>
            <a:r>
              <a:rPr sz="1800" spc="-10" dirty="0">
                <a:latin typeface="Arial"/>
                <a:cs typeface="Arial"/>
              </a:rPr>
              <a:t>-  </a:t>
            </a:r>
            <a:r>
              <a:rPr sz="1800" spc="-40" dirty="0">
                <a:latin typeface="Georgia"/>
                <a:cs typeface="Georgia"/>
              </a:rPr>
              <a:t>ля </a:t>
            </a:r>
            <a:r>
              <a:rPr sz="1800" spc="-30" dirty="0">
                <a:latin typeface="Georgia"/>
                <a:cs typeface="Georgia"/>
              </a:rPr>
              <a:t>за </a:t>
            </a:r>
            <a:r>
              <a:rPr sz="1800" spc="-5" dirty="0">
                <a:latin typeface="Georgia"/>
                <a:cs typeface="Georgia"/>
              </a:rPr>
              <a:t>деятельностью </a:t>
            </a:r>
            <a:r>
              <a:rPr sz="1800" spc="-40" dirty="0">
                <a:latin typeface="Georgia"/>
                <a:cs typeface="Georgia"/>
              </a:rPr>
              <a:t>короля, </a:t>
            </a:r>
            <a:r>
              <a:rPr sz="1800" spc="-5" dirty="0">
                <a:latin typeface="Georgia"/>
                <a:cs typeface="Georgia"/>
              </a:rPr>
              <a:t>что </a:t>
            </a:r>
            <a:r>
              <a:rPr sz="1800" spc="-45" dirty="0">
                <a:latin typeface="Georgia"/>
                <a:cs typeface="Georgia"/>
              </a:rPr>
              <a:t>значи</a:t>
            </a:r>
            <a:r>
              <a:rPr sz="1800" spc="-45" dirty="0">
                <a:latin typeface="Arial"/>
                <a:cs typeface="Arial"/>
              </a:rPr>
              <a:t>-  </a:t>
            </a:r>
            <a:r>
              <a:rPr sz="1800" spc="-5" dirty="0">
                <a:latin typeface="Georgia"/>
                <a:cs typeface="Georgia"/>
              </a:rPr>
              <a:t>тельно </a:t>
            </a:r>
            <a:r>
              <a:rPr sz="1800" spc="-30" dirty="0">
                <a:latin typeface="Georgia"/>
                <a:cs typeface="Georgia"/>
              </a:rPr>
              <a:t>ограничивало </a:t>
            </a:r>
            <a:r>
              <a:rPr sz="1800" dirty="0">
                <a:latin typeface="Georgia"/>
                <a:cs typeface="Georgia"/>
              </a:rPr>
              <a:t>его </a:t>
            </a:r>
            <a:r>
              <a:rPr sz="1800" spc="-5" dirty="0">
                <a:latin typeface="Georgia"/>
                <a:cs typeface="Georgia"/>
              </a:rPr>
              <a:t>власть </a:t>
            </a:r>
            <a:r>
              <a:rPr sz="1800" spc="-45" dirty="0">
                <a:latin typeface="Georgia"/>
                <a:cs typeface="Georgia"/>
              </a:rPr>
              <a:t>и </a:t>
            </a:r>
            <a:r>
              <a:rPr sz="1800" spc="-20" dirty="0">
                <a:latin typeface="Georgia"/>
                <a:cs typeface="Georgia"/>
              </a:rPr>
              <a:t>дава</a:t>
            </a:r>
            <a:r>
              <a:rPr sz="1800" spc="-20" dirty="0">
                <a:latin typeface="Arial"/>
                <a:cs typeface="Arial"/>
              </a:rPr>
              <a:t>-  </a:t>
            </a:r>
            <a:r>
              <a:rPr sz="1800" spc="-30" dirty="0">
                <a:latin typeface="Georgia"/>
                <a:cs typeface="Georgia"/>
              </a:rPr>
              <a:t>ло </a:t>
            </a:r>
            <a:r>
              <a:rPr sz="1800" spc="-25" dirty="0">
                <a:latin typeface="Georgia"/>
                <a:cs typeface="Georgia"/>
              </a:rPr>
              <a:t>шляхте возможность </a:t>
            </a:r>
            <a:r>
              <a:rPr sz="1800" spc="-15" dirty="0">
                <a:latin typeface="Georgia"/>
                <a:cs typeface="Georgia"/>
              </a:rPr>
              <a:t>не</a:t>
            </a:r>
            <a:r>
              <a:rPr sz="1800" spc="-140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подчиняться  </a:t>
            </a:r>
            <a:r>
              <a:rPr sz="1800" spc="-80" dirty="0">
                <a:latin typeface="Georgia"/>
                <a:cs typeface="Georgia"/>
              </a:rPr>
              <a:t>ему. </a:t>
            </a:r>
            <a:r>
              <a:rPr sz="1800" spc="-65" dirty="0">
                <a:latin typeface="Georgia"/>
                <a:cs typeface="Georgia"/>
              </a:rPr>
              <a:t>Шляхта </a:t>
            </a:r>
            <a:r>
              <a:rPr sz="1800" spc="-100" dirty="0">
                <a:latin typeface="Georgia"/>
                <a:cs typeface="Georgia"/>
              </a:rPr>
              <a:t>ВКЛ </a:t>
            </a:r>
            <a:r>
              <a:rPr sz="1800" spc="-40" dirty="0">
                <a:latin typeface="Georgia"/>
                <a:cs typeface="Georgia"/>
              </a:rPr>
              <a:t>приняла</a:t>
            </a:r>
            <a:r>
              <a:rPr sz="1800" spc="80" dirty="0">
                <a:latin typeface="Georgia"/>
                <a:cs typeface="Georgia"/>
              </a:rPr>
              <a:t> </a:t>
            </a:r>
            <a:r>
              <a:rPr sz="1800" spc="-30" dirty="0">
                <a:latin typeface="Georgia"/>
                <a:cs typeface="Georgia"/>
              </a:rPr>
              <a:t>польский</a:t>
            </a:r>
            <a:endParaRPr sz="1800">
              <a:latin typeface="Georgia"/>
              <a:cs typeface="Georgia"/>
            </a:endParaRPr>
          </a:p>
          <a:p>
            <a:pPr marR="174625" algn="ctr">
              <a:lnSpc>
                <a:spcPts val="1515"/>
              </a:lnSpc>
            </a:pPr>
            <a:r>
              <a:rPr sz="1800" spc="-25" dirty="0">
                <a:latin typeface="Georgia"/>
                <a:cs typeface="Georgia"/>
              </a:rPr>
              <a:t>язык </a:t>
            </a:r>
            <a:r>
              <a:rPr sz="1800" spc="-40" dirty="0">
                <a:latin typeface="Georgia"/>
                <a:cs typeface="Georgia"/>
              </a:rPr>
              <a:t>и </a:t>
            </a:r>
            <a:r>
              <a:rPr sz="1800" spc="-20" dirty="0">
                <a:latin typeface="Georgia"/>
                <a:cs typeface="Georgia"/>
              </a:rPr>
              <a:t>польскую </a:t>
            </a:r>
            <a:r>
              <a:rPr sz="1800" spc="-10" dirty="0">
                <a:latin typeface="Georgia"/>
                <a:cs typeface="Georgia"/>
              </a:rPr>
              <a:t>культуру</a:t>
            </a:r>
            <a:r>
              <a:rPr sz="1800" spc="-105" dirty="0">
                <a:latin typeface="Georgia"/>
                <a:cs typeface="Georgia"/>
              </a:rPr>
              <a:t> </a:t>
            </a:r>
            <a:r>
              <a:rPr sz="1800" spc="-20" dirty="0">
                <a:latin typeface="Georgia"/>
                <a:cs typeface="Georgia"/>
              </a:rPr>
              <a:t>постепенно</a:t>
            </a:r>
            <a:endParaRPr sz="1800">
              <a:latin typeface="Georgia"/>
              <a:cs typeface="Georgia"/>
            </a:endParaRPr>
          </a:p>
          <a:p>
            <a:pPr marL="155575" marR="327660" algn="ctr">
              <a:lnSpc>
                <a:spcPct val="80000"/>
              </a:lnSpc>
              <a:spcBef>
                <a:spcPts val="215"/>
              </a:spcBef>
            </a:pPr>
            <a:r>
              <a:rPr sz="1800" spc="-40" dirty="0">
                <a:latin typeface="Georgia"/>
                <a:cs typeface="Georgia"/>
              </a:rPr>
              <a:t>перешла </a:t>
            </a:r>
            <a:r>
              <a:rPr sz="1800" spc="5" dirty="0">
                <a:latin typeface="Georgia"/>
                <a:cs typeface="Georgia"/>
              </a:rPr>
              <a:t>в </a:t>
            </a:r>
            <a:r>
              <a:rPr sz="1800" spc="-25" dirty="0">
                <a:latin typeface="Georgia"/>
                <a:cs typeface="Georgia"/>
              </a:rPr>
              <a:t>католичество. </a:t>
            </a:r>
            <a:r>
              <a:rPr sz="1800" spc="-80" dirty="0">
                <a:latin typeface="Georgia"/>
                <a:cs typeface="Georgia"/>
              </a:rPr>
              <a:t>Таким </a:t>
            </a:r>
            <a:r>
              <a:rPr sz="1800" spc="-20" dirty="0">
                <a:latin typeface="Georgia"/>
                <a:cs typeface="Georgia"/>
              </a:rPr>
              <a:t>обра</a:t>
            </a:r>
            <a:r>
              <a:rPr sz="1800" spc="-20" dirty="0">
                <a:latin typeface="Arial"/>
                <a:cs typeface="Arial"/>
              </a:rPr>
              <a:t>-  </a:t>
            </a:r>
            <a:r>
              <a:rPr sz="1800" spc="-60" dirty="0">
                <a:latin typeface="Georgia"/>
                <a:cs typeface="Georgia"/>
              </a:rPr>
              <a:t>зом, </a:t>
            </a:r>
            <a:r>
              <a:rPr sz="1800" spc="-25" dirty="0">
                <a:latin typeface="Georgia"/>
                <a:cs typeface="Georgia"/>
              </a:rPr>
              <a:t>к концу </a:t>
            </a:r>
            <a:r>
              <a:rPr sz="1800" spc="-155" dirty="0">
                <a:latin typeface="Georgia"/>
                <a:cs typeface="Georgia"/>
              </a:rPr>
              <a:t>XVII </a:t>
            </a:r>
            <a:r>
              <a:rPr sz="1800" spc="-60" dirty="0">
                <a:latin typeface="Georgia"/>
                <a:cs typeface="Georgia"/>
              </a:rPr>
              <a:t>в. </a:t>
            </a:r>
            <a:r>
              <a:rPr sz="1800" spc="-35" dirty="0">
                <a:latin typeface="Georgia"/>
                <a:cs typeface="Georgia"/>
              </a:rPr>
              <a:t>сформировалось  </a:t>
            </a:r>
            <a:r>
              <a:rPr sz="1800" spc="-15" dirty="0">
                <a:latin typeface="Georgia"/>
                <a:cs typeface="Georgia"/>
              </a:rPr>
              <a:t>единое </a:t>
            </a:r>
            <a:r>
              <a:rPr sz="1800" spc="-20" dirty="0">
                <a:latin typeface="Georgia"/>
                <a:cs typeface="Georgia"/>
              </a:rPr>
              <a:t>сословие </a:t>
            </a:r>
            <a:r>
              <a:rPr sz="1800" spc="5" dirty="0">
                <a:latin typeface="Georgia"/>
                <a:cs typeface="Georgia"/>
              </a:rPr>
              <a:t>в </a:t>
            </a:r>
            <a:r>
              <a:rPr sz="1800" spc="-60" dirty="0">
                <a:latin typeface="Georgia"/>
                <a:cs typeface="Georgia"/>
              </a:rPr>
              <a:t>Речи </a:t>
            </a:r>
            <a:r>
              <a:rPr sz="1800" spc="-50" dirty="0">
                <a:latin typeface="Georgia"/>
                <a:cs typeface="Georgia"/>
              </a:rPr>
              <a:t>Посполитой</a:t>
            </a:r>
            <a:r>
              <a:rPr sz="1800" spc="-160" dirty="0">
                <a:latin typeface="Georgia"/>
                <a:cs typeface="Georgia"/>
              </a:rPr>
              <a:t> </a:t>
            </a:r>
            <a:r>
              <a:rPr sz="1800" spc="-5" dirty="0"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  <a:p>
            <a:pPr marL="44450" marR="217170" indent="34925" algn="just">
              <a:lnSpc>
                <a:spcPct val="80000"/>
              </a:lnSpc>
            </a:pPr>
            <a:r>
              <a:rPr sz="1800" spc="-60" dirty="0">
                <a:latin typeface="Georgia"/>
                <a:cs typeface="Georgia"/>
              </a:rPr>
              <a:t>«народ </a:t>
            </a:r>
            <a:r>
              <a:rPr sz="1800" spc="-50" dirty="0">
                <a:latin typeface="Georgia"/>
                <a:cs typeface="Georgia"/>
              </a:rPr>
              <a:t>шляхетский». </a:t>
            </a:r>
            <a:r>
              <a:rPr sz="1800" spc="-35" dirty="0">
                <a:latin typeface="Georgia"/>
                <a:cs typeface="Georgia"/>
              </a:rPr>
              <a:t>Все </a:t>
            </a:r>
            <a:r>
              <a:rPr sz="1800" spc="-40" dirty="0">
                <a:latin typeface="Georgia"/>
                <a:cs typeface="Georgia"/>
              </a:rPr>
              <a:t>официальное  </a:t>
            </a:r>
            <a:r>
              <a:rPr sz="1800" spc="-20" dirty="0">
                <a:latin typeface="Georgia"/>
                <a:cs typeface="Georgia"/>
              </a:rPr>
              <a:t>делопроизводство </a:t>
            </a:r>
            <a:r>
              <a:rPr sz="1800" spc="5" dirty="0">
                <a:latin typeface="Georgia"/>
                <a:cs typeface="Georgia"/>
              </a:rPr>
              <a:t>в </a:t>
            </a:r>
            <a:r>
              <a:rPr sz="1800" spc="-60" dirty="0">
                <a:latin typeface="Georgia"/>
                <a:cs typeface="Georgia"/>
              </a:rPr>
              <a:t>Речи </a:t>
            </a:r>
            <a:r>
              <a:rPr sz="1800" spc="-50" dirty="0">
                <a:latin typeface="Georgia"/>
                <a:cs typeface="Georgia"/>
              </a:rPr>
              <a:t>Посполитой </a:t>
            </a:r>
            <a:r>
              <a:rPr sz="1800" spc="5" dirty="0">
                <a:latin typeface="Georgia"/>
                <a:cs typeface="Georgia"/>
              </a:rPr>
              <a:t>в  </a:t>
            </a:r>
            <a:r>
              <a:rPr sz="1800" spc="65" dirty="0">
                <a:latin typeface="Georgia"/>
                <a:cs typeface="Georgia"/>
              </a:rPr>
              <a:t>1697 </a:t>
            </a:r>
            <a:r>
              <a:rPr sz="1800" spc="-125" dirty="0">
                <a:latin typeface="Georgia"/>
                <a:cs typeface="Georgia"/>
              </a:rPr>
              <a:t>г, </a:t>
            </a:r>
            <a:r>
              <a:rPr sz="1800" spc="-25" dirty="0">
                <a:latin typeface="Georgia"/>
                <a:cs typeface="Georgia"/>
              </a:rPr>
              <a:t>было </a:t>
            </a:r>
            <a:r>
              <a:rPr sz="1800" spc="-15" dirty="0">
                <a:latin typeface="Georgia"/>
                <a:cs typeface="Georgia"/>
              </a:rPr>
              <a:t>переведено </a:t>
            </a:r>
            <a:r>
              <a:rPr sz="1800" spc="-35" dirty="0">
                <a:latin typeface="Georgia"/>
                <a:cs typeface="Georgia"/>
              </a:rPr>
              <a:t>на</a:t>
            </a:r>
            <a:r>
              <a:rPr sz="1800" spc="-85" dirty="0">
                <a:latin typeface="Georgia"/>
                <a:cs typeface="Georgia"/>
              </a:rPr>
              <a:t> </a:t>
            </a:r>
            <a:r>
              <a:rPr sz="1800" spc="-30" dirty="0">
                <a:latin typeface="Georgia"/>
                <a:cs typeface="Georgia"/>
              </a:rPr>
              <a:t>польский</a:t>
            </a:r>
            <a:endParaRPr sz="1800">
              <a:latin typeface="Georgia"/>
              <a:cs typeface="Georgia"/>
            </a:endParaRPr>
          </a:p>
          <a:p>
            <a:pPr marR="172085" algn="ctr">
              <a:lnSpc>
                <a:spcPts val="1515"/>
              </a:lnSpc>
            </a:pPr>
            <a:r>
              <a:rPr sz="1800" spc="-40" dirty="0">
                <a:latin typeface="Georgia"/>
                <a:cs typeface="Georgia"/>
              </a:rPr>
              <a:t>язык, </a:t>
            </a:r>
            <a:r>
              <a:rPr sz="1800" spc="-20" dirty="0">
                <a:latin typeface="Georgia"/>
                <a:cs typeface="Georgia"/>
              </a:rPr>
              <a:t>который </a:t>
            </a:r>
            <a:r>
              <a:rPr sz="1800" spc="-30" dirty="0">
                <a:latin typeface="Georgia"/>
                <a:cs typeface="Georgia"/>
              </a:rPr>
              <a:t>приобрел </a:t>
            </a:r>
            <a:r>
              <a:rPr sz="1800" spc="10" dirty="0">
                <a:latin typeface="Georgia"/>
                <a:cs typeface="Georgia"/>
              </a:rPr>
              <a:t>статус</a:t>
            </a:r>
            <a:r>
              <a:rPr sz="1800" spc="-5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госу</a:t>
            </a:r>
            <a:r>
              <a:rPr sz="1800" spc="-5" dirty="0"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  <a:p>
            <a:pPr marR="172085" algn="ctr">
              <a:lnSpc>
                <a:spcPts val="1945"/>
              </a:lnSpc>
            </a:pPr>
            <a:r>
              <a:rPr sz="1800" spc="-20" dirty="0">
                <a:latin typeface="Georgia"/>
                <a:cs typeface="Georgia"/>
              </a:rPr>
              <a:t>дарственного</a:t>
            </a:r>
            <a:r>
              <a:rPr sz="1800" spc="-2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547359" y="1188719"/>
            <a:ext cx="3596640" cy="5669279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771388" y="1412747"/>
            <a:ext cx="3186684" cy="5257800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756909" y="1398269"/>
            <a:ext cx="3215640" cy="5287010"/>
          </a:xfrm>
          <a:custGeom>
            <a:avLst/>
            <a:gdLst/>
            <a:ahLst/>
            <a:cxnLst/>
            <a:rect l="l" t="t" r="r" b="b"/>
            <a:pathLst>
              <a:path w="3215640" h="5287009">
                <a:moveTo>
                  <a:pt x="0" y="5286756"/>
                </a:moveTo>
                <a:lnTo>
                  <a:pt x="3215640" y="5286756"/>
                </a:lnTo>
                <a:lnTo>
                  <a:pt x="3215640" y="0"/>
                </a:lnTo>
                <a:lnTo>
                  <a:pt x="0" y="0"/>
                </a:lnTo>
                <a:lnTo>
                  <a:pt x="0" y="5286756"/>
                </a:lnTo>
                <a:close/>
              </a:path>
            </a:pathLst>
          </a:custGeom>
          <a:ln w="2895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2624" y="4812791"/>
            <a:ext cx="6608064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82840" y="4812791"/>
            <a:ext cx="1406652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81643" y="4812791"/>
            <a:ext cx="384048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77111" y="5032247"/>
            <a:ext cx="728472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97735" y="5032247"/>
            <a:ext cx="6740652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30540" y="5032247"/>
            <a:ext cx="664464" cy="513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87156" y="5032247"/>
            <a:ext cx="384048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09116" y="5251703"/>
            <a:ext cx="713232" cy="5135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14500" y="5251703"/>
            <a:ext cx="5010911" cy="5135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17564" y="5251703"/>
            <a:ext cx="1190243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51776" y="5251703"/>
            <a:ext cx="1539240" cy="5135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52727" y="5471159"/>
            <a:ext cx="1656588" cy="5135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53283" y="5471159"/>
            <a:ext cx="862583" cy="5135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08020" y="5471159"/>
            <a:ext cx="1024128" cy="5135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24300" y="5471159"/>
            <a:ext cx="2557272" cy="5135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73723" y="5471159"/>
            <a:ext cx="1636776" cy="5135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54468" y="5471159"/>
            <a:ext cx="926592" cy="5135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73211" y="5471159"/>
            <a:ext cx="647700" cy="5135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13064" y="5471159"/>
            <a:ext cx="384048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97863" y="5690615"/>
            <a:ext cx="1053084" cy="51358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94916" y="5690615"/>
            <a:ext cx="6513576" cy="51358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00643" y="5690615"/>
            <a:ext cx="675131" cy="51358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67928" y="5690615"/>
            <a:ext cx="384048" cy="513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10055" y="5910071"/>
            <a:ext cx="941832" cy="51358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95855" y="5910071"/>
            <a:ext cx="6382512" cy="5135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970519" y="5910071"/>
            <a:ext cx="891540" cy="51358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54211" y="5910071"/>
            <a:ext cx="384048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52144" y="6129528"/>
            <a:ext cx="729995" cy="51358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24583" y="6129528"/>
            <a:ext cx="6627876" cy="51358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944611" y="6129528"/>
            <a:ext cx="1103376" cy="51358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55876" y="6348983"/>
            <a:ext cx="1894331" cy="50901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42359" y="6348983"/>
            <a:ext cx="1885188" cy="50901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19700" y="6348983"/>
            <a:ext cx="2874263" cy="50901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0"/>
            <a:ext cx="1066799" cy="685799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40479" y="992124"/>
            <a:ext cx="5303520" cy="28956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72639" y="981455"/>
            <a:ext cx="1767839" cy="28956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58824" y="173736"/>
            <a:ext cx="7856220" cy="90220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1499108" y="281686"/>
            <a:ext cx="73431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80" dirty="0"/>
              <a:t>Принятие </a:t>
            </a:r>
            <a:r>
              <a:rPr sz="3200" spc="35" dirty="0"/>
              <a:t>третьего </a:t>
            </a:r>
            <a:r>
              <a:rPr sz="3200" spc="20" dirty="0"/>
              <a:t>Статута </a:t>
            </a:r>
            <a:r>
              <a:rPr sz="3200" spc="-170" dirty="0"/>
              <a:t>ВКЛ </a:t>
            </a:r>
            <a:r>
              <a:rPr sz="3200" spc="50" dirty="0"/>
              <a:t>1588</a:t>
            </a:r>
            <a:r>
              <a:rPr sz="3200" spc="-254" dirty="0"/>
              <a:t> </a:t>
            </a:r>
            <a:r>
              <a:rPr sz="3200" spc="-225" dirty="0"/>
              <a:t>г.</a:t>
            </a:r>
            <a:endParaRPr sz="3200"/>
          </a:p>
        </p:txBody>
      </p:sp>
      <p:sp>
        <p:nvSpPr>
          <p:cNvPr id="40" name="object 40"/>
          <p:cNvSpPr/>
          <p:nvPr/>
        </p:nvSpPr>
        <p:spPr>
          <a:xfrm>
            <a:off x="4160520" y="1424939"/>
            <a:ext cx="2563368" cy="54102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03191" y="1444752"/>
            <a:ext cx="1068324" cy="45720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45964" y="1444752"/>
            <a:ext cx="1060703" cy="45720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4318761" y="1492377"/>
            <a:ext cx="165353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Georgia"/>
                <a:cs typeface="Georgia"/>
              </a:rPr>
              <a:t>Астафий</a:t>
            </a:r>
            <a:r>
              <a:rPr sz="1600" spc="-75" dirty="0">
                <a:latin typeface="Georgia"/>
                <a:cs typeface="Georgia"/>
              </a:rPr>
              <a:t> </a:t>
            </a:r>
            <a:r>
              <a:rPr sz="1600" spc="-40" dirty="0">
                <a:latin typeface="Georgia"/>
                <a:cs typeface="Georgia"/>
              </a:rPr>
              <a:t>Волович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107947" y="1242060"/>
            <a:ext cx="3526536" cy="388315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31975" y="1466088"/>
            <a:ext cx="2880360" cy="3236976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17497" y="1451610"/>
            <a:ext cx="2909570" cy="3266440"/>
          </a:xfrm>
          <a:custGeom>
            <a:avLst/>
            <a:gdLst/>
            <a:ahLst/>
            <a:cxnLst/>
            <a:rect l="l" t="t" r="r" b="b"/>
            <a:pathLst>
              <a:path w="2909570" h="3266440">
                <a:moveTo>
                  <a:pt x="0" y="3265932"/>
                </a:moveTo>
                <a:lnTo>
                  <a:pt x="2909316" y="3265932"/>
                </a:lnTo>
                <a:lnTo>
                  <a:pt x="2909316" y="0"/>
                </a:lnTo>
                <a:lnTo>
                  <a:pt x="0" y="0"/>
                </a:lnTo>
                <a:lnTo>
                  <a:pt x="0" y="3265932"/>
                </a:lnTo>
                <a:close/>
              </a:path>
            </a:pathLst>
          </a:custGeom>
          <a:ln w="2895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04559" y="1239011"/>
            <a:ext cx="3101340" cy="388620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228588" y="1463039"/>
            <a:ext cx="2455164" cy="324002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214109" y="1448561"/>
            <a:ext cx="2484120" cy="3268979"/>
          </a:xfrm>
          <a:custGeom>
            <a:avLst/>
            <a:gdLst/>
            <a:ahLst/>
            <a:cxnLst/>
            <a:rect l="l" t="t" r="r" b="b"/>
            <a:pathLst>
              <a:path w="2484120" h="3268979">
                <a:moveTo>
                  <a:pt x="0" y="3268979"/>
                </a:moveTo>
                <a:lnTo>
                  <a:pt x="2484119" y="3268979"/>
                </a:lnTo>
                <a:lnTo>
                  <a:pt x="2484119" y="0"/>
                </a:lnTo>
                <a:lnTo>
                  <a:pt x="0" y="0"/>
                </a:lnTo>
                <a:lnTo>
                  <a:pt x="0" y="3268979"/>
                </a:lnTo>
                <a:close/>
              </a:path>
            </a:pathLst>
          </a:custGeom>
          <a:ln w="2895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344923" y="4325111"/>
            <a:ext cx="1979676" cy="54101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004815" y="4343400"/>
            <a:ext cx="661415" cy="45720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391911" y="4343400"/>
            <a:ext cx="890015" cy="45720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282953" y="4392295"/>
            <a:ext cx="7563484" cy="2314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5064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Georgia"/>
                <a:cs typeface="Georgia"/>
              </a:rPr>
              <a:t>Лев Сапега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Times New Roman"/>
              <a:cs typeface="Times New Roman"/>
            </a:endParaRPr>
          </a:p>
          <a:p>
            <a:pPr marL="42545" marR="36195" algn="ctr">
              <a:lnSpc>
                <a:spcPts val="1730"/>
              </a:lnSpc>
            </a:pPr>
            <a:r>
              <a:rPr sz="1800" spc="-45" dirty="0">
                <a:latin typeface="Georgia"/>
                <a:cs typeface="Georgia"/>
              </a:rPr>
              <a:t>Принятие </a:t>
            </a:r>
            <a:r>
              <a:rPr sz="1800" spc="15" dirty="0">
                <a:latin typeface="Georgia"/>
                <a:cs typeface="Georgia"/>
              </a:rPr>
              <a:t>третьего </a:t>
            </a:r>
            <a:r>
              <a:rPr sz="1800" spc="5" dirty="0">
                <a:latin typeface="Georgia"/>
                <a:cs typeface="Georgia"/>
              </a:rPr>
              <a:t>Статута </a:t>
            </a:r>
            <a:r>
              <a:rPr sz="1800" spc="-100" dirty="0">
                <a:latin typeface="Georgia"/>
                <a:cs typeface="Georgia"/>
              </a:rPr>
              <a:t>ВКЛ </a:t>
            </a:r>
            <a:r>
              <a:rPr sz="1800" spc="25" dirty="0">
                <a:latin typeface="Georgia"/>
                <a:cs typeface="Georgia"/>
              </a:rPr>
              <a:t>1588 </a:t>
            </a:r>
            <a:r>
              <a:rPr sz="1800" spc="-125" dirty="0">
                <a:latin typeface="Georgia"/>
                <a:cs typeface="Georgia"/>
              </a:rPr>
              <a:t>г. </a:t>
            </a:r>
            <a:r>
              <a:rPr sz="1800" spc="-10" dirty="0">
                <a:latin typeface="Georgia"/>
                <a:cs typeface="Georgia"/>
              </a:rPr>
              <a:t>стало </a:t>
            </a:r>
            <a:r>
              <a:rPr sz="1800" spc="-40" dirty="0">
                <a:latin typeface="Georgia"/>
                <a:cs typeface="Georgia"/>
              </a:rPr>
              <a:t>воплощением </a:t>
            </a:r>
            <a:r>
              <a:rPr sz="1800" spc="-20" dirty="0">
                <a:latin typeface="Georgia"/>
                <a:cs typeface="Georgia"/>
              </a:rPr>
              <a:t>антииольс</a:t>
            </a:r>
            <a:r>
              <a:rPr sz="1800" spc="-20" dirty="0">
                <a:latin typeface="Arial"/>
                <a:cs typeface="Arial"/>
              </a:rPr>
              <a:t>-  </a:t>
            </a:r>
            <a:r>
              <a:rPr sz="1800" spc="-40" dirty="0">
                <a:latin typeface="Georgia"/>
                <a:cs typeface="Georgia"/>
              </a:rPr>
              <a:t>ких </a:t>
            </a:r>
            <a:r>
              <a:rPr sz="1800" spc="-20" dirty="0">
                <a:latin typeface="Georgia"/>
                <a:cs typeface="Georgia"/>
              </a:rPr>
              <a:t>настроений </a:t>
            </a:r>
            <a:r>
              <a:rPr sz="1800" spc="-45" dirty="0">
                <a:latin typeface="Georgia"/>
                <a:cs typeface="Georgia"/>
              </a:rPr>
              <a:t>и </a:t>
            </a:r>
            <a:r>
              <a:rPr sz="1800" spc="-10" dirty="0">
                <a:latin typeface="Georgia"/>
                <a:cs typeface="Georgia"/>
              </a:rPr>
              <a:t>борьбы </a:t>
            </a:r>
            <a:r>
              <a:rPr sz="1800" spc="-30" dirty="0">
                <a:latin typeface="Georgia"/>
                <a:cs typeface="Georgia"/>
              </a:rPr>
              <a:t>за сохранение </a:t>
            </a:r>
            <a:r>
              <a:rPr sz="1800" spc="-10" dirty="0">
                <a:latin typeface="Georgia"/>
                <a:cs typeface="Georgia"/>
              </a:rPr>
              <a:t>самостоятельности </a:t>
            </a:r>
            <a:r>
              <a:rPr sz="1800" spc="-105" dirty="0">
                <a:latin typeface="Georgia"/>
                <a:cs typeface="Georgia"/>
              </a:rPr>
              <a:t>ВКЛ. </a:t>
            </a:r>
            <a:r>
              <a:rPr sz="1800" spc="-30" dirty="0">
                <a:latin typeface="Georgia"/>
                <a:cs typeface="Georgia"/>
              </a:rPr>
              <a:t>Ста</a:t>
            </a:r>
            <a:r>
              <a:rPr sz="1800" spc="-30" dirty="0">
                <a:latin typeface="Arial"/>
                <a:cs typeface="Arial"/>
              </a:rPr>
              <a:t>-  </a:t>
            </a:r>
            <a:r>
              <a:rPr sz="1800" spc="65" dirty="0">
                <a:latin typeface="Georgia"/>
                <a:cs typeface="Georgia"/>
              </a:rPr>
              <a:t>тут </a:t>
            </a:r>
            <a:r>
              <a:rPr sz="1800" spc="-25" dirty="0">
                <a:latin typeface="Georgia"/>
                <a:cs typeface="Georgia"/>
              </a:rPr>
              <a:t>был </a:t>
            </a:r>
            <a:r>
              <a:rPr sz="1800" spc="-20" dirty="0">
                <a:latin typeface="Georgia"/>
                <a:cs typeface="Georgia"/>
              </a:rPr>
              <a:t>подготовлен </a:t>
            </a:r>
            <a:r>
              <a:rPr sz="1800" spc="-45" dirty="0">
                <a:latin typeface="Georgia"/>
                <a:cs typeface="Georgia"/>
              </a:rPr>
              <a:t>при </a:t>
            </a:r>
            <a:r>
              <a:rPr sz="1800" spc="-20" dirty="0">
                <a:latin typeface="Georgia"/>
                <a:cs typeface="Georgia"/>
              </a:rPr>
              <a:t>участии </a:t>
            </a:r>
            <a:r>
              <a:rPr sz="1800" spc="-35" dirty="0">
                <a:latin typeface="Georgia"/>
                <a:cs typeface="Georgia"/>
              </a:rPr>
              <a:t>канцлера </a:t>
            </a:r>
            <a:r>
              <a:rPr sz="1800" spc="-100" dirty="0">
                <a:latin typeface="Georgia"/>
                <a:cs typeface="Georgia"/>
              </a:rPr>
              <a:t>ВКЛ </a:t>
            </a:r>
            <a:r>
              <a:rPr sz="1800" spc="-40" dirty="0">
                <a:latin typeface="Georgia"/>
                <a:cs typeface="Georgia"/>
              </a:rPr>
              <a:t>Астафия Воловича</a:t>
            </a:r>
            <a:r>
              <a:rPr sz="1800" spc="-100" dirty="0">
                <a:latin typeface="Georgia"/>
                <a:cs typeface="Georgia"/>
              </a:rPr>
              <a:t> </a:t>
            </a:r>
            <a:r>
              <a:rPr sz="1800" spc="-45" dirty="0">
                <a:latin typeface="Georgia"/>
                <a:cs typeface="Georgia"/>
              </a:rPr>
              <a:t>и</a:t>
            </a:r>
            <a:endParaRPr sz="1800">
              <a:latin typeface="Georgia"/>
              <a:cs typeface="Georgia"/>
            </a:endParaRPr>
          </a:p>
          <a:p>
            <a:pPr marL="12700" marR="5080" indent="100330" algn="just">
              <a:lnSpc>
                <a:spcPct val="80000"/>
              </a:lnSpc>
              <a:spcBef>
                <a:spcPts val="10"/>
              </a:spcBef>
            </a:pPr>
            <a:r>
              <a:rPr sz="1800" spc="-40" dirty="0">
                <a:latin typeface="Georgia"/>
                <a:cs typeface="Georgia"/>
              </a:rPr>
              <a:t>подканцлера </a:t>
            </a:r>
            <a:r>
              <a:rPr sz="1800" spc="-35" dirty="0">
                <a:latin typeface="Georgia"/>
                <a:cs typeface="Georgia"/>
              </a:rPr>
              <a:t>Льва </a:t>
            </a:r>
            <a:r>
              <a:rPr sz="1800" spc="-60" dirty="0">
                <a:latin typeface="Georgia"/>
                <a:cs typeface="Georgia"/>
              </a:rPr>
              <a:t>Сапеги. </a:t>
            </a:r>
            <a:r>
              <a:rPr sz="1800" spc="-105" dirty="0">
                <a:latin typeface="Georgia"/>
                <a:cs typeface="Georgia"/>
              </a:rPr>
              <a:t>Он </a:t>
            </a:r>
            <a:r>
              <a:rPr sz="1800" spc="-30" dirty="0">
                <a:latin typeface="Georgia"/>
                <a:cs typeface="Georgia"/>
              </a:rPr>
              <a:t>игнорировал </a:t>
            </a:r>
            <a:r>
              <a:rPr sz="1800" dirty="0">
                <a:latin typeface="Georgia"/>
                <a:cs typeface="Georgia"/>
              </a:rPr>
              <a:t>акт </a:t>
            </a:r>
            <a:r>
              <a:rPr sz="1800" spc="-45" dirty="0">
                <a:latin typeface="Georgia"/>
                <a:cs typeface="Georgia"/>
              </a:rPr>
              <a:t>Люблинской </a:t>
            </a:r>
            <a:r>
              <a:rPr sz="1800" spc="-50" dirty="0">
                <a:latin typeface="Georgia"/>
                <a:cs typeface="Georgia"/>
              </a:rPr>
              <a:t>унии, </a:t>
            </a:r>
            <a:r>
              <a:rPr sz="1800" spc="-20" dirty="0">
                <a:latin typeface="Georgia"/>
                <a:cs typeface="Georgia"/>
              </a:rPr>
              <a:t>зак</a:t>
            </a:r>
            <a:r>
              <a:rPr sz="1800" spc="-20" dirty="0">
                <a:latin typeface="Arial"/>
                <a:cs typeface="Arial"/>
              </a:rPr>
              <a:t>-  </a:t>
            </a:r>
            <a:r>
              <a:rPr sz="1800" spc="-35" dirty="0">
                <a:latin typeface="Georgia"/>
                <a:cs typeface="Georgia"/>
              </a:rPr>
              <a:t>реплял </a:t>
            </a:r>
            <a:r>
              <a:rPr sz="1800" spc="-45" dirty="0">
                <a:latin typeface="Georgia"/>
                <a:cs typeface="Georgia"/>
              </a:rPr>
              <a:t>и </a:t>
            </a:r>
            <a:r>
              <a:rPr sz="1800" spc="-40" dirty="0">
                <a:latin typeface="Georgia"/>
                <a:cs typeface="Georgia"/>
              </a:rPr>
              <a:t>юридически </a:t>
            </a:r>
            <a:r>
              <a:rPr sz="1800" spc="-50" dirty="0">
                <a:latin typeface="Georgia"/>
                <a:cs typeface="Georgia"/>
              </a:rPr>
              <a:t>оформлял </a:t>
            </a:r>
            <a:r>
              <a:rPr sz="1800" spc="-20" dirty="0">
                <a:latin typeface="Georgia"/>
                <a:cs typeface="Georgia"/>
              </a:rPr>
              <a:t>независимость </a:t>
            </a:r>
            <a:r>
              <a:rPr sz="1800" spc="-35" dirty="0">
                <a:latin typeface="Georgia"/>
                <a:cs typeface="Georgia"/>
              </a:rPr>
              <a:t>княжества. </a:t>
            </a:r>
            <a:r>
              <a:rPr sz="1800" spc="10" dirty="0">
                <a:latin typeface="Georgia"/>
                <a:cs typeface="Georgia"/>
              </a:rPr>
              <a:t>Статут </a:t>
            </a:r>
            <a:r>
              <a:rPr sz="1800" spc="-15" dirty="0">
                <a:latin typeface="Georgia"/>
                <a:cs typeface="Georgia"/>
              </a:rPr>
              <a:t>обя</a:t>
            </a:r>
            <a:r>
              <a:rPr sz="1800" spc="-15" dirty="0">
                <a:latin typeface="Arial"/>
                <a:cs typeface="Arial"/>
              </a:rPr>
              <a:t>-  </a:t>
            </a:r>
            <a:r>
              <a:rPr sz="1800" spc="-25" dirty="0">
                <a:latin typeface="Georgia"/>
                <a:cs typeface="Georgia"/>
              </a:rPr>
              <a:t>зывал </a:t>
            </a:r>
            <a:r>
              <a:rPr sz="1800" spc="-10" dirty="0">
                <a:latin typeface="Georgia"/>
                <a:cs typeface="Georgia"/>
              </a:rPr>
              <a:t>правительство </a:t>
            </a:r>
            <a:r>
              <a:rPr sz="1800" spc="5" dirty="0">
                <a:latin typeface="Georgia"/>
                <a:cs typeface="Georgia"/>
              </a:rPr>
              <a:t>вернуть </a:t>
            </a:r>
            <a:r>
              <a:rPr sz="1800" spc="10" dirty="0">
                <a:latin typeface="Georgia"/>
                <a:cs typeface="Georgia"/>
              </a:rPr>
              <a:t>отторгнутые </a:t>
            </a:r>
            <a:r>
              <a:rPr sz="1800" spc="15" dirty="0">
                <a:latin typeface="Georgia"/>
                <a:cs typeface="Georgia"/>
              </a:rPr>
              <a:t>от </a:t>
            </a:r>
            <a:r>
              <a:rPr sz="1800" spc="-25" dirty="0">
                <a:latin typeface="Georgia"/>
                <a:cs typeface="Georgia"/>
              </a:rPr>
              <a:t>княжества </a:t>
            </a:r>
            <a:r>
              <a:rPr sz="1800" spc="-50" dirty="0">
                <a:latin typeface="Georgia"/>
                <a:cs typeface="Georgia"/>
              </a:rPr>
              <a:t>земли, </a:t>
            </a:r>
            <a:r>
              <a:rPr sz="1800" spc="-25" dirty="0">
                <a:latin typeface="Georgia"/>
                <a:cs typeface="Georgia"/>
              </a:rPr>
              <a:t>запре</a:t>
            </a:r>
            <a:r>
              <a:rPr sz="1800" spc="-25" dirty="0">
                <a:latin typeface="Arial"/>
                <a:cs typeface="Arial"/>
              </a:rPr>
              <a:t>-  </a:t>
            </a:r>
            <a:r>
              <a:rPr sz="1800" spc="-65" dirty="0">
                <a:latin typeface="Georgia"/>
                <a:cs typeface="Georgia"/>
              </a:rPr>
              <a:t>щал </a:t>
            </a:r>
            <a:r>
              <a:rPr sz="1800" spc="-25" dirty="0">
                <a:latin typeface="Georgia"/>
                <a:cs typeface="Georgia"/>
              </a:rPr>
              <a:t>назначать </a:t>
            </a:r>
            <a:r>
              <a:rPr sz="1800" spc="-35" dirty="0">
                <a:latin typeface="Georgia"/>
                <a:cs typeface="Georgia"/>
              </a:rPr>
              <a:t>на </a:t>
            </a:r>
            <a:r>
              <a:rPr sz="1800" spc="-20" dirty="0">
                <a:latin typeface="Georgia"/>
                <a:cs typeface="Georgia"/>
              </a:rPr>
              <a:t>государственные </a:t>
            </a:r>
            <a:r>
              <a:rPr sz="1800" spc="-30" dirty="0">
                <a:latin typeface="Georgia"/>
                <a:cs typeface="Georgia"/>
              </a:rPr>
              <a:t>должности </a:t>
            </a:r>
            <a:r>
              <a:rPr sz="1800" spc="5" dirty="0">
                <a:latin typeface="Georgia"/>
                <a:cs typeface="Georgia"/>
              </a:rPr>
              <a:t>в </a:t>
            </a:r>
            <a:r>
              <a:rPr sz="1800" spc="-100" dirty="0">
                <a:latin typeface="Georgia"/>
                <a:cs typeface="Georgia"/>
              </a:rPr>
              <a:t>ВКЛ </a:t>
            </a:r>
            <a:r>
              <a:rPr sz="1800" spc="-45" dirty="0">
                <a:latin typeface="Georgia"/>
                <a:cs typeface="Georgia"/>
              </a:rPr>
              <a:t>и </a:t>
            </a:r>
            <a:r>
              <a:rPr sz="1800" spc="-10" dirty="0">
                <a:latin typeface="Georgia"/>
                <a:cs typeface="Georgia"/>
              </a:rPr>
              <a:t>наделять</a:t>
            </a:r>
            <a:r>
              <a:rPr sz="1800" spc="50" dirty="0">
                <a:latin typeface="Georgia"/>
                <a:cs typeface="Georgia"/>
              </a:rPr>
              <a:t> </a:t>
            </a:r>
            <a:r>
              <a:rPr sz="1800" spc="-30" dirty="0">
                <a:latin typeface="Georgia"/>
                <a:cs typeface="Georgia"/>
              </a:rPr>
              <a:t>землёй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ts val="1730"/>
              </a:lnSpc>
            </a:pPr>
            <a:r>
              <a:rPr sz="1800" spc="-50" dirty="0">
                <a:latin typeface="Georgia"/>
                <a:cs typeface="Georgia"/>
              </a:rPr>
              <a:t>«чужеземцев </a:t>
            </a:r>
            <a:r>
              <a:rPr sz="1800" spc="-45" dirty="0">
                <a:latin typeface="Georgia"/>
                <a:cs typeface="Georgia"/>
              </a:rPr>
              <a:t>и </a:t>
            </a:r>
            <a:r>
              <a:rPr sz="1800" spc="-50" dirty="0">
                <a:latin typeface="Georgia"/>
                <a:cs typeface="Georgia"/>
              </a:rPr>
              <a:t>заграничников», </a:t>
            </a:r>
            <a:r>
              <a:rPr sz="1800" spc="5" dirty="0">
                <a:latin typeface="Georgia"/>
                <a:cs typeface="Georgia"/>
              </a:rPr>
              <a:t>в </a:t>
            </a:r>
            <a:r>
              <a:rPr sz="1800" spc="-10" dirty="0">
                <a:latin typeface="Georgia"/>
                <a:cs typeface="Georgia"/>
              </a:rPr>
              <a:t>том </a:t>
            </a:r>
            <a:r>
              <a:rPr sz="1800" spc="-35" dirty="0">
                <a:latin typeface="Georgia"/>
                <a:cs typeface="Georgia"/>
              </a:rPr>
              <a:t>числе </a:t>
            </a:r>
            <a:r>
              <a:rPr sz="1800" spc="-45" dirty="0">
                <a:latin typeface="Georgia"/>
                <a:cs typeface="Georgia"/>
              </a:rPr>
              <a:t>и</a:t>
            </a:r>
            <a:r>
              <a:rPr sz="1800" spc="-85" dirty="0">
                <a:latin typeface="Georgia"/>
                <a:cs typeface="Georgia"/>
              </a:rPr>
              <a:t> </a:t>
            </a:r>
            <a:r>
              <a:rPr sz="1800" spc="-40" dirty="0">
                <a:latin typeface="Georgia"/>
                <a:cs typeface="Georgia"/>
              </a:rPr>
              <a:t>поляков.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4439" y="3724655"/>
            <a:ext cx="743711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70304" y="3724655"/>
            <a:ext cx="1001268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15539" y="3724655"/>
            <a:ext cx="2750819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58511" y="3724655"/>
            <a:ext cx="662939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13603" y="3724655"/>
            <a:ext cx="384048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9680" y="3944111"/>
            <a:ext cx="693419" cy="513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87067" y="3944111"/>
            <a:ext cx="3948683" cy="5135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55775" y="4163567"/>
            <a:ext cx="4020312" cy="5135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68240" y="4163567"/>
            <a:ext cx="531876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92267" y="4163567"/>
            <a:ext cx="384048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78636" y="4383023"/>
            <a:ext cx="1325880" cy="5135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96667" y="4383023"/>
            <a:ext cx="3307079" cy="5135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40536" y="4602479"/>
            <a:ext cx="3534155" cy="5135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66844" y="4602479"/>
            <a:ext cx="1048512" cy="5135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07508" y="4602479"/>
            <a:ext cx="384048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73480" y="4821935"/>
            <a:ext cx="723900" cy="5135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41348" y="4821935"/>
            <a:ext cx="4064508" cy="5135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61288" y="5041391"/>
            <a:ext cx="3860291" cy="5135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13732" y="5041391"/>
            <a:ext cx="880872" cy="5135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86755" y="5041391"/>
            <a:ext cx="384048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26819" y="5260847"/>
            <a:ext cx="682751" cy="51358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01724" y="5260847"/>
            <a:ext cx="3549396" cy="51358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43271" y="5260847"/>
            <a:ext cx="685800" cy="51358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21223" y="5260847"/>
            <a:ext cx="384048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8532" y="5480303"/>
            <a:ext cx="1836420" cy="51358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37104" y="5480303"/>
            <a:ext cx="2935223" cy="5135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80160" y="5699759"/>
            <a:ext cx="3838955" cy="51358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11267" y="5699759"/>
            <a:ext cx="664463" cy="51358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67884" y="5699759"/>
            <a:ext cx="384048" cy="5135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05483" y="5919215"/>
            <a:ext cx="841247" cy="5135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90700" y="5919215"/>
            <a:ext cx="3136392" cy="51358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19244" y="5919215"/>
            <a:ext cx="931163" cy="51358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42559" y="5919215"/>
            <a:ext cx="384048" cy="5135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49908" y="6138671"/>
            <a:ext cx="726947" cy="51358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69007" y="6138671"/>
            <a:ext cx="3364992" cy="51358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32888" y="6358126"/>
            <a:ext cx="1766315" cy="49987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292478" y="3781170"/>
            <a:ext cx="4227830" cy="293433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91440" marR="78105" indent="-6350" algn="just">
              <a:lnSpc>
                <a:spcPct val="80000"/>
              </a:lnSpc>
              <a:spcBef>
                <a:spcPts val="530"/>
              </a:spcBef>
            </a:pPr>
            <a:r>
              <a:rPr sz="1800" spc="-45" dirty="0">
                <a:latin typeface="Georgia"/>
                <a:cs typeface="Georgia"/>
              </a:rPr>
              <a:t>Лев Сапега </a:t>
            </a:r>
            <a:r>
              <a:rPr sz="1800" spc="-35" dirty="0">
                <a:latin typeface="Georgia"/>
                <a:cs typeface="Georgia"/>
              </a:rPr>
              <a:t>на </a:t>
            </a:r>
            <a:r>
              <a:rPr sz="1800" spc="-25" dirty="0">
                <a:latin typeface="Georgia"/>
                <a:cs typeface="Georgia"/>
              </a:rPr>
              <a:t>свои </a:t>
            </a:r>
            <a:r>
              <a:rPr sz="1800" spc="-5" dirty="0">
                <a:latin typeface="Georgia"/>
                <a:cs typeface="Georgia"/>
              </a:rPr>
              <a:t>средства </a:t>
            </a:r>
            <a:r>
              <a:rPr sz="1800" spc="-30" dirty="0">
                <a:latin typeface="Georgia"/>
                <a:cs typeface="Georgia"/>
              </a:rPr>
              <a:t>издал</a:t>
            </a:r>
            <a:r>
              <a:rPr sz="1800" spc="-120" dirty="0">
                <a:latin typeface="Georgia"/>
                <a:cs typeface="Georgia"/>
              </a:rPr>
              <a:t> </a:t>
            </a:r>
            <a:r>
              <a:rPr sz="1800" spc="5" dirty="0">
                <a:latin typeface="Georgia"/>
                <a:cs typeface="Georgia"/>
              </a:rPr>
              <a:t>тре</a:t>
            </a:r>
            <a:r>
              <a:rPr sz="1800" spc="5" dirty="0">
                <a:latin typeface="Arial"/>
                <a:cs typeface="Arial"/>
              </a:rPr>
              <a:t>-  </a:t>
            </a:r>
            <a:r>
              <a:rPr sz="1800" spc="-10" dirty="0">
                <a:latin typeface="Georgia"/>
                <a:cs typeface="Georgia"/>
              </a:rPr>
              <a:t>тий </a:t>
            </a:r>
            <a:r>
              <a:rPr sz="1800" spc="10" dirty="0">
                <a:latin typeface="Georgia"/>
                <a:cs typeface="Georgia"/>
              </a:rPr>
              <a:t>Статут </a:t>
            </a:r>
            <a:r>
              <a:rPr sz="1800" spc="-105" dirty="0">
                <a:latin typeface="Georgia"/>
                <a:cs typeface="Georgia"/>
              </a:rPr>
              <a:t>ВКЛ. </a:t>
            </a:r>
            <a:r>
              <a:rPr sz="1800" spc="-50" dirty="0">
                <a:latin typeface="Georgia"/>
                <a:cs typeface="Georgia"/>
              </a:rPr>
              <a:t>Во </a:t>
            </a:r>
            <a:r>
              <a:rPr sz="1800" spc="-15" dirty="0">
                <a:latin typeface="Georgia"/>
                <a:cs typeface="Georgia"/>
              </a:rPr>
              <a:t>вступлении </a:t>
            </a:r>
            <a:r>
              <a:rPr sz="1800" spc="-25" dirty="0">
                <a:latin typeface="Georgia"/>
                <a:cs typeface="Georgia"/>
              </a:rPr>
              <a:t>к нему  он </a:t>
            </a:r>
            <a:r>
              <a:rPr sz="1800" spc="-45" dirty="0">
                <a:latin typeface="Georgia"/>
                <a:cs typeface="Georgia"/>
              </a:rPr>
              <a:t>сформулировал </a:t>
            </a:r>
            <a:r>
              <a:rPr sz="1800" spc="-25" dirty="0">
                <a:latin typeface="Georgia"/>
                <a:cs typeface="Georgia"/>
              </a:rPr>
              <a:t>идею </a:t>
            </a:r>
            <a:r>
              <a:rPr sz="1800" spc="-20" dirty="0">
                <a:latin typeface="Georgia"/>
                <a:cs typeface="Georgia"/>
              </a:rPr>
              <a:t>правового </a:t>
            </a:r>
            <a:r>
              <a:rPr sz="1800" spc="-5" dirty="0">
                <a:latin typeface="Georgia"/>
                <a:cs typeface="Georgia"/>
              </a:rPr>
              <a:t>го</a:t>
            </a:r>
            <a:r>
              <a:rPr sz="1800" spc="-5" dirty="0">
                <a:latin typeface="Arial"/>
                <a:cs typeface="Arial"/>
              </a:rPr>
              <a:t>-  </a:t>
            </a:r>
            <a:r>
              <a:rPr sz="1800" spc="-30" dirty="0">
                <a:latin typeface="Georgia"/>
                <a:cs typeface="Georgia"/>
              </a:rPr>
              <a:t>сударства. </a:t>
            </a:r>
            <a:r>
              <a:rPr sz="1800" spc="-80" dirty="0">
                <a:latin typeface="Georgia"/>
                <a:cs typeface="Georgia"/>
              </a:rPr>
              <a:t>Она </a:t>
            </a:r>
            <a:r>
              <a:rPr sz="1800" spc="-35" dirty="0">
                <a:latin typeface="Georgia"/>
                <a:cs typeface="Georgia"/>
              </a:rPr>
              <a:t>заключалась </a:t>
            </a:r>
            <a:r>
              <a:rPr sz="1800" spc="5" dirty="0">
                <a:latin typeface="Georgia"/>
                <a:cs typeface="Georgia"/>
              </a:rPr>
              <a:t>в </a:t>
            </a:r>
            <a:r>
              <a:rPr sz="1800" spc="-35" dirty="0">
                <a:latin typeface="Georgia"/>
                <a:cs typeface="Georgia"/>
              </a:rPr>
              <a:t>том, </a:t>
            </a:r>
            <a:r>
              <a:rPr sz="1800" spc="-10" dirty="0">
                <a:latin typeface="Georgia"/>
                <a:cs typeface="Georgia"/>
              </a:rPr>
              <a:t>что  все </a:t>
            </a:r>
            <a:r>
              <a:rPr sz="1800" spc="-20" dirty="0">
                <a:latin typeface="Georgia"/>
                <a:cs typeface="Georgia"/>
              </a:rPr>
              <a:t>государственные органы </a:t>
            </a:r>
            <a:r>
              <a:rPr sz="1800" spc="-45" dirty="0">
                <a:latin typeface="Georgia"/>
                <a:cs typeface="Georgia"/>
              </a:rPr>
              <a:t>и</a:t>
            </a:r>
            <a:r>
              <a:rPr sz="1800" spc="-100" dirty="0">
                <a:latin typeface="Georgia"/>
                <a:cs typeface="Georgia"/>
              </a:rPr>
              <a:t> </a:t>
            </a:r>
            <a:r>
              <a:rPr sz="1800" spc="-30" dirty="0">
                <a:latin typeface="Georgia"/>
                <a:cs typeface="Georgia"/>
              </a:rPr>
              <a:t>служеб</a:t>
            </a:r>
            <a:r>
              <a:rPr sz="1800" spc="-30" dirty="0"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  <a:p>
            <a:pPr marL="12700" marR="5080" indent="12065" algn="just">
              <a:lnSpc>
                <a:spcPct val="80000"/>
              </a:lnSpc>
            </a:pPr>
            <a:r>
              <a:rPr sz="1800" spc="-20" dirty="0">
                <a:latin typeface="Georgia"/>
                <a:cs typeface="Georgia"/>
              </a:rPr>
              <a:t>ные </a:t>
            </a:r>
            <a:r>
              <a:rPr sz="1800" spc="-50" dirty="0">
                <a:latin typeface="Georgia"/>
                <a:cs typeface="Georgia"/>
              </a:rPr>
              <a:t>лица </a:t>
            </a:r>
            <a:r>
              <a:rPr sz="1800" spc="-45" dirty="0">
                <a:latin typeface="Georgia"/>
                <a:cs typeface="Georgia"/>
              </a:rPr>
              <a:t>должны </a:t>
            </a:r>
            <a:r>
              <a:rPr sz="1800" dirty="0">
                <a:latin typeface="Georgia"/>
                <a:cs typeface="Georgia"/>
              </a:rPr>
              <a:t>действовать </a:t>
            </a:r>
            <a:r>
              <a:rPr sz="1800" spc="-35" dirty="0">
                <a:latin typeface="Georgia"/>
                <a:cs typeface="Georgia"/>
              </a:rPr>
              <a:t>согласно  </a:t>
            </a:r>
            <a:r>
              <a:rPr sz="1800" spc="-55" dirty="0">
                <a:latin typeface="Georgia"/>
                <a:cs typeface="Georgia"/>
              </a:rPr>
              <a:t>закону, </a:t>
            </a:r>
            <a:r>
              <a:rPr sz="1800" spc="-30" dirty="0">
                <a:latin typeface="Georgia"/>
                <a:cs typeface="Georgia"/>
              </a:rPr>
              <a:t>а </a:t>
            </a:r>
            <a:r>
              <a:rPr sz="1800" spc="-10" dirty="0">
                <a:latin typeface="Georgia"/>
                <a:cs typeface="Georgia"/>
              </a:rPr>
              <a:t>все </a:t>
            </a:r>
            <a:r>
              <a:rPr sz="1800" spc="-65" dirty="0">
                <a:latin typeface="Georgia"/>
                <a:cs typeface="Georgia"/>
              </a:rPr>
              <a:t>люди, </a:t>
            </a:r>
            <a:r>
              <a:rPr sz="1800" spc="-35" dirty="0">
                <a:latin typeface="Georgia"/>
                <a:cs typeface="Georgia"/>
              </a:rPr>
              <a:t>независимо </a:t>
            </a:r>
            <a:r>
              <a:rPr sz="1800" spc="20" dirty="0">
                <a:latin typeface="Georgia"/>
                <a:cs typeface="Georgia"/>
              </a:rPr>
              <a:t>от </a:t>
            </a:r>
            <a:r>
              <a:rPr sz="1800" spc="-20" dirty="0">
                <a:latin typeface="Georgia"/>
                <a:cs typeface="Georgia"/>
              </a:rPr>
              <a:t>сосло</a:t>
            </a:r>
            <a:r>
              <a:rPr sz="1800" spc="-20" dirty="0">
                <a:latin typeface="Arial"/>
                <a:cs typeface="Arial"/>
              </a:rPr>
              <a:t>-  </a:t>
            </a:r>
            <a:r>
              <a:rPr sz="1800" spc="-50" dirty="0">
                <a:latin typeface="Georgia"/>
                <a:cs typeface="Georgia"/>
              </a:rPr>
              <a:t>вия, </a:t>
            </a:r>
            <a:r>
              <a:rPr sz="1800" spc="-25" dirty="0">
                <a:latin typeface="Georgia"/>
                <a:cs typeface="Georgia"/>
              </a:rPr>
              <a:t>к </a:t>
            </a:r>
            <a:r>
              <a:rPr sz="1800" spc="-20" dirty="0">
                <a:latin typeface="Georgia"/>
                <a:cs typeface="Georgia"/>
              </a:rPr>
              <a:t>которому </a:t>
            </a:r>
            <a:r>
              <a:rPr sz="1800" spc="-35" dirty="0">
                <a:latin typeface="Georgia"/>
                <a:cs typeface="Georgia"/>
              </a:rPr>
              <a:t>они </a:t>
            </a:r>
            <a:r>
              <a:rPr sz="1800" spc="-50" dirty="0">
                <a:latin typeface="Georgia"/>
                <a:cs typeface="Georgia"/>
              </a:rPr>
              <a:t>принадлежат, </a:t>
            </a:r>
            <a:r>
              <a:rPr sz="1800" spc="-30" dirty="0">
                <a:latin typeface="Georgia"/>
                <a:cs typeface="Georgia"/>
              </a:rPr>
              <a:t>про</a:t>
            </a:r>
            <a:r>
              <a:rPr sz="1800" spc="-30" dirty="0">
                <a:latin typeface="Arial"/>
                <a:cs typeface="Arial"/>
              </a:rPr>
              <a:t>-  </a:t>
            </a:r>
            <a:r>
              <a:rPr sz="1800" spc="-35" dirty="0">
                <a:latin typeface="Georgia"/>
                <a:cs typeface="Georgia"/>
              </a:rPr>
              <a:t>возглашаются </a:t>
            </a:r>
            <a:r>
              <a:rPr sz="1800" spc="-40" dirty="0">
                <a:latin typeface="Georgia"/>
                <a:cs typeface="Georgia"/>
              </a:rPr>
              <a:t>равными </a:t>
            </a:r>
            <a:r>
              <a:rPr sz="1800" spc="-20" dirty="0">
                <a:latin typeface="Georgia"/>
                <a:cs typeface="Georgia"/>
              </a:rPr>
              <a:t>перед </a:t>
            </a:r>
            <a:r>
              <a:rPr sz="1800" spc="-45" dirty="0">
                <a:latin typeface="Georgia"/>
                <a:cs typeface="Georgia"/>
              </a:rPr>
              <a:t>законом.  </a:t>
            </a:r>
            <a:r>
              <a:rPr sz="1800" spc="-50" dirty="0">
                <a:latin typeface="Georgia"/>
                <a:cs typeface="Georgia"/>
              </a:rPr>
              <a:t>Однако </a:t>
            </a:r>
            <a:r>
              <a:rPr sz="1800" spc="10" dirty="0">
                <a:latin typeface="Georgia"/>
                <a:cs typeface="Georgia"/>
              </a:rPr>
              <a:t>в </a:t>
            </a:r>
            <a:r>
              <a:rPr sz="1800" spc="-30" dirty="0">
                <a:latin typeface="Georgia"/>
                <a:cs typeface="Georgia"/>
              </a:rPr>
              <a:t>условиях </a:t>
            </a:r>
            <a:r>
              <a:rPr sz="1800" spc="-15" dirty="0">
                <a:latin typeface="Georgia"/>
                <a:cs typeface="Georgia"/>
              </a:rPr>
              <a:t>общества </a:t>
            </a:r>
            <a:r>
              <a:rPr sz="1800" spc="10" dirty="0">
                <a:latin typeface="Georgia"/>
                <a:cs typeface="Georgia"/>
              </a:rPr>
              <a:t>того</a:t>
            </a:r>
            <a:r>
              <a:rPr sz="1800" spc="-155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вре</a:t>
            </a:r>
            <a:r>
              <a:rPr sz="1800" spc="-10" dirty="0"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  <a:p>
            <a:pPr marL="56515" marR="48895" algn="ctr">
              <a:lnSpc>
                <a:spcPct val="80000"/>
              </a:lnSpc>
              <a:spcBef>
                <a:spcPts val="5"/>
              </a:spcBef>
            </a:pPr>
            <a:r>
              <a:rPr sz="1800" spc="-40" dirty="0">
                <a:latin typeface="Georgia"/>
                <a:cs typeface="Georgia"/>
              </a:rPr>
              <a:t>мени </a:t>
            </a:r>
            <a:r>
              <a:rPr sz="1800" spc="10" dirty="0">
                <a:latin typeface="Georgia"/>
                <a:cs typeface="Georgia"/>
              </a:rPr>
              <a:t>Статут </a:t>
            </a:r>
            <a:r>
              <a:rPr sz="1800" spc="-60" dirty="0">
                <a:latin typeface="Georgia"/>
                <a:cs typeface="Georgia"/>
              </a:rPr>
              <a:t>защищал </a:t>
            </a:r>
            <a:r>
              <a:rPr sz="1800" spc="-10" dirty="0">
                <a:latin typeface="Georgia"/>
                <a:cs typeface="Georgia"/>
              </a:rPr>
              <a:t>интересы</a:t>
            </a:r>
            <a:r>
              <a:rPr sz="1800" spc="-55" dirty="0">
                <a:latin typeface="Georgia"/>
                <a:cs typeface="Georgia"/>
              </a:rPr>
              <a:t> </a:t>
            </a:r>
            <a:r>
              <a:rPr sz="1800" spc="-40" dirty="0">
                <a:latin typeface="Georgia"/>
                <a:cs typeface="Georgia"/>
              </a:rPr>
              <a:t>феода</a:t>
            </a:r>
            <a:r>
              <a:rPr sz="1800" spc="-40" dirty="0">
                <a:latin typeface="Arial"/>
                <a:cs typeface="Arial"/>
              </a:rPr>
              <a:t>-  </a:t>
            </a:r>
            <a:r>
              <a:rPr sz="1800" spc="-20" dirty="0">
                <a:latin typeface="Georgia"/>
                <a:cs typeface="Georgia"/>
              </a:rPr>
              <a:t>лов </a:t>
            </a:r>
            <a:r>
              <a:rPr sz="1800" spc="-45" dirty="0">
                <a:latin typeface="Georgia"/>
                <a:cs typeface="Georgia"/>
              </a:rPr>
              <a:t>и </a:t>
            </a:r>
            <a:r>
              <a:rPr sz="1800" spc="-20" dirty="0">
                <a:latin typeface="Georgia"/>
                <a:cs typeface="Georgia"/>
              </a:rPr>
              <a:t>окончательно</a:t>
            </a:r>
            <a:r>
              <a:rPr sz="1800" spc="-95" dirty="0">
                <a:latin typeface="Georgia"/>
                <a:cs typeface="Georgia"/>
              </a:rPr>
              <a:t> </a:t>
            </a:r>
            <a:r>
              <a:rPr sz="1800" spc="-20" dirty="0">
                <a:latin typeface="Georgia"/>
                <a:cs typeface="Georgia"/>
              </a:rPr>
              <a:t>закрепостил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ts val="1730"/>
              </a:lnSpc>
            </a:pPr>
            <a:r>
              <a:rPr sz="1800" spc="-10" dirty="0">
                <a:latin typeface="Georgia"/>
                <a:cs typeface="Georgia"/>
              </a:rPr>
              <a:t>крестьянство.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1066799" cy="685799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40479" y="992124"/>
            <a:ext cx="5303520" cy="28956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72639" y="981455"/>
            <a:ext cx="1767839" cy="28956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58824" y="173736"/>
            <a:ext cx="7856220" cy="90220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1499108" y="281686"/>
            <a:ext cx="73431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80" dirty="0"/>
              <a:t>Принятие </a:t>
            </a:r>
            <a:r>
              <a:rPr sz="3200" spc="35" dirty="0"/>
              <a:t>третьего </a:t>
            </a:r>
            <a:r>
              <a:rPr sz="3200" spc="20" dirty="0"/>
              <a:t>Статута </a:t>
            </a:r>
            <a:r>
              <a:rPr sz="3200" spc="-170" dirty="0"/>
              <a:t>ВКЛ </a:t>
            </a:r>
            <a:r>
              <a:rPr sz="3200" spc="50" dirty="0"/>
              <a:t>1588</a:t>
            </a:r>
            <a:r>
              <a:rPr sz="3200" spc="-254" dirty="0"/>
              <a:t> </a:t>
            </a:r>
            <a:r>
              <a:rPr sz="3200" spc="-225" dirty="0"/>
              <a:t>г.</a:t>
            </a:r>
            <a:endParaRPr sz="3200"/>
          </a:p>
        </p:txBody>
      </p:sp>
      <p:sp>
        <p:nvSpPr>
          <p:cNvPr id="44" name="object 44"/>
          <p:cNvSpPr/>
          <p:nvPr/>
        </p:nvSpPr>
        <p:spPr>
          <a:xfrm>
            <a:off x="1935479" y="1415796"/>
            <a:ext cx="3820668" cy="54102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48255" y="1435608"/>
            <a:ext cx="3665220" cy="45720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2163826" y="1483233"/>
            <a:ext cx="34156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Georgia"/>
                <a:cs typeface="Georgia"/>
              </a:rPr>
              <a:t>Титульный </a:t>
            </a:r>
            <a:r>
              <a:rPr sz="1600" spc="-15" dirty="0">
                <a:latin typeface="Georgia"/>
                <a:cs typeface="Georgia"/>
              </a:rPr>
              <a:t>лист </a:t>
            </a:r>
            <a:r>
              <a:rPr sz="1600" spc="5" dirty="0">
                <a:latin typeface="Georgia"/>
                <a:cs typeface="Georgia"/>
              </a:rPr>
              <a:t>Статута </a:t>
            </a:r>
            <a:r>
              <a:rPr sz="1600" spc="-95" dirty="0">
                <a:latin typeface="Georgia"/>
                <a:cs typeface="Georgia"/>
              </a:rPr>
              <a:t>ВКЛ </a:t>
            </a:r>
            <a:r>
              <a:rPr sz="1600" spc="20" dirty="0">
                <a:latin typeface="Georgia"/>
                <a:cs typeface="Georgia"/>
              </a:rPr>
              <a:t>1588</a:t>
            </a:r>
            <a:r>
              <a:rPr sz="1600" dirty="0">
                <a:latin typeface="Georgia"/>
                <a:cs typeface="Georgia"/>
              </a:rPr>
              <a:t> </a:t>
            </a:r>
            <a:r>
              <a:rPr sz="1600" spc="-120" dirty="0">
                <a:latin typeface="Georgia"/>
                <a:cs typeface="Georgia"/>
              </a:rPr>
              <a:t>г.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463540" y="1239011"/>
            <a:ext cx="3680460" cy="561898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687567" y="1463038"/>
            <a:ext cx="3296412" cy="528066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673090" y="1448561"/>
            <a:ext cx="3325495" cy="5309870"/>
          </a:xfrm>
          <a:custGeom>
            <a:avLst/>
            <a:gdLst/>
            <a:ahLst/>
            <a:cxnLst/>
            <a:rect l="l" t="t" r="r" b="b"/>
            <a:pathLst>
              <a:path w="3325495" h="5309870">
                <a:moveTo>
                  <a:pt x="0" y="5309616"/>
                </a:moveTo>
                <a:lnTo>
                  <a:pt x="3325367" y="5309616"/>
                </a:lnTo>
                <a:lnTo>
                  <a:pt x="3325367" y="0"/>
                </a:lnTo>
                <a:lnTo>
                  <a:pt x="0" y="0"/>
                </a:lnTo>
                <a:lnTo>
                  <a:pt x="0" y="5309616"/>
                </a:lnTo>
                <a:close/>
              </a:path>
            </a:pathLst>
          </a:custGeom>
          <a:ln w="2895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67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40479" y="992124"/>
            <a:ext cx="5303520" cy="289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72639" y="981455"/>
            <a:ext cx="1767839" cy="2895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91983" y="16764"/>
            <a:ext cx="1652016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763636" y="137540"/>
            <a:ext cx="10814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80" dirty="0"/>
              <a:t>План</a:t>
            </a:r>
            <a:endParaRPr sz="3600"/>
          </a:p>
        </p:txBody>
      </p:sp>
      <p:sp>
        <p:nvSpPr>
          <p:cNvPr id="7" name="object 7"/>
          <p:cNvSpPr/>
          <p:nvPr/>
        </p:nvSpPr>
        <p:spPr>
          <a:xfrm>
            <a:off x="1042416" y="1548383"/>
            <a:ext cx="647699" cy="8458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82852" y="1513332"/>
            <a:ext cx="7072883" cy="9022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19288" y="1513332"/>
            <a:ext cx="672083" cy="9022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82852" y="2001011"/>
            <a:ext cx="1101852" cy="9022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42416" y="2621279"/>
            <a:ext cx="647699" cy="8458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82852" y="2586227"/>
            <a:ext cx="7394448" cy="9022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2416" y="3206495"/>
            <a:ext cx="647699" cy="8458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82852" y="3171444"/>
            <a:ext cx="1751076" cy="9022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97479" y="3171444"/>
            <a:ext cx="2901696" cy="9022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51120" y="3171444"/>
            <a:ext cx="1459992" cy="9022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42416" y="3791711"/>
            <a:ext cx="647699" cy="8458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82852" y="3756659"/>
            <a:ext cx="7623048" cy="90220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82852" y="4244340"/>
            <a:ext cx="769620" cy="90220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8580" marR="328930" indent="-4572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337945" algn="l"/>
                <a:tab pos="1338580" algn="l"/>
              </a:tabLst>
            </a:pPr>
            <a:r>
              <a:rPr spc="-125" dirty="0"/>
              <a:t>Причины </a:t>
            </a:r>
            <a:r>
              <a:rPr spc="-25" dirty="0"/>
              <a:t>объединения </a:t>
            </a:r>
            <a:r>
              <a:rPr spc="-170" dirty="0"/>
              <a:t>ВКЛ </a:t>
            </a:r>
            <a:r>
              <a:rPr spc="-70" dirty="0"/>
              <a:t>и </a:t>
            </a:r>
            <a:r>
              <a:rPr spc="-95" dirty="0"/>
              <a:t>Поль</a:t>
            </a:r>
            <a:r>
              <a:rPr spc="-95" dirty="0">
                <a:latin typeface="Arial"/>
                <a:cs typeface="Arial"/>
              </a:rPr>
              <a:t>-  </a:t>
            </a:r>
            <a:r>
              <a:rPr spc="-135" dirty="0"/>
              <a:t>ши</a:t>
            </a:r>
          </a:p>
          <a:p>
            <a:pPr marL="1338580" indent="-4572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1337945" algn="l"/>
                <a:tab pos="1338580" algn="l"/>
              </a:tabLst>
            </a:pPr>
            <a:r>
              <a:rPr spc="-105" dirty="0"/>
              <a:t>Условия </a:t>
            </a:r>
            <a:r>
              <a:rPr spc="-25" dirty="0"/>
              <a:t>объединения </a:t>
            </a:r>
            <a:r>
              <a:rPr spc="-130" dirty="0"/>
              <a:t>Польши </a:t>
            </a:r>
            <a:r>
              <a:rPr spc="-70" dirty="0"/>
              <a:t>и</a:t>
            </a:r>
            <a:r>
              <a:rPr spc="-65" dirty="0"/>
              <a:t> </a:t>
            </a:r>
            <a:r>
              <a:rPr spc="-170" dirty="0"/>
              <a:t>ВКЛ</a:t>
            </a:r>
          </a:p>
          <a:p>
            <a:pPr marL="1338580" indent="-4572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1337945" algn="l"/>
                <a:tab pos="1338580" algn="l"/>
              </a:tabLst>
            </a:pPr>
            <a:r>
              <a:rPr spc="-70" dirty="0"/>
              <a:t>Итоги </a:t>
            </a:r>
            <a:r>
              <a:rPr spc="-75" dirty="0"/>
              <a:t>Люблинской</a:t>
            </a:r>
            <a:r>
              <a:rPr spc="-114" dirty="0"/>
              <a:t> </a:t>
            </a:r>
            <a:r>
              <a:rPr spc="-40" dirty="0"/>
              <a:t>унии</a:t>
            </a:r>
          </a:p>
          <a:p>
            <a:pPr marL="1338580" marR="5080" indent="-4572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1337945" algn="l"/>
                <a:tab pos="1338580" algn="l"/>
              </a:tabLst>
            </a:pPr>
            <a:r>
              <a:rPr spc="-80" dirty="0"/>
              <a:t>Принятие </a:t>
            </a:r>
            <a:r>
              <a:rPr spc="35" dirty="0"/>
              <a:t>третьего </a:t>
            </a:r>
            <a:r>
              <a:rPr spc="20" dirty="0"/>
              <a:t>Статута </a:t>
            </a:r>
            <a:r>
              <a:rPr spc="-170" dirty="0"/>
              <a:t>ВКЛ</a:t>
            </a:r>
            <a:r>
              <a:rPr spc="-350" dirty="0"/>
              <a:t> </a:t>
            </a:r>
            <a:r>
              <a:rPr spc="50" dirty="0"/>
              <a:t>1588  </a:t>
            </a:r>
            <a:r>
              <a:rPr spc="-355" dirty="0"/>
              <a:t>г.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3980" y="5527547"/>
            <a:ext cx="4402836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58967" y="5527547"/>
            <a:ext cx="1548384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99504" y="5527547"/>
            <a:ext cx="2136648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5860" y="5747003"/>
            <a:ext cx="1420367" cy="513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78379" y="5747003"/>
            <a:ext cx="2747772" cy="5135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18303" y="5747003"/>
            <a:ext cx="384048" cy="5135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44796" y="5747003"/>
            <a:ext cx="2868168" cy="5135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05116" y="5747003"/>
            <a:ext cx="1501140" cy="5135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98407" y="5747003"/>
            <a:ext cx="384048" cy="5135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14272" y="5966459"/>
            <a:ext cx="557784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14500" y="5966459"/>
            <a:ext cx="7069835" cy="5135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90244" y="6185915"/>
            <a:ext cx="2414016" cy="5135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96411" y="6185915"/>
            <a:ext cx="1636776" cy="5135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77155" y="6185915"/>
            <a:ext cx="4329684" cy="5135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37176" y="6405370"/>
            <a:ext cx="473963" cy="4526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296669" y="5584342"/>
            <a:ext cx="7534909" cy="1177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820">
              <a:lnSpc>
                <a:spcPts val="1945"/>
              </a:lnSpc>
              <a:spcBef>
                <a:spcPts val="100"/>
              </a:spcBef>
            </a:pPr>
            <a:r>
              <a:rPr sz="1800" spc="-50" dirty="0">
                <a:latin typeface="Georgia"/>
                <a:cs typeface="Georgia"/>
              </a:rPr>
              <a:t>Новое </a:t>
            </a:r>
            <a:r>
              <a:rPr sz="1800" spc="-15" dirty="0">
                <a:latin typeface="Georgia"/>
                <a:cs typeface="Georgia"/>
              </a:rPr>
              <a:t>государство </a:t>
            </a:r>
            <a:r>
              <a:rPr sz="1800" spc="-45" dirty="0">
                <a:latin typeface="Georgia"/>
                <a:cs typeface="Georgia"/>
              </a:rPr>
              <a:t>под </a:t>
            </a:r>
            <a:r>
              <a:rPr sz="1800" spc="-35" dirty="0">
                <a:latin typeface="Georgia"/>
                <a:cs typeface="Georgia"/>
              </a:rPr>
              <a:t>названием </a:t>
            </a:r>
            <a:r>
              <a:rPr sz="1800" spc="-40" dirty="0">
                <a:latin typeface="Georgia"/>
                <a:cs typeface="Georgia"/>
              </a:rPr>
              <a:t>Речь </a:t>
            </a:r>
            <a:r>
              <a:rPr sz="1800" spc="-55" dirty="0">
                <a:latin typeface="Georgia"/>
                <a:cs typeface="Georgia"/>
              </a:rPr>
              <a:t>Посполитая, </a:t>
            </a:r>
            <a:r>
              <a:rPr sz="1800" spc="-5" dirty="0">
                <a:latin typeface="Georgia"/>
                <a:cs typeface="Georgia"/>
              </a:rPr>
              <a:t>что </a:t>
            </a:r>
            <a:r>
              <a:rPr sz="1800" spc="5" dirty="0">
                <a:latin typeface="Georgia"/>
                <a:cs typeface="Georgia"/>
              </a:rPr>
              <a:t>в </a:t>
            </a:r>
            <a:r>
              <a:rPr sz="1800" spc="-20" dirty="0">
                <a:latin typeface="Georgia"/>
                <a:cs typeface="Georgia"/>
              </a:rPr>
              <a:t>переводе</a:t>
            </a:r>
            <a:r>
              <a:rPr sz="1800" spc="-145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с</a:t>
            </a:r>
            <a:endParaRPr sz="1800">
              <a:latin typeface="Georgia"/>
              <a:cs typeface="Georgia"/>
            </a:endParaRPr>
          </a:p>
          <a:p>
            <a:pPr marL="12700" marR="5080" algn="ctr">
              <a:lnSpc>
                <a:spcPts val="1730"/>
              </a:lnSpc>
              <a:spcBef>
                <a:spcPts val="200"/>
              </a:spcBef>
            </a:pPr>
            <a:r>
              <a:rPr sz="1800" spc="-20" dirty="0">
                <a:latin typeface="Georgia"/>
                <a:cs typeface="Georgia"/>
              </a:rPr>
              <a:t>польского </a:t>
            </a:r>
            <a:r>
              <a:rPr sz="1800" spc="-25" dirty="0">
                <a:latin typeface="Georgia"/>
                <a:cs typeface="Georgia"/>
              </a:rPr>
              <a:t>означает </a:t>
            </a:r>
            <a:r>
              <a:rPr sz="1800" spc="-50" dirty="0">
                <a:latin typeface="Georgia"/>
                <a:cs typeface="Georgia"/>
              </a:rPr>
              <a:t>«общее дело» </a:t>
            </a:r>
            <a:r>
              <a:rPr sz="1800" spc="-5" dirty="0">
                <a:latin typeface="Arial"/>
                <a:cs typeface="Arial"/>
              </a:rPr>
              <a:t>- </a:t>
            </a:r>
            <a:r>
              <a:rPr sz="1800" spc="25" dirty="0">
                <a:latin typeface="Georgia"/>
                <a:cs typeface="Georgia"/>
              </a:rPr>
              <a:t>то </a:t>
            </a:r>
            <a:r>
              <a:rPr sz="1800" spc="-85" dirty="0">
                <a:latin typeface="Georgia"/>
                <a:cs typeface="Georgia"/>
              </a:rPr>
              <a:t>же, </a:t>
            </a:r>
            <a:r>
              <a:rPr sz="1800" spc="-5" dirty="0">
                <a:latin typeface="Georgia"/>
                <a:cs typeface="Georgia"/>
              </a:rPr>
              <a:t>что </a:t>
            </a:r>
            <a:r>
              <a:rPr sz="1800" spc="-45" dirty="0">
                <a:latin typeface="Georgia"/>
                <a:cs typeface="Georgia"/>
              </a:rPr>
              <a:t>и </a:t>
            </a:r>
            <a:r>
              <a:rPr sz="1800" spc="-35" dirty="0">
                <a:latin typeface="Georgia"/>
                <a:cs typeface="Georgia"/>
              </a:rPr>
              <a:t>республика,</a:t>
            </a:r>
            <a:r>
              <a:rPr sz="1800" spc="-185" dirty="0">
                <a:latin typeface="Georgia"/>
                <a:cs typeface="Georgia"/>
              </a:rPr>
              <a:t> </a:t>
            </a:r>
            <a:r>
              <a:rPr sz="1800" spc="-15" dirty="0">
                <a:latin typeface="Georgia"/>
                <a:cs typeface="Georgia"/>
              </a:rPr>
              <a:t>представля</a:t>
            </a:r>
            <a:r>
              <a:rPr sz="1800" spc="-15" dirty="0">
                <a:latin typeface="Arial"/>
                <a:cs typeface="Arial"/>
              </a:rPr>
              <a:t>-  </a:t>
            </a:r>
            <a:r>
              <a:rPr sz="1800" spc="-30" dirty="0">
                <a:latin typeface="Georgia"/>
                <a:cs typeface="Georgia"/>
              </a:rPr>
              <a:t>ло </a:t>
            </a:r>
            <a:r>
              <a:rPr sz="1800" spc="-20" dirty="0">
                <a:latin typeface="Georgia"/>
                <a:cs typeface="Georgia"/>
              </a:rPr>
              <a:t>собой </a:t>
            </a:r>
            <a:r>
              <a:rPr sz="1800" spc="-30" dirty="0">
                <a:latin typeface="Georgia"/>
                <a:cs typeface="Georgia"/>
              </a:rPr>
              <a:t>союз </a:t>
            </a:r>
            <a:r>
              <a:rPr sz="1800" spc="-100" dirty="0">
                <a:latin typeface="Georgia"/>
                <a:cs typeface="Georgia"/>
              </a:rPr>
              <a:t>ВКЛ </a:t>
            </a:r>
            <a:r>
              <a:rPr sz="1800" spc="-45" dirty="0">
                <a:latin typeface="Georgia"/>
                <a:cs typeface="Georgia"/>
              </a:rPr>
              <a:t>и Польского </a:t>
            </a:r>
            <a:r>
              <a:rPr sz="1800" spc="-20" dirty="0">
                <a:latin typeface="Georgia"/>
                <a:cs typeface="Georgia"/>
              </a:rPr>
              <a:t>королевства. </a:t>
            </a:r>
            <a:r>
              <a:rPr sz="1800" spc="-105" dirty="0">
                <a:latin typeface="Georgia"/>
                <a:cs typeface="Georgia"/>
              </a:rPr>
              <a:t>Он </a:t>
            </a:r>
            <a:r>
              <a:rPr sz="1800" spc="-25" dirty="0">
                <a:latin typeface="Georgia"/>
                <a:cs typeface="Georgia"/>
              </a:rPr>
              <a:t>был создан </a:t>
            </a:r>
            <a:r>
              <a:rPr sz="1800" spc="220" dirty="0">
                <a:latin typeface="Georgia"/>
                <a:cs typeface="Georgia"/>
              </a:rPr>
              <a:t>1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spc="-45" dirty="0">
                <a:latin typeface="Georgia"/>
                <a:cs typeface="Georgia"/>
              </a:rPr>
              <a:t>июля</a:t>
            </a:r>
            <a:endParaRPr sz="1800">
              <a:latin typeface="Georgia"/>
              <a:cs typeface="Georgia"/>
            </a:endParaRPr>
          </a:p>
          <a:p>
            <a:pPr marL="36830" marR="31750" algn="ctr">
              <a:lnSpc>
                <a:spcPct val="80000"/>
              </a:lnSpc>
              <a:spcBef>
                <a:spcPts val="10"/>
              </a:spcBef>
            </a:pPr>
            <a:r>
              <a:rPr sz="1800" spc="55" dirty="0">
                <a:latin typeface="Georgia"/>
                <a:cs typeface="Georgia"/>
              </a:rPr>
              <a:t>1569 </a:t>
            </a:r>
            <a:r>
              <a:rPr sz="1800" spc="-125" dirty="0">
                <a:latin typeface="Georgia"/>
                <a:cs typeface="Georgia"/>
              </a:rPr>
              <a:t>г. </a:t>
            </a:r>
            <a:r>
              <a:rPr sz="1800" spc="5" dirty="0">
                <a:latin typeface="Georgia"/>
                <a:cs typeface="Georgia"/>
              </a:rPr>
              <a:t>в </a:t>
            </a:r>
            <a:r>
              <a:rPr sz="1800" spc="-10" dirty="0">
                <a:latin typeface="Georgia"/>
                <a:cs typeface="Georgia"/>
              </a:rPr>
              <a:t>результате </a:t>
            </a:r>
            <a:r>
              <a:rPr sz="1800" spc="-45" dirty="0">
                <a:latin typeface="Georgia"/>
                <a:cs typeface="Georgia"/>
              </a:rPr>
              <a:t>Люблинской </a:t>
            </a:r>
            <a:r>
              <a:rPr sz="1800" spc="-30" dirty="0">
                <a:latin typeface="Georgia"/>
                <a:cs typeface="Georgia"/>
              </a:rPr>
              <a:t>унии </a:t>
            </a:r>
            <a:r>
              <a:rPr sz="1800" spc="-45" dirty="0">
                <a:latin typeface="Georgia"/>
                <a:cs typeface="Georgia"/>
              </a:rPr>
              <a:t>и </a:t>
            </a:r>
            <a:r>
              <a:rPr sz="1800" spc="-20" dirty="0">
                <a:latin typeface="Georgia"/>
                <a:cs typeface="Georgia"/>
              </a:rPr>
              <a:t>просуществовал </a:t>
            </a:r>
            <a:r>
              <a:rPr sz="1800" spc="-15" dirty="0">
                <a:latin typeface="Georgia"/>
                <a:cs typeface="Georgia"/>
              </a:rPr>
              <a:t>до </a:t>
            </a:r>
            <a:r>
              <a:rPr sz="1800" spc="-40" dirty="0">
                <a:latin typeface="Georgia"/>
                <a:cs typeface="Georgia"/>
              </a:rPr>
              <a:t>конца </a:t>
            </a:r>
            <a:r>
              <a:rPr sz="1800" spc="-145" dirty="0">
                <a:latin typeface="Georgia"/>
                <a:cs typeface="Georgia"/>
              </a:rPr>
              <a:t>XVIII  </a:t>
            </a:r>
            <a:r>
              <a:rPr sz="1800" spc="-65" dirty="0">
                <a:latin typeface="Georgia"/>
                <a:cs typeface="Georgia"/>
              </a:rPr>
              <a:t>в.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066799" cy="685799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40479" y="992124"/>
            <a:ext cx="5303520" cy="28956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72639" y="981455"/>
            <a:ext cx="1767839" cy="2895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06623" y="0"/>
            <a:ext cx="6437376" cy="76504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79919" y="327659"/>
            <a:ext cx="2150364" cy="95554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962148" y="0"/>
            <a:ext cx="5883275" cy="1061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Причины </a:t>
            </a:r>
            <a:r>
              <a:rPr spc="-30" dirty="0"/>
              <a:t>объединения </a:t>
            </a:r>
            <a:r>
              <a:rPr spc="-190" dirty="0"/>
              <a:t>ВКЛ</a:t>
            </a:r>
            <a:r>
              <a:rPr spc="-65" dirty="0"/>
              <a:t> </a:t>
            </a:r>
            <a:r>
              <a:rPr spc="-80" dirty="0"/>
              <a:t>и</a:t>
            </a:r>
          </a:p>
          <a:p>
            <a:pPr marR="5080" algn="r">
              <a:lnSpc>
                <a:spcPct val="100000"/>
              </a:lnSpc>
            </a:pPr>
            <a:r>
              <a:rPr spc="-140" dirty="0"/>
              <a:t>Пол</a:t>
            </a:r>
            <a:r>
              <a:rPr spc="-100" dirty="0"/>
              <a:t>ь</a:t>
            </a:r>
            <a:r>
              <a:rPr spc="-150" dirty="0"/>
              <a:t>ши</a:t>
            </a:r>
          </a:p>
        </p:txBody>
      </p:sp>
      <p:sp>
        <p:nvSpPr>
          <p:cNvPr id="24" name="object 24"/>
          <p:cNvSpPr/>
          <p:nvPr/>
        </p:nvSpPr>
        <p:spPr>
          <a:xfrm>
            <a:off x="1027175" y="3159251"/>
            <a:ext cx="2755392" cy="78486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91055" y="3179064"/>
            <a:ext cx="742188" cy="4572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58923" y="3179064"/>
            <a:ext cx="1374648" cy="457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06495" y="3179064"/>
            <a:ext cx="533400" cy="457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86255" y="3422903"/>
            <a:ext cx="1912620" cy="4572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24555" y="3422903"/>
            <a:ext cx="577595" cy="457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73552" y="3422903"/>
            <a:ext cx="422148" cy="4572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401572" y="3227323"/>
            <a:ext cx="21621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04800">
              <a:lnSpc>
                <a:spcPct val="100000"/>
              </a:lnSpc>
              <a:spcBef>
                <a:spcPts val="95"/>
              </a:spcBef>
            </a:pPr>
            <a:r>
              <a:rPr sz="1600" spc="-35" dirty="0">
                <a:latin typeface="Georgia"/>
                <a:cs typeface="Georgia"/>
              </a:rPr>
              <a:t>Речь </a:t>
            </a:r>
            <a:r>
              <a:rPr sz="1600" spc="-45" dirty="0">
                <a:latin typeface="Georgia"/>
                <a:cs typeface="Georgia"/>
              </a:rPr>
              <a:t>Посполитая </a:t>
            </a:r>
            <a:r>
              <a:rPr sz="1600" dirty="0">
                <a:latin typeface="Georgia"/>
                <a:cs typeface="Georgia"/>
              </a:rPr>
              <a:t>во  </a:t>
            </a:r>
            <a:r>
              <a:rPr sz="1600" spc="-10" dirty="0">
                <a:latin typeface="Georgia"/>
                <a:cs typeface="Georgia"/>
              </a:rPr>
              <a:t>второй </a:t>
            </a:r>
            <a:r>
              <a:rPr sz="1600" spc="-30" dirty="0">
                <a:latin typeface="Georgia"/>
                <a:cs typeface="Georgia"/>
              </a:rPr>
              <a:t>половине </a:t>
            </a:r>
            <a:r>
              <a:rPr sz="1600" spc="-70" dirty="0">
                <a:latin typeface="Arial"/>
                <a:cs typeface="Arial"/>
              </a:rPr>
              <a:t>XVI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45" dirty="0">
                <a:latin typeface="Georgia"/>
                <a:cs typeface="Georgia"/>
              </a:rPr>
              <a:t>в.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412235" y="1196339"/>
            <a:ext cx="5731764" cy="478688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36264" y="1420367"/>
            <a:ext cx="5288280" cy="414070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21785" y="1405889"/>
            <a:ext cx="5317490" cy="4170045"/>
          </a:xfrm>
          <a:custGeom>
            <a:avLst/>
            <a:gdLst/>
            <a:ahLst/>
            <a:cxnLst/>
            <a:rect l="l" t="t" r="r" b="b"/>
            <a:pathLst>
              <a:path w="5317490" h="4170045">
                <a:moveTo>
                  <a:pt x="0" y="4169664"/>
                </a:moveTo>
                <a:lnTo>
                  <a:pt x="5317236" y="4169664"/>
                </a:lnTo>
                <a:lnTo>
                  <a:pt x="5317236" y="0"/>
                </a:lnTo>
                <a:lnTo>
                  <a:pt x="0" y="0"/>
                </a:lnTo>
                <a:lnTo>
                  <a:pt x="0" y="4169664"/>
                </a:lnTo>
                <a:close/>
              </a:path>
            </a:pathLst>
          </a:custGeom>
          <a:ln w="2895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67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40479" y="992124"/>
            <a:ext cx="5303520" cy="289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72639" y="981455"/>
            <a:ext cx="1767839" cy="2895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06623" y="0"/>
            <a:ext cx="6437376" cy="765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79919" y="327659"/>
            <a:ext cx="2150364" cy="9555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62148" y="0"/>
            <a:ext cx="5883275" cy="1061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Причины </a:t>
            </a:r>
            <a:r>
              <a:rPr spc="-30" dirty="0"/>
              <a:t>объединения </a:t>
            </a:r>
            <a:r>
              <a:rPr spc="-190" dirty="0"/>
              <a:t>ВКЛ</a:t>
            </a:r>
            <a:r>
              <a:rPr spc="-65" dirty="0"/>
              <a:t> </a:t>
            </a:r>
            <a:r>
              <a:rPr spc="-80" dirty="0"/>
              <a:t>и</a:t>
            </a:r>
          </a:p>
          <a:p>
            <a:pPr marR="5080" algn="r">
              <a:lnSpc>
                <a:spcPct val="100000"/>
              </a:lnSpc>
            </a:pPr>
            <a:r>
              <a:rPr spc="-140" dirty="0"/>
              <a:t>Пол</a:t>
            </a:r>
            <a:r>
              <a:rPr spc="-100" dirty="0"/>
              <a:t>ь</a:t>
            </a:r>
            <a:r>
              <a:rPr spc="-150" dirty="0"/>
              <a:t>ши</a:t>
            </a:r>
          </a:p>
        </p:txBody>
      </p:sp>
      <p:sp>
        <p:nvSpPr>
          <p:cNvPr id="8" name="object 8"/>
          <p:cNvSpPr/>
          <p:nvPr/>
        </p:nvSpPr>
        <p:spPr>
          <a:xfrm>
            <a:off x="1143000" y="1277111"/>
            <a:ext cx="5077968" cy="9098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51203" y="1295400"/>
            <a:ext cx="4928616" cy="5593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80260" y="1563624"/>
            <a:ext cx="1836419" cy="5593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81400" y="1563624"/>
            <a:ext cx="1716024" cy="5593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68779" y="1949195"/>
            <a:ext cx="519683" cy="7757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18360" y="1985772"/>
            <a:ext cx="7001256" cy="15499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59507" y="2004060"/>
            <a:ext cx="6178296" cy="5029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36052" y="2004060"/>
            <a:ext cx="966216" cy="5029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00516" y="2004060"/>
            <a:ext cx="377951" cy="5029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28088" y="2244851"/>
            <a:ext cx="780288" cy="50292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56916" y="2244851"/>
            <a:ext cx="1624583" cy="50292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79747" y="2244851"/>
            <a:ext cx="377951" cy="5029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55947" y="2244851"/>
            <a:ext cx="4777740" cy="50292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31935" y="2244851"/>
            <a:ext cx="377951" cy="5029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12848" y="2487167"/>
            <a:ext cx="571500" cy="5029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32888" y="2487167"/>
            <a:ext cx="6047232" cy="50292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78368" y="2487167"/>
            <a:ext cx="672083" cy="50292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648700" y="2487167"/>
            <a:ext cx="377951" cy="5029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26564" y="2727960"/>
            <a:ext cx="5939028" cy="50292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63840" y="2727960"/>
            <a:ext cx="1072896" cy="50292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34983" y="2727960"/>
            <a:ext cx="377951" cy="5029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38471" y="2968751"/>
            <a:ext cx="870203" cy="50292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55691" y="2968751"/>
            <a:ext cx="1543812" cy="50292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68779" y="1949195"/>
            <a:ext cx="519683" cy="225094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21407" y="3340608"/>
            <a:ext cx="7022591" cy="17907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89988" y="3358896"/>
            <a:ext cx="4997196" cy="50291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85431" y="3358896"/>
            <a:ext cx="377951" cy="50291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011923" y="3358896"/>
            <a:ext cx="2089403" cy="50291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307335" y="3599688"/>
            <a:ext cx="2520695" cy="50291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26279" y="3599688"/>
            <a:ext cx="377951" cy="50291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52771" y="3599688"/>
            <a:ext cx="3360420" cy="50291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11440" y="3599688"/>
            <a:ext cx="1144524" cy="50291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554211" y="3599688"/>
            <a:ext cx="377951" cy="50291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186939" y="3842003"/>
            <a:ext cx="664463" cy="50291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49651" y="3842003"/>
            <a:ext cx="6553200" cy="50291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162555" y="4082796"/>
            <a:ext cx="5654040" cy="50291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14843" y="4082796"/>
            <a:ext cx="1485900" cy="50291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698992" y="4082796"/>
            <a:ext cx="377951" cy="50291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209800" y="4323588"/>
            <a:ext cx="551688" cy="50291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510027" y="4323588"/>
            <a:ext cx="6059424" cy="50291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267700" y="4323588"/>
            <a:ext cx="685800" cy="50291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651747" y="4323588"/>
            <a:ext cx="377951" cy="50291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939540" y="4564379"/>
            <a:ext cx="909827" cy="50291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597908" y="4564379"/>
            <a:ext cx="2703576" cy="50291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68779" y="1949195"/>
            <a:ext cx="519683" cy="352196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110739" y="4972811"/>
            <a:ext cx="7033259" cy="106832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151888" y="4991100"/>
            <a:ext cx="6984492" cy="502919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51888" y="5231891"/>
            <a:ext cx="5960364" cy="50291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810500" y="5231891"/>
            <a:ext cx="1199388" cy="50291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708135" y="5231891"/>
            <a:ext cx="377951" cy="5029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343144" y="5474208"/>
            <a:ext cx="553212" cy="50292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68779" y="1949195"/>
            <a:ext cx="519683" cy="4440935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133600" y="5891783"/>
            <a:ext cx="6952488" cy="96621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63139" y="5910071"/>
            <a:ext cx="6310884" cy="50292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272271" y="5910071"/>
            <a:ext cx="626364" cy="50292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596883" y="5910071"/>
            <a:ext cx="377951" cy="50292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75332" y="6150864"/>
            <a:ext cx="1708404" cy="50292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732276" y="6150864"/>
            <a:ext cx="5283708" cy="50292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156204" y="6393178"/>
            <a:ext cx="4927092" cy="46482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395730" y="1352550"/>
            <a:ext cx="7543800" cy="539178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841375" marR="2981325" indent="-829310">
              <a:lnSpc>
                <a:spcPts val="2110"/>
              </a:lnSpc>
              <a:spcBef>
                <a:spcPts val="415"/>
              </a:spcBef>
            </a:pPr>
            <a:r>
              <a:rPr sz="2000" b="1" spc="-110" dirty="0">
                <a:solidFill>
                  <a:srgbClr val="FFFFFF"/>
                </a:solidFill>
                <a:latin typeface="Arial"/>
                <a:cs typeface="Arial"/>
              </a:rPr>
              <a:t>Причины</a:t>
            </a:r>
            <a:r>
              <a:rPr sz="2000" b="1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35" dirty="0">
                <a:solidFill>
                  <a:srgbClr val="FFFFFF"/>
                </a:solidFill>
                <a:latin typeface="Arial"/>
                <a:cs typeface="Arial"/>
              </a:rPr>
              <a:t>объединения</a:t>
            </a:r>
            <a:r>
              <a:rPr sz="20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ВКЛ</a:t>
            </a:r>
            <a:r>
              <a:rPr sz="20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b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35" dirty="0">
                <a:solidFill>
                  <a:srgbClr val="FFFFFF"/>
                </a:solidFill>
                <a:latin typeface="Arial"/>
                <a:cs typeface="Arial"/>
              </a:rPr>
              <a:t>Польши</a:t>
            </a:r>
            <a:r>
              <a:rPr sz="2000" b="1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85" dirty="0">
                <a:solidFill>
                  <a:srgbClr val="FFFFFF"/>
                </a:solidFill>
                <a:latin typeface="Arial"/>
                <a:cs typeface="Arial"/>
              </a:rPr>
              <a:t>в  </a:t>
            </a:r>
            <a:r>
              <a:rPr sz="2000" b="1" spc="-165" dirty="0">
                <a:solidFill>
                  <a:srgbClr val="FFFFFF"/>
                </a:solidFill>
                <a:latin typeface="Arial"/>
                <a:cs typeface="Arial"/>
              </a:rPr>
              <a:t>составе </a:t>
            </a:r>
            <a:r>
              <a:rPr sz="2000" b="1" spc="-140" dirty="0">
                <a:solidFill>
                  <a:srgbClr val="FFFFFF"/>
                </a:solidFill>
                <a:latin typeface="Arial"/>
                <a:cs typeface="Arial"/>
              </a:rPr>
              <a:t>Речи</a:t>
            </a:r>
            <a:r>
              <a:rPr sz="20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25" dirty="0">
                <a:solidFill>
                  <a:srgbClr val="FFFFFF"/>
                </a:solidFill>
                <a:latin typeface="Arial"/>
                <a:cs typeface="Arial"/>
              </a:rPr>
              <a:t>Посполитой</a:t>
            </a:r>
            <a:endParaRPr sz="2000">
              <a:latin typeface="Arial"/>
              <a:cs typeface="Arial"/>
            </a:endParaRPr>
          </a:p>
          <a:p>
            <a:pPr marL="904875" marR="12700" algn="ctr">
              <a:lnSpc>
                <a:spcPct val="88000"/>
              </a:lnSpc>
              <a:spcBef>
                <a:spcPts val="1250"/>
              </a:spcBef>
            </a:pPr>
            <a:r>
              <a:rPr sz="1800" spc="-55" dirty="0">
                <a:latin typeface="Georgia"/>
                <a:cs typeface="Georgia"/>
              </a:rPr>
              <a:t>Тяжёлое </a:t>
            </a:r>
            <a:r>
              <a:rPr sz="1800" spc="-25" dirty="0">
                <a:latin typeface="Georgia"/>
                <a:cs typeface="Georgia"/>
              </a:rPr>
              <a:t>внешнеполитическое </a:t>
            </a:r>
            <a:r>
              <a:rPr sz="1800" spc="-45" dirty="0">
                <a:latin typeface="Georgia"/>
                <a:cs typeface="Georgia"/>
              </a:rPr>
              <a:t>положение </a:t>
            </a:r>
            <a:r>
              <a:rPr sz="1800" spc="-105" dirty="0">
                <a:latin typeface="Georgia"/>
                <a:cs typeface="Georgia"/>
              </a:rPr>
              <a:t>ВКЛ </a:t>
            </a:r>
            <a:r>
              <a:rPr sz="1800" spc="5" dirty="0">
                <a:latin typeface="Georgia"/>
                <a:cs typeface="Georgia"/>
              </a:rPr>
              <a:t>в </a:t>
            </a:r>
            <a:r>
              <a:rPr sz="1800" spc="-25" dirty="0">
                <a:latin typeface="Georgia"/>
                <a:cs typeface="Georgia"/>
              </a:rPr>
              <a:t>связи с </a:t>
            </a:r>
            <a:r>
              <a:rPr sz="1800" spc="-45" dirty="0">
                <a:latin typeface="Georgia"/>
                <a:cs typeface="Georgia"/>
              </a:rPr>
              <a:t>Ливон</a:t>
            </a:r>
            <a:r>
              <a:rPr sz="1800" spc="-45" dirty="0">
                <a:latin typeface="Arial"/>
                <a:cs typeface="Arial"/>
              </a:rPr>
              <a:t>-  </a:t>
            </a:r>
            <a:r>
              <a:rPr sz="1800" spc="-30" dirty="0">
                <a:latin typeface="Georgia"/>
                <a:cs typeface="Georgia"/>
              </a:rPr>
              <a:t>ской войной </a:t>
            </a:r>
            <a:r>
              <a:rPr sz="1800" spc="45" dirty="0">
                <a:latin typeface="Georgia"/>
                <a:cs typeface="Georgia"/>
              </a:rPr>
              <a:t>1558</a:t>
            </a:r>
            <a:r>
              <a:rPr sz="1800" spc="45" dirty="0">
                <a:latin typeface="Arial"/>
                <a:cs typeface="Arial"/>
              </a:rPr>
              <a:t>-</a:t>
            </a:r>
            <a:r>
              <a:rPr sz="1800" spc="45" dirty="0">
                <a:latin typeface="Georgia"/>
                <a:cs typeface="Georgia"/>
              </a:rPr>
              <a:t>1583 </a:t>
            </a:r>
            <a:r>
              <a:rPr sz="1800" spc="-95" dirty="0">
                <a:latin typeface="Georgia"/>
                <a:cs typeface="Georgia"/>
              </a:rPr>
              <a:t>гг., </a:t>
            </a:r>
            <a:r>
              <a:rPr sz="1800" spc="-15" dirty="0">
                <a:latin typeface="Georgia"/>
                <a:cs typeface="Georgia"/>
              </a:rPr>
              <a:t>которую вёл </a:t>
            </a:r>
            <a:r>
              <a:rPr sz="1800" spc="-30" dirty="0">
                <a:latin typeface="Georgia"/>
                <a:cs typeface="Georgia"/>
              </a:rPr>
              <a:t>за выход </a:t>
            </a:r>
            <a:r>
              <a:rPr sz="1800" spc="-25" dirty="0">
                <a:latin typeface="Georgia"/>
                <a:cs typeface="Georgia"/>
              </a:rPr>
              <a:t>к </a:t>
            </a:r>
            <a:r>
              <a:rPr sz="1800" spc="-30" dirty="0">
                <a:latin typeface="Georgia"/>
                <a:cs typeface="Georgia"/>
              </a:rPr>
              <a:t>Балтийско</a:t>
            </a:r>
            <a:r>
              <a:rPr sz="1800" spc="-30" dirty="0">
                <a:latin typeface="Arial"/>
                <a:cs typeface="Arial"/>
              </a:rPr>
              <a:t>-  </a:t>
            </a:r>
            <a:r>
              <a:rPr sz="1800" spc="-30" dirty="0">
                <a:latin typeface="Georgia"/>
                <a:cs typeface="Georgia"/>
              </a:rPr>
              <a:t>му </a:t>
            </a:r>
            <a:r>
              <a:rPr sz="1800" spc="-40" dirty="0">
                <a:latin typeface="Georgia"/>
                <a:cs typeface="Georgia"/>
              </a:rPr>
              <a:t>морю </a:t>
            </a:r>
            <a:r>
              <a:rPr sz="1800" spc="-30" dirty="0">
                <a:latin typeface="Georgia"/>
                <a:cs typeface="Georgia"/>
              </a:rPr>
              <a:t>московский царь </a:t>
            </a:r>
            <a:r>
              <a:rPr sz="1800" spc="-75" dirty="0">
                <a:latin typeface="Georgia"/>
                <a:cs typeface="Georgia"/>
              </a:rPr>
              <a:t>Иван </a:t>
            </a:r>
            <a:r>
              <a:rPr sz="1800" spc="-175" dirty="0">
                <a:latin typeface="Georgia"/>
                <a:cs typeface="Georgia"/>
              </a:rPr>
              <a:t>IV. </a:t>
            </a:r>
            <a:r>
              <a:rPr sz="1800" spc="-105" dirty="0">
                <a:latin typeface="Georgia"/>
                <a:cs typeface="Georgia"/>
              </a:rPr>
              <a:t>Он </a:t>
            </a:r>
            <a:r>
              <a:rPr sz="1800" spc="-25" dirty="0">
                <a:latin typeface="Georgia"/>
                <a:cs typeface="Georgia"/>
              </a:rPr>
              <a:t>считал белорусские зем</a:t>
            </a:r>
            <a:r>
              <a:rPr sz="1800" spc="-25" dirty="0">
                <a:latin typeface="Arial"/>
                <a:cs typeface="Arial"/>
              </a:rPr>
              <a:t>-  </a:t>
            </a:r>
            <a:r>
              <a:rPr sz="1800" spc="-45" dirty="0">
                <a:latin typeface="Georgia"/>
                <a:cs typeface="Georgia"/>
              </a:rPr>
              <a:t>ли </a:t>
            </a:r>
            <a:r>
              <a:rPr sz="1800" spc="-20" dirty="0">
                <a:latin typeface="Georgia"/>
                <a:cs typeface="Georgia"/>
              </a:rPr>
              <a:t>своей </a:t>
            </a:r>
            <a:r>
              <a:rPr sz="1800" spc="-25" dirty="0">
                <a:latin typeface="Georgia"/>
                <a:cs typeface="Georgia"/>
              </a:rPr>
              <a:t>вотчиной </a:t>
            </a:r>
            <a:r>
              <a:rPr sz="1800" spc="-45" dirty="0">
                <a:latin typeface="Georgia"/>
                <a:cs typeface="Georgia"/>
              </a:rPr>
              <a:t>и </a:t>
            </a:r>
            <a:r>
              <a:rPr sz="1800" spc="-25" dirty="0">
                <a:latin typeface="Georgia"/>
                <a:cs typeface="Georgia"/>
              </a:rPr>
              <a:t>стремился </a:t>
            </a:r>
            <a:r>
              <a:rPr sz="1800" spc="-35" dirty="0">
                <a:latin typeface="Georgia"/>
                <a:cs typeface="Georgia"/>
              </a:rPr>
              <a:t>«вернуть» </a:t>
            </a:r>
            <a:r>
              <a:rPr sz="1800" spc="-45" dirty="0">
                <a:latin typeface="Georgia"/>
                <a:cs typeface="Georgia"/>
              </a:rPr>
              <a:t>их </a:t>
            </a:r>
            <a:r>
              <a:rPr sz="1800" spc="5" dirty="0">
                <a:latin typeface="Georgia"/>
                <a:cs typeface="Georgia"/>
              </a:rPr>
              <a:t>в </a:t>
            </a:r>
            <a:r>
              <a:rPr sz="1800" spc="-5" dirty="0">
                <a:latin typeface="Georgia"/>
                <a:cs typeface="Georgia"/>
              </a:rPr>
              <a:t>состав </a:t>
            </a:r>
            <a:r>
              <a:rPr sz="1800" spc="-45" dirty="0">
                <a:latin typeface="Georgia"/>
                <a:cs typeface="Georgia"/>
              </a:rPr>
              <a:t>Москов</a:t>
            </a:r>
            <a:r>
              <a:rPr sz="1800" spc="-45" dirty="0">
                <a:latin typeface="Arial"/>
                <a:cs typeface="Arial"/>
              </a:rPr>
              <a:t>-  </a:t>
            </a:r>
            <a:r>
              <a:rPr sz="1800" spc="-20" dirty="0">
                <a:latin typeface="Georgia"/>
                <a:cs typeface="Georgia"/>
              </a:rPr>
              <a:t>ского</a:t>
            </a:r>
            <a:r>
              <a:rPr sz="1800" spc="-45" dirty="0">
                <a:latin typeface="Georgia"/>
                <a:cs typeface="Georgia"/>
              </a:rPr>
              <a:t> </a:t>
            </a:r>
            <a:r>
              <a:rPr sz="1800" spc="-15" dirty="0">
                <a:latin typeface="Georgia"/>
                <a:cs typeface="Georgia"/>
              </a:rPr>
              <a:t>государства</a:t>
            </a:r>
            <a:endParaRPr sz="1800">
              <a:latin typeface="Georgia"/>
              <a:cs typeface="Georgia"/>
            </a:endParaRPr>
          </a:p>
          <a:p>
            <a:pPr marL="907415" marR="14604" algn="ctr">
              <a:lnSpc>
                <a:spcPct val="87900"/>
              </a:lnSpc>
              <a:spcBef>
                <a:spcPts val="1170"/>
              </a:spcBef>
            </a:pPr>
            <a:r>
              <a:rPr sz="1800" spc="-35" dirty="0">
                <a:latin typeface="Georgia"/>
                <a:cs typeface="Georgia"/>
              </a:rPr>
              <a:t>Стремление </a:t>
            </a:r>
            <a:r>
              <a:rPr sz="1800" spc="-20" dirty="0">
                <a:latin typeface="Georgia"/>
                <a:cs typeface="Georgia"/>
              </a:rPr>
              <a:t>господствующего </a:t>
            </a:r>
            <a:r>
              <a:rPr sz="1800" spc="-25" dirty="0">
                <a:latin typeface="Georgia"/>
                <a:cs typeface="Georgia"/>
              </a:rPr>
              <a:t>сословия </a:t>
            </a:r>
            <a:r>
              <a:rPr sz="1800" spc="-100" dirty="0">
                <a:latin typeface="Georgia"/>
                <a:cs typeface="Georgia"/>
              </a:rPr>
              <a:t>ВКЛ </a:t>
            </a:r>
            <a:r>
              <a:rPr sz="1800" spc="-5" dirty="0">
                <a:latin typeface="Arial"/>
                <a:cs typeface="Arial"/>
              </a:rPr>
              <a:t>- </a:t>
            </a:r>
            <a:r>
              <a:rPr sz="1800" spc="-30" dirty="0">
                <a:latin typeface="Georgia"/>
                <a:cs typeface="Georgia"/>
              </a:rPr>
              <a:t>шляхты </a:t>
            </a:r>
            <a:r>
              <a:rPr sz="1800" spc="-25" dirty="0">
                <a:latin typeface="Georgia"/>
                <a:cs typeface="Georgia"/>
              </a:rPr>
              <a:t>(мелких  </a:t>
            </a:r>
            <a:r>
              <a:rPr sz="1800" spc="-45" dirty="0">
                <a:latin typeface="Georgia"/>
                <a:cs typeface="Georgia"/>
              </a:rPr>
              <a:t>и </a:t>
            </a:r>
            <a:r>
              <a:rPr sz="1800" spc="-30" dirty="0">
                <a:latin typeface="Georgia"/>
                <a:cs typeface="Georgia"/>
              </a:rPr>
              <a:t>средних </a:t>
            </a:r>
            <a:r>
              <a:rPr sz="1800" spc="-25" dirty="0">
                <a:latin typeface="Georgia"/>
                <a:cs typeface="Georgia"/>
              </a:rPr>
              <a:t>феодалов) </a:t>
            </a:r>
            <a:r>
              <a:rPr sz="1800" spc="-5" dirty="0">
                <a:latin typeface="Arial"/>
                <a:cs typeface="Arial"/>
              </a:rPr>
              <a:t>- </a:t>
            </a:r>
            <a:r>
              <a:rPr sz="1800" spc="-25" dirty="0">
                <a:latin typeface="Georgia"/>
                <a:cs typeface="Georgia"/>
              </a:rPr>
              <a:t>к </a:t>
            </a:r>
            <a:r>
              <a:rPr sz="1800" spc="-20" dirty="0">
                <a:latin typeface="Georgia"/>
                <a:cs typeface="Georgia"/>
              </a:rPr>
              <a:t>приобретению </a:t>
            </a:r>
            <a:r>
              <a:rPr sz="1800" spc="-30" dirty="0">
                <a:latin typeface="Georgia"/>
                <a:cs typeface="Georgia"/>
              </a:rPr>
              <a:t>шляхетских </a:t>
            </a:r>
            <a:r>
              <a:rPr sz="1800" spc="-15" dirty="0">
                <a:latin typeface="Georgia"/>
                <a:cs typeface="Georgia"/>
              </a:rPr>
              <a:t>вольнос</a:t>
            </a:r>
            <a:r>
              <a:rPr sz="1800" spc="-15" dirty="0">
                <a:latin typeface="Arial"/>
                <a:cs typeface="Arial"/>
              </a:rPr>
              <a:t>-  </a:t>
            </a:r>
            <a:r>
              <a:rPr sz="1800" spc="-25" dirty="0">
                <a:latin typeface="Georgia"/>
                <a:cs typeface="Georgia"/>
              </a:rPr>
              <a:t>тей, которыми обладало шляхетское </a:t>
            </a:r>
            <a:r>
              <a:rPr sz="1800" spc="-20" dirty="0">
                <a:latin typeface="Georgia"/>
                <a:cs typeface="Georgia"/>
              </a:rPr>
              <a:t>сословие </a:t>
            </a:r>
            <a:r>
              <a:rPr sz="1800" spc="5" dirty="0">
                <a:latin typeface="Georgia"/>
                <a:cs typeface="Georgia"/>
              </a:rPr>
              <a:t>в </a:t>
            </a:r>
            <a:r>
              <a:rPr sz="1800" spc="-40" dirty="0">
                <a:latin typeface="Georgia"/>
                <a:cs typeface="Georgia"/>
              </a:rPr>
              <a:t>самой </a:t>
            </a:r>
            <a:r>
              <a:rPr sz="1800" spc="-75" dirty="0">
                <a:latin typeface="Georgia"/>
                <a:cs typeface="Georgia"/>
              </a:rPr>
              <a:t>Польше,  </a:t>
            </a:r>
            <a:r>
              <a:rPr sz="1800" spc="-5" dirty="0">
                <a:latin typeface="Georgia"/>
                <a:cs typeface="Georgia"/>
              </a:rPr>
              <a:t>что </a:t>
            </a:r>
            <a:r>
              <a:rPr sz="1800" spc="-30" dirty="0">
                <a:latin typeface="Georgia"/>
                <a:cs typeface="Georgia"/>
              </a:rPr>
              <a:t>позволяло </a:t>
            </a:r>
            <a:r>
              <a:rPr sz="1800" spc="-20" dirty="0">
                <a:latin typeface="Georgia"/>
                <a:cs typeface="Georgia"/>
              </a:rPr>
              <a:t>ей </a:t>
            </a:r>
            <a:r>
              <a:rPr sz="1800" spc="-15" dirty="0">
                <a:latin typeface="Georgia"/>
                <a:cs typeface="Georgia"/>
              </a:rPr>
              <a:t>активно </a:t>
            </a:r>
            <a:r>
              <a:rPr sz="1800" dirty="0">
                <a:latin typeface="Georgia"/>
                <a:cs typeface="Georgia"/>
              </a:rPr>
              <a:t>участвовать </a:t>
            </a:r>
            <a:r>
              <a:rPr sz="1800" spc="5" dirty="0">
                <a:latin typeface="Georgia"/>
                <a:cs typeface="Georgia"/>
              </a:rPr>
              <a:t>в </a:t>
            </a:r>
            <a:r>
              <a:rPr sz="1800" spc="-35" dirty="0">
                <a:latin typeface="Georgia"/>
                <a:cs typeface="Georgia"/>
              </a:rPr>
              <a:t>политике,</a:t>
            </a:r>
            <a:r>
              <a:rPr sz="1800" spc="-180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обеспечива</a:t>
            </a:r>
            <a:r>
              <a:rPr sz="1800" spc="-25" dirty="0">
                <a:latin typeface="Arial"/>
                <a:cs typeface="Arial"/>
              </a:rPr>
              <a:t>-  </a:t>
            </a:r>
            <a:r>
              <a:rPr sz="1800" spc="-30" dirty="0">
                <a:latin typeface="Georgia"/>
                <a:cs typeface="Georgia"/>
              </a:rPr>
              <a:t>ло право </a:t>
            </a:r>
            <a:r>
              <a:rPr sz="1800" spc="-35" dirty="0">
                <a:latin typeface="Georgia"/>
                <a:cs typeface="Georgia"/>
              </a:rPr>
              <a:t>на </a:t>
            </a:r>
            <a:r>
              <a:rPr sz="1800" spc="-40" dirty="0">
                <a:latin typeface="Georgia"/>
                <a:cs typeface="Georgia"/>
              </a:rPr>
              <a:t>протест, </a:t>
            </a:r>
            <a:r>
              <a:rPr sz="1800" spc="-15" dirty="0">
                <a:latin typeface="Georgia"/>
                <a:cs typeface="Georgia"/>
              </a:rPr>
              <a:t>свободу </a:t>
            </a:r>
            <a:r>
              <a:rPr sz="1800" spc="-35" dirty="0">
                <a:latin typeface="Georgia"/>
                <a:cs typeface="Georgia"/>
              </a:rPr>
              <a:t>голоса, </a:t>
            </a:r>
            <a:r>
              <a:rPr sz="1800" spc="-20" dirty="0">
                <a:latin typeface="Georgia"/>
                <a:cs typeface="Georgia"/>
              </a:rPr>
              <a:t>неприкосновенность </a:t>
            </a:r>
            <a:r>
              <a:rPr sz="1800" spc="-45" dirty="0">
                <a:latin typeface="Georgia"/>
                <a:cs typeface="Georgia"/>
              </a:rPr>
              <a:t>лич</a:t>
            </a:r>
            <a:r>
              <a:rPr sz="1800" spc="-45" dirty="0">
                <a:latin typeface="Arial"/>
                <a:cs typeface="Arial"/>
              </a:rPr>
              <a:t>-  </a:t>
            </a:r>
            <a:r>
              <a:rPr sz="1800" spc="-10" dirty="0">
                <a:latin typeface="Georgia"/>
                <a:cs typeface="Georgia"/>
              </a:rPr>
              <a:t>ности </a:t>
            </a:r>
            <a:r>
              <a:rPr sz="1800" spc="-40" dirty="0">
                <a:latin typeface="Georgia"/>
                <a:cs typeface="Georgia"/>
              </a:rPr>
              <a:t>и </a:t>
            </a:r>
            <a:r>
              <a:rPr sz="1800" spc="-30" dirty="0">
                <a:latin typeface="Georgia"/>
                <a:cs typeface="Georgia"/>
              </a:rPr>
              <a:t>владений</a:t>
            </a:r>
            <a:r>
              <a:rPr sz="1800" spc="-6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(поместья)</a:t>
            </a:r>
            <a:endParaRPr sz="1800">
              <a:latin typeface="Georgia"/>
              <a:cs typeface="Georgia"/>
            </a:endParaRPr>
          </a:p>
          <a:p>
            <a:pPr marL="897890" marR="5080" indent="-635" algn="ctr">
              <a:lnSpc>
                <a:spcPct val="88100"/>
              </a:lnSpc>
              <a:spcBef>
                <a:spcPts val="1465"/>
              </a:spcBef>
            </a:pPr>
            <a:r>
              <a:rPr sz="1800" spc="-40" dirty="0">
                <a:latin typeface="Georgia"/>
                <a:cs typeface="Georgia"/>
              </a:rPr>
              <a:t>Желание </a:t>
            </a:r>
            <a:r>
              <a:rPr sz="1800" spc="-30" dirty="0">
                <a:latin typeface="Georgia"/>
                <a:cs typeface="Georgia"/>
              </a:rPr>
              <a:t>польской шляхты </a:t>
            </a:r>
            <a:r>
              <a:rPr sz="1800" spc="-25" dirty="0">
                <a:latin typeface="Georgia"/>
                <a:cs typeface="Georgia"/>
              </a:rPr>
              <a:t>подчинить </a:t>
            </a:r>
            <a:r>
              <a:rPr sz="1800" spc="-100" dirty="0">
                <a:latin typeface="Georgia"/>
                <a:cs typeface="Georgia"/>
              </a:rPr>
              <a:t>ВКЛ </a:t>
            </a:r>
            <a:r>
              <a:rPr sz="1800" spc="5" dirty="0">
                <a:latin typeface="Georgia"/>
                <a:cs typeface="Georgia"/>
              </a:rPr>
              <a:t>в </a:t>
            </a:r>
            <a:r>
              <a:rPr sz="1800" spc="-15" dirty="0">
                <a:latin typeface="Georgia"/>
                <a:cs typeface="Georgia"/>
              </a:rPr>
              <a:t>качестве </a:t>
            </a:r>
            <a:r>
              <a:rPr sz="1800" dirty="0">
                <a:latin typeface="Georgia"/>
                <a:cs typeface="Georgia"/>
              </a:rPr>
              <a:t>богатого  </a:t>
            </a:r>
            <a:r>
              <a:rPr sz="1800" spc="-25" dirty="0">
                <a:latin typeface="Georgia"/>
                <a:cs typeface="Georgia"/>
              </a:rPr>
              <a:t>придатка </a:t>
            </a:r>
            <a:r>
              <a:rPr sz="1800" spc="-75" dirty="0">
                <a:latin typeface="Georgia"/>
                <a:cs typeface="Georgia"/>
              </a:rPr>
              <a:t>Польши </a:t>
            </a:r>
            <a:r>
              <a:rPr sz="1800" spc="-45" dirty="0">
                <a:latin typeface="Georgia"/>
                <a:cs typeface="Georgia"/>
              </a:rPr>
              <a:t>и </a:t>
            </a:r>
            <a:r>
              <a:rPr sz="1800" spc="-15" dirty="0">
                <a:latin typeface="Georgia"/>
                <a:cs typeface="Georgia"/>
              </a:rPr>
              <a:t>получить для себя новые </a:t>
            </a:r>
            <a:r>
              <a:rPr sz="1800" spc="-40" dirty="0">
                <a:latin typeface="Georgia"/>
                <a:cs typeface="Georgia"/>
              </a:rPr>
              <a:t>земли </a:t>
            </a:r>
            <a:r>
              <a:rPr sz="1800" spc="-45" dirty="0">
                <a:latin typeface="Georgia"/>
                <a:cs typeface="Georgia"/>
              </a:rPr>
              <a:t>и </a:t>
            </a:r>
            <a:r>
              <a:rPr sz="1800" spc="-40" dirty="0">
                <a:latin typeface="Georgia"/>
                <a:cs typeface="Georgia"/>
              </a:rPr>
              <a:t>должнос</a:t>
            </a:r>
            <a:r>
              <a:rPr sz="1800" spc="-40" dirty="0">
                <a:latin typeface="Arial"/>
                <a:cs typeface="Arial"/>
              </a:rPr>
              <a:t>-  </a:t>
            </a:r>
            <a:r>
              <a:rPr sz="1800" spc="15" dirty="0">
                <a:latin typeface="Georgia"/>
                <a:cs typeface="Georgia"/>
              </a:rPr>
              <a:t>ти</a:t>
            </a:r>
            <a:endParaRPr sz="1800">
              <a:latin typeface="Georgia"/>
              <a:cs typeface="Georgia"/>
            </a:endParaRPr>
          </a:p>
          <a:p>
            <a:pPr marL="1009015" marR="116205" algn="ctr">
              <a:lnSpc>
                <a:spcPct val="88100"/>
              </a:lnSpc>
              <a:spcBef>
                <a:spcPts val="1530"/>
              </a:spcBef>
            </a:pPr>
            <a:r>
              <a:rPr sz="1800" spc="-35" dirty="0">
                <a:latin typeface="Georgia"/>
                <a:cs typeface="Georgia"/>
              </a:rPr>
              <a:t>Расчёт верхушки </a:t>
            </a:r>
            <a:r>
              <a:rPr sz="1800" spc="-25" dirty="0">
                <a:latin typeface="Georgia"/>
                <a:cs typeface="Georgia"/>
              </a:rPr>
              <a:t>католической </a:t>
            </a:r>
            <a:r>
              <a:rPr sz="1800" spc="-30" dirty="0">
                <a:latin typeface="Georgia"/>
                <a:cs typeface="Georgia"/>
              </a:rPr>
              <a:t>церкви </a:t>
            </a:r>
            <a:r>
              <a:rPr sz="1800" spc="-25" dirty="0">
                <a:latin typeface="Georgia"/>
                <a:cs typeface="Georgia"/>
              </a:rPr>
              <a:t>через </a:t>
            </a:r>
            <a:r>
              <a:rPr sz="1800" spc="-95" dirty="0">
                <a:latin typeface="Georgia"/>
                <a:cs typeface="Georgia"/>
              </a:rPr>
              <a:t>Польшу, </a:t>
            </a:r>
            <a:r>
              <a:rPr sz="1800" spc="-25" dirty="0">
                <a:latin typeface="Georgia"/>
                <a:cs typeface="Georgia"/>
              </a:rPr>
              <a:t>где </a:t>
            </a:r>
            <a:r>
              <a:rPr sz="1800" spc="-10" dirty="0">
                <a:latin typeface="Georgia"/>
                <a:cs typeface="Georgia"/>
              </a:rPr>
              <a:t>гос</a:t>
            </a:r>
            <a:r>
              <a:rPr sz="1800" spc="-10" dirty="0">
                <a:latin typeface="Arial"/>
                <a:cs typeface="Arial"/>
              </a:rPr>
              <a:t>-  </a:t>
            </a:r>
            <a:r>
              <a:rPr sz="1800" spc="-20" dirty="0">
                <a:latin typeface="Georgia"/>
                <a:cs typeface="Georgia"/>
              </a:rPr>
              <a:t>подствующее </a:t>
            </a:r>
            <a:r>
              <a:rPr sz="1800" spc="-45" dirty="0">
                <a:latin typeface="Georgia"/>
                <a:cs typeface="Georgia"/>
              </a:rPr>
              <a:t>положение </a:t>
            </a:r>
            <a:r>
              <a:rPr sz="1800" spc="-40" dirty="0">
                <a:latin typeface="Georgia"/>
                <a:cs typeface="Georgia"/>
              </a:rPr>
              <a:t>занимало </a:t>
            </a:r>
            <a:r>
              <a:rPr sz="1800" spc="-20" dirty="0">
                <a:latin typeface="Georgia"/>
                <a:cs typeface="Georgia"/>
              </a:rPr>
              <a:t>католичество, </a:t>
            </a:r>
            <a:r>
              <a:rPr sz="1800" spc="-30" dirty="0">
                <a:latin typeface="Georgia"/>
                <a:cs typeface="Georgia"/>
              </a:rPr>
              <a:t>расширить  влияние </a:t>
            </a:r>
            <a:r>
              <a:rPr sz="1800" spc="-35" dirty="0">
                <a:latin typeface="Georgia"/>
                <a:cs typeface="Georgia"/>
              </a:rPr>
              <a:t>католицизма </a:t>
            </a:r>
            <a:r>
              <a:rPr sz="1800" spc="-40" dirty="0">
                <a:latin typeface="Georgia"/>
                <a:cs typeface="Georgia"/>
              </a:rPr>
              <a:t>на </a:t>
            </a:r>
            <a:r>
              <a:rPr sz="1800" spc="-25" dirty="0">
                <a:latin typeface="Georgia"/>
                <a:cs typeface="Georgia"/>
              </a:rPr>
              <a:t>белорусские</a:t>
            </a:r>
            <a:r>
              <a:rPr sz="1800" spc="-45" dirty="0">
                <a:latin typeface="Georgia"/>
                <a:cs typeface="Georgia"/>
              </a:rPr>
              <a:t> </a:t>
            </a:r>
            <a:r>
              <a:rPr sz="1800" spc="-40" dirty="0">
                <a:latin typeface="Georgia"/>
                <a:cs typeface="Georgia"/>
              </a:rPr>
              <a:t>земли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2811" y="4812791"/>
            <a:ext cx="6473951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28916" y="4812791"/>
            <a:ext cx="1656587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1767" y="5032247"/>
            <a:ext cx="7100316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84235" y="5032247"/>
            <a:ext cx="896112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72500" y="5032247"/>
            <a:ext cx="384048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85672" y="5251703"/>
            <a:ext cx="605028" cy="513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82852" y="5251703"/>
            <a:ext cx="7080504" cy="5135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55507" y="5251703"/>
            <a:ext cx="630935" cy="5135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78595" y="5251703"/>
            <a:ext cx="384048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09116" y="5471159"/>
            <a:ext cx="655320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06879" y="5471159"/>
            <a:ext cx="6320028" cy="5135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19059" y="5471159"/>
            <a:ext cx="1043940" cy="5135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55152" y="5471159"/>
            <a:ext cx="384048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36547" y="5690615"/>
            <a:ext cx="1056131" cy="5135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33600" y="5690615"/>
            <a:ext cx="6731508" cy="51358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34439" y="5910071"/>
            <a:ext cx="1696212" cy="5135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74620" y="5910071"/>
            <a:ext cx="6289548" cy="5135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49680" y="6129528"/>
            <a:ext cx="7702296" cy="5135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11323" y="6348983"/>
            <a:ext cx="5725668" cy="50901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1066799" cy="685799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40479" y="992124"/>
            <a:ext cx="5303520" cy="28956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72639" y="981455"/>
            <a:ext cx="1767839" cy="28956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87780" y="169163"/>
            <a:ext cx="7842504" cy="95554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53490">
              <a:lnSpc>
                <a:spcPct val="100000"/>
              </a:lnSpc>
              <a:spcBef>
                <a:spcPts val="95"/>
              </a:spcBef>
            </a:pPr>
            <a:r>
              <a:rPr spc="-120" dirty="0"/>
              <a:t>Условия </a:t>
            </a:r>
            <a:r>
              <a:rPr spc="-30" dirty="0"/>
              <a:t>объединения </a:t>
            </a:r>
            <a:r>
              <a:rPr spc="-140" dirty="0"/>
              <a:t>Польши </a:t>
            </a:r>
            <a:r>
              <a:rPr spc="-80" dirty="0"/>
              <a:t>и</a:t>
            </a:r>
            <a:r>
              <a:rPr spc="-25" dirty="0"/>
              <a:t> </a:t>
            </a:r>
            <a:r>
              <a:rPr spc="-190" dirty="0"/>
              <a:t>ВКЛ</a:t>
            </a:r>
          </a:p>
        </p:txBody>
      </p:sp>
      <p:sp>
        <p:nvSpPr>
          <p:cNvPr id="26" name="object 26"/>
          <p:cNvSpPr/>
          <p:nvPr/>
        </p:nvSpPr>
        <p:spPr>
          <a:xfrm>
            <a:off x="3765803" y="1335024"/>
            <a:ext cx="2218944" cy="78486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06952" y="1354836"/>
            <a:ext cx="1129284" cy="457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61915" y="1354836"/>
            <a:ext cx="1261872" cy="4572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06952" y="1598675"/>
            <a:ext cx="923544" cy="457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922903" y="1402461"/>
            <a:ext cx="18681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60" dirty="0">
                <a:latin typeface="Georgia"/>
                <a:cs typeface="Georgia"/>
              </a:rPr>
              <a:t>Николай</a:t>
            </a:r>
            <a:r>
              <a:rPr sz="1600" spc="-50" dirty="0">
                <a:latin typeface="Georgia"/>
                <a:cs typeface="Georgia"/>
              </a:rPr>
              <a:t> </a:t>
            </a:r>
            <a:r>
              <a:rPr sz="1600" spc="-40" dirty="0">
                <a:latin typeface="Georgia"/>
                <a:cs typeface="Georgia"/>
              </a:rPr>
              <a:t>Радзивилл</a:t>
            </a:r>
            <a:endParaRPr sz="16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600" spc="-60" dirty="0">
                <a:latin typeface="Georgia"/>
                <a:cs typeface="Georgia"/>
              </a:rPr>
              <a:t>Рыжий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324355" y="1149096"/>
            <a:ext cx="2938272" cy="407060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48383" y="1373124"/>
            <a:ext cx="2292095" cy="342442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33905" y="1358646"/>
            <a:ext cx="2321560" cy="3453765"/>
          </a:xfrm>
          <a:custGeom>
            <a:avLst/>
            <a:gdLst/>
            <a:ahLst/>
            <a:cxnLst/>
            <a:rect l="l" t="t" r="r" b="b"/>
            <a:pathLst>
              <a:path w="2321560" h="3453765">
                <a:moveTo>
                  <a:pt x="0" y="3453383"/>
                </a:moveTo>
                <a:lnTo>
                  <a:pt x="2321051" y="3453383"/>
                </a:lnTo>
                <a:lnTo>
                  <a:pt x="2321051" y="0"/>
                </a:lnTo>
                <a:lnTo>
                  <a:pt x="0" y="0"/>
                </a:lnTo>
                <a:lnTo>
                  <a:pt x="0" y="3453383"/>
                </a:lnTo>
                <a:close/>
              </a:path>
            </a:pathLst>
          </a:custGeom>
          <a:ln w="2895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42432" y="1126236"/>
            <a:ext cx="3326891" cy="406907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66459" y="1350264"/>
            <a:ext cx="2680716" cy="342290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951982" y="1335786"/>
            <a:ext cx="2710180" cy="3451860"/>
          </a:xfrm>
          <a:custGeom>
            <a:avLst/>
            <a:gdLst/>
            <a:ahLst/>
            <a:cxnLst/>
            <a:rect l="l" t="t" r="r" b="b"/>
            <a:pathLst>
              <a:path w="2710179" h="3451860">
                <a:moveTo>
                  <a:pt x="0" y="3451860"/>
                </a:moveTo>
                <a:lnTo>
                  <a:pt x="2709671" y="3451860"/>
                </a:lnTo>
                <a:lnTo>
                  <a:pt x="2709671" y="0"/>
                </a:lnTo>
                <a:lnTo>
                  <a:pt x="0" y="0"/>
                </a:lnTo>
                <a:lnTo>
                  <a:pt x="0" y="3451860"/>
                </a:lnTo>
                <a:close/>
              </a:path>
            </a:pathLst>
          </a:custGeom>
          <a:ln w="2895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74464" y="4165091"/>
            <a:ext cx="1545336" cy="78486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15611" y="4183379"/>
            <a:ext cx="1330452" cy="45720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71744" y="4183379"/>
            <a:ext cx="405384" cy="45720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88635" y="4427220"/>
            <a:ext cx="888491" cy="45720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293622" y="4232528"/>
            <a:ext cx="7541259" cy="2473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50895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Georgia"/>
                <a:cs typeface="Georgia"/>
              </a:rPr>
              <a:t>Сигизмунд</a:t>
            </a:r>
            <a:r>
              <a:rPr sz="1600" spc="-70" dirty="0">
                <a:latin typeface="Georgia"/>
                <a:cs typeface="Georgia"/>
              </a:rPr>
              <a:t> </a:t>
            </a:r>
            <a:r>
              <a:rPr sz="1600" spc="65" dirty="0">
                <a:latin typeface="Arial"/>
                <a:cs typeface="Arial"/>
              </a:rPr>
              <a:t>II</a:t>
            </a:r>
            <a:endParaRPr sz="1600">
              <a:latin typeface="Arial"/>
              <a:cs typeface="Arial"/>
            </a:endParaRPr>
          </a:p>
          <a:p>
            <a:pPr marL="3924300">
              <a:lnSpc>
                <a:spcPct val="100000"/>
              </a:lnSpc>
            </a:pPr>
            <a:r>
              <a:rPr sz="1600" spc="-10" dirty="0">
                <a:latin typeface="Georgia"/>
                <a:cs typeface="Georgia"/>
              </a:rPr>
              <a:t>Август</a:t>
            </a:r>
            <a:endParaRPr sz="1600">
              <a:latin typeface="Georgia"/>
              <a:cs typeface="Georgia"/>
            </a:endParaRPr>
          </a:p>
          <a:p>
            <a:pPr marL="34925" marR="5080" indent="-22860" algn="just">
              <a:lnSpc>
                <a:spcPts val="1730"/>
              </a:lnSpc>
              <a:spcBef>
                <a:spcPts val="1600"/>
              </a:spcBef>
            </a:pPr>
            <a:r>
              <a:rPr sz="1800" spc="-65" dirty="0">
                <a:latin typeface="Georgia"/>
                <a:cs typeface="Georgia"/>
              </a:rPr>
              <a:t>Условия </a:t>
            </a:r>
            <a:r>
              <a:rPr sz="1800" spc="-15" dirty="0">
                <a:latin typeface="Georgia"/>
                <a:cs typeface="Georgia"/>
              </a:rPr>
              <a:t>объединения </a:t>
            </a:r>
            <a:r>
              <a:rPr sz="1800" spc="-75" dirty="0">
                <a:latin typeface="Georgia"/>
                <a:cs typeface="Georgia"/>
              </a:rPr>
              <a:t>Польши </a:t>
            </a:r>
            <a:r>
              <a:rPr sz="1800" spc="-45" dirty="0">
                <a:latin typeface="Georgia"/>
                <a:cs typeface="Georgia"/>
              </a:rPr>
              <a:t>и </a:t>
            </a:r>
            <a:r>
              <a:rPr sz="1800" spc="-100" dirty="0">
                <a:latin typeface="Georgia"/>
                <a:cs typeface="Georgia"/>
              </a:rPr>
              <a:t>ВКЛ </a:t>
            </a:r>
            <a:r>
              <a:rPr sz="1800" spc="-25" dirty="0">
                <a:latin typeface="Georgia"/>
                <a:cs typeface="Georgia"/>
              </a:rPr>
              <a:t>были </a:t>
            </a:r>
            <a:r>
              <a:rPr sz="1800" spc="-20" dirty="0">
                <a:latin typeface="Georgia"/>
                <a:cs typeface="Georgia"/>
              </a:rPr>
              <a:t>выработаны </a:t>
            </a:r>
            <a:r>
              <a:rPr sz="1800" spc="-35" dirty="0">
                <a:latin typeface="Georgia"/>
                <a:cs typeface="Georgia"/>
              </a:rPr>
              <a:t>на </a:t>
            </a:r>
            <a:r>
              <a:rPr sz="1800" spc="-50" dirty="0">
                <a:latin typeface="Georgia"/>
                <a:cs typeface="Georgia"/>
              </a:rPr>
              <a:t>Люблинском  </a:t>
            </a:r>
            <a:r>
              <a:rPr sz="1800" spc="-45" dirty="0">
                <a:latin typeface="Georgia"/>
                <a:cs typeface="Georgia"/>
              </a:rPr>
              <a:t>сейме, </a:t>
            </a:r>
            <a:r>
              <a:rPr sz="1800" spc="-20" dirty="0">
                <a:latin typeface="Georgia"/>
                <a:cs typeface="Georgia"/>
              </a:rPr>
              <a:t>который </a:t>
            </a:r>
            <a:r>
              <a:rPr sz="1800" spc="-15" dirty="0">
                <a:latin typeface="Georgia"/>
                <a:cs typeface="Georgia"/>
              </a:rPr>
              <a:t>состоялся </a:t>
            </a:r>
            <a:r>
              <a:rPr sz="1800" spc="5" dirty="0">
                <a:latin typeface="Georgia"/>
                <a:cs typeface="Georgia"/>
              </a:rPr>
              <a:t>в </a:t>
            </a:r>
            <a:r>
              <a:rPr sz="1800" spc="55" dirty="0">
                <a:latin typeface="Georgia"/>
                <a:cs typeface="Georgia"/>
              </a:rPr>
              <a:t>1569 </a:t>
            </a:r>
            <a:r>
              <a:rPr sz="1800" spc="-125" dirty="0">
                <a:latin typeface="Georgia"/>
                <a:cs typeface="Georgia"/>
              </a:rPr>
              <a:t>г. </a:t>
            </a:r>
            <a:r>
              <a:rPr sz="1800" spc="-45" dirty="0">
                <a:latin typeface="Georgia"/>
                <a:cs typeface="Georgia"/>
              </a:rPr>
              <a:t>и </a:t>
            </a:r>
            <a:r>
              <a:rPr sz="1800" spc="-30" dirty="0">
                <a:latin typeface="Georgia"/>
                <a:cs typeface="Georgia"/>
              </a:rPr>
              <a:t>длился </a:t>
            </a:r>
            <a:r>
              <a:rPr sz="1800" spc="-25" dirty="0">
                <a:latin typeface="Georgia"/>
                <a:cs typeface="Georgia"/>
              </a:rPr>
              <a:t>6 </a:t>
            </a:r>
            <a:r>
              <a:rPr sz="1800" spc="-40" dirty="0">
                <a:latin typeface="Georgia"/>
                <a:cs typeface="Georgia"/>
              </a:rPr>
              <a:t>месяцев. </a:t>
            </a:r>
            <a:r>
              <a:rPr sz="1800" spc="-50" dirty="0">
                <a:latin typeface="Georgia"/>
                <a:cs typeface="Georgia"/>
              </a:rPr>
              <a:t>Польская </a:t>
            </a:r>
            <a:r>
              <a:rPr sz="1800" spc="-5" dirty="0">
                <a:latin typeface="Georgia"/>
                <a:cs typeface="Georgia"/>
              </a:rPr>
              <a:t>сторо</a:t>
            </a:r>
            <a:r>
              <a:rPr sz="1800" spc="-5" dirty="0">
                <a:latin typeface="Arial"/>
                <a:cs typeface="Arial"/>
              </a:rPr>
              <a:t>-  </a:t>
            </a:r>
            <a:r>
              <a:rPr sz="1800" spc="-35" dirty="0">
                <a:latin typeface="Georgia"/>
                <a:cs typeface="Georgia"/>
              </a:rPr>
              <a:t>на </a:t>
            </a:r>
            <a:r>
              <a:rPr sz="1800" spc="-20" dirty="0">
                <a:latin typeface="Georgia"/>
                <a:cs typeface="Georgia"/>
              </a:rPr>
              <a:t>стремилась </a:t>
            </a:r>
            <a:r>
              <a:rPr sz="1800" spc="-25" dirty="0">
                <a:latin typeface="Georgia"/>
                <a:cs typeface="Georgia"/>
              </a:rPr>
              <a:t>к </a:t>
            </a:r>
            <a:r>
              <a:rPr sz="1800" spc="-40" dirty="0">
                <a:latin typeface="Georgia"/>
                <a:cs typeface="Georgia"/>
              </a:rPr>
              <a:t>инкорпорации </a:t>
            </a:r>
            <a:r>
              <a:rPr sz="1800" spc="-35" dirty="0">
                <a:latin typeface="Georgia"/>
                <a:cs typeface="Georgia"/>
              </a:rPr>
              <a:t>(включение, </a:t>
            </a:r>
            <a:r>
              <a:rPr sz="1800" spc="-25" dirty="0">
                <a:latin typeface="Georgia"/>
                <a:cs typeface="Georgia"/>
              </a:rPr>
              <a:t>присоединение) </a:t>
            </a:r>
            <a:r>
              <a:rPr sz="1800" spc="-100" dirty="0">
                <a:latin typeface="Georgia"/>
                <a:cs typeface="Georgia"/>
              </a:rPr>
              <a:t>ВКЛ </a:t>
            </a:r>
            <a:r>
              <a:rPr sz="1800" spc="5" dirty="0">
                <a:latin typeface="Georgia"/>
                <a:cs typeface="Georgia"/>
              </a:rPr>
              <a:t>в </a:t>
            </a:r>
            <a:r>
              <a:rPr sz="1800" spc="-20" dirty="0">
                <a:latin typeface="Georgia"/>
                <a:cs typeface="Georgia"/>
              </a:rPr>
              <a:t>сос</a:t>
            </a:r>
            <a:r>
              <a:rPr sz="1800" spc="-20" dirty="0">
                <a:latin typeface="Arial"/>
                <a:cs typeface="Arial"/>
              </a:rPr>
              <a:t>-  </a:t>
            </a:r>
            <a:r>
              <a:rPr sz="1800" spc="10" dirty="0">
                <a:latin typeface="Georgia"/>
                <a:cs typeface="Georgia"/>
              </a:rPr>
              <a:t>тав </a:t>
            </a:r>
            <a:r>
              <a:rPr sz="1800" spc="-70" dirty="0">
                <a:latin typeface="Georgia"/>
                <a:cs typeface="Georgia"/>
              </a:rPr>
              <a:t>Полыни </a:t>
            </a:r>
            <a:r>
              <a:rPr sz="1800" spc="-40" dirty="0">
                <a:latin typeface="Georgia"/>
                <a:cs typeface="Georgia"/>
              </a:rPr>
              <a:t>(Короны), </a:t>
            </a:r>
            <a:r>
              <a:rPr sz="1800" spc="-30" dirty="0">
                <a:latin typeface="Georgia"/>
                <a:cs typeface="Georgia"/>
              </a:rPr>
              <a:t>опираясь </a:t>
            </a:r>
            <a:r>
              <a:rPr sz="1800" spc="-40" dirty="0">
                <a:latin typeface="Georgia"/>
                <a:cs typeface="Georgia"/>
              </a:rPr>
              <a:t>на </a:t>
            </a:r>
            <a:r>
              <a:rPr sz="1800" spc="-30" dirty="0">
                <a:latin typeface="Georgia"/>
                <a:cs typeface="Georgia"/>
              </a:rPr>
              <a:t>католических </a:t>
            </a:r>
            <a:r>
              <a:rPr sz="1800" spc="-35" dirty="0">
                <a:latin typeface="Georgia"/>
                <a:cs typeface="Georgia"/>
              </a:rPr>
              <a:t>феодалов </a:t>
            </a:r>
            <a:r>
              <a:rPr sz="1800" spc="-45" dirty="0">
                <a:latin typeface="Georgia"/>
                <a:cs typeface="Georgia"/>
              </a:rPr>
              <a:t>и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spc="-15" dirty="0">
                <a:latin typeface="Georgia"/>
                <a:cs typeface="Georgia"/>
              </a:rPr>
              <a:t>католи</a:t>
            </a:r>
            <a:r>
              <a:rPr sz="1800" spc="-15" dirty="0"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  <a:p>
            <a:pPr marL="83820" marR="76835" indent="1270" algn="ctr">
              <a:lnSpc>
                <a:spcPct val="80000"/>
              </a:lnSpc>
              <a:spcBef>
                <a:spcPts val="10"/>
              </a:spcBef>
            </a:pPr>
            <a:r>
              <a:rPr sz="1800" spc="-25" dirty="0">
                <a:latin typeface="Georgia"/>
                <a:cs typeface="Georgia"/>
              </a:rPr>
              <a:t>ческую </a:t>
            </a:r>
            <a:r>
              <a:rPr sz="1800" spc="-30" dirty="0">
                <a:latin typeface="Georgia"/>
                <a:cs typeface="Georgia"/>
              </a:rPr>
              <a:t>церковь. </a:t>
            </a:r>
            <a:r>
              <a:rPr sz="1800" spc="-40" dirty="0">
                <a:latin typeface="Georgia"/>
                <a:cs typeface="Georgia"/>
              </a:rPr>
              <a:t>Делегация </a:t>
            </a:r>
            <a:r>
              <a:rPr sz="1800" spc="-100" dirty="0">
                <a:latin typeface="Georgia"/>
                <a:cs typeface="Georgia"/>
              </a:rPr>
              <a:t>ВКЛ </a:t>
            </a:r>
            <a:r>
              <a:rPr sz="1800" spc="-10" dirty="0">
                <a:latin typeface="Georgia"/>
                <a:cs typeface="Georgia"/>
              </a:rPr>
              <a:t>во </a:t>
            </a:r>
            <a:r>
              <a:rPr sz="1800" spc="-30" dirty="0">
                <a:latin typeface="Georgia"/>
                <a:cs typeface="Georgia"/>
              </a:rPr>
              <a:t>главе </a:t>
            </a:r>
            <a:r>
              <a:rPr sz="1800" spc="-25" dirty="0">
                <a:latin typeface="Georgia"/>
                <a:cs typeface="Georgia"/>
              </a:rPr>
              <a:t>с </a:t>
            </a:r>
            <a:r>
              <a:rPr sz="1800" spc="-40" dirty="0">
                <a:latin typeface="Georgia"/>
                <a:cs typeface="Georgia"/>
              </a:rPr>
              <a:t>канцлером </a:t>
            </a:r>
            <a:r>
              <a:rPr sz="1800" spc="-100" dirty="0">
                <a:latin typeface="Georgia"/>
                <a:cs typeface="Georgia"/>
              </a:rPr>
              <a:t>ВКЛ </a:t>
            </a:r>
            <a:r>
              <a:rPr sz="1800" spc="-60" dirty="0">
                <a:latin typeface="Georgia"/>
                <a:cs typeface="Georgia"/>
              </a:rPr>
              <a:t>Николаем  </a:t>
            </a:r>
            <a:r>
              <a:rPr sz="1800" spc="-45" dirty="0">
                <a:latin typeface="Georgia"/>
                <a:cs typeface="Georgia"/>
              </a:rPr>
              <a:t>Радзивиллом </a:t>
            </a:r>
            <a:r>
              <a:rPr sz="1800" spc="-75" dirty="0">
                <a:latin typeface="Georgia"/>
                <a:cs typeface="Georgia"/>
              </a:rPr>
              <a:t>Рыжим </a:t>
            </a:r>
            <a:r>
              <a:rPr sz="1800" spc="-10" dirty="0">
                <a:latin typeface="Georgia"/>
                <a:cs typeface="Georgia"/>
              </a:rPr>
              <a:t>выступала </a:t>
            </a:r>
            <a:r>
              <a:rPr sz="1800" spc="-30" dirty="0">
                <a:latin typeface="Georgia"/>
                <a:cs typeface="Georgia"/>
              </a:rPr>
              <a:t>за </a:t>
            </a:r>
            <a:r>
              <a:rPr sz="1800" spc="-35" dirty="0">
                <a:latin typeface="Georgia"/>
                <a:cs typeface="Georgia"/>
              </a:rPr>
              <a:t>заключение </a:t>
            </a:r>
            <a:r>
              <a:rPr sz="1800" spc="-25" dirty="0">
                <a:latin typeface="Georgia"/>
                <a:cs typeface="Georgia"/>
              </a:rPr>
              <a:t>равноправного </a:t>
            </a:r>
            <a:r>
              <a:rPr sz="1800" spc="-30" dirty="0">
                <a:latin typeface="Georgia"/>
                <a:cs typeface="Georgia"/>
              </a:rPr>
              <a:t>союза </a:t>
            </a:r>
            <a:r>
              <a:rPr sz="1800" spc="-25" dirty="0">
                <a:latin typeface="Georgia"/>
                <a:cs typeface="Georgia"/>
              </a:rPr>
              <a:t>с  </a:t>
            </a:r>
            <a:r>
              <a:rPr sz="1800" spc="-75" dirty="0">
                <a:latin typeface="Georgia"/>
                <a:cs typeface="Georgia"/>
              </a:rPr>
              <a:t>Польшей. </a:t>
            </a:r>
            <a:r>
              <a:rPr sz="1800" spc="-50" dirty="0">
                <a:latin typeface="Georgia"/>
                <a:cs typeface="Georgia"/>
              </a:rPr>
              <a:t>Польской </a:t>
            </a:r>
            <a:r>
              <a:rPr sz="1800" spc="-10" dirty="0">
                <a:latin typeface="Georgia"/>
                <a:cs typeface="Georgia"/>
              </a:rPr>
              <a:t>стороне </a:t>
            </a:r>
            <a:r>
              <a:rPr sz="1800" spc="-35" dirty="0">
                <a:latin typeface="Georgia"/>
                <a:cs typeface="Georgia"/>
              </a:rPr>
              <a:t>на </a:t>
            </a:r>
            <a:r>
              <a:rPr sz="1800" spc="-30" dirty="0">
                <a:latin typeface="Georgia"/>
                <a:cs typeface="Georgia"/>
              </a:rPr>
              <a:t>сейме </a:t>
            </a:r>
            <a:r>
              <a:rPr sz="1800" spc="-25" dirty="0">
                <a:latin typeface="Georgia"/>
                <a:cs typeface="Georgia"/>
              </a:rPr>
              <a:t>удалось </a:t>
            </a:r>
            <a:r>
              <a:rPr sz="1800" spc="-5" dirty="0">
                <a:latin typeface="Georgia"/>
                <a:cs typeface="Georgia"/>
              </a:rPr>
              <a:t>добиться </a:t>
            </a:r>
            <a:r>
              <a:rPr sz="1800" spc="15" dirty="0">
                <a:latin typeface="Georgia"/>
                <a:cs typeface="Georgia"/>
              </a:rPr>
              <a:t>от </a:t>
            </a:r>
            <a:r>
              <a:rPr sz="1800" spc="-40" dirty="0">
                <a:latin typeface="Georgia"/>
                <a:cs typeface="Georgia"/>
              </a:rPr>
              <a:t>Сигизмунда  </a:t>
            </a:r>
            <a:r>
              <a:rPr sz="1800" spc="-125" dirty="0">
                <a:latin typeface="Georgia"/>
                <a:cs typeface="Georgia"/>
              </a:rPr>
              <a:t>II </a:t>
            </a:r>
            <a:r>
              <a:rPr sz="1800" spc="-15" dirty="0">
                <a:latin typeface="Georgia"/>
                <a:cs typeface="Georgia"/>
              </a:rPr>
              <a:t>Августа </a:t>
            </a:r>
            <a:r>
              <a:rPr sz="1800" spc="-25" dirty="0">
                <a:latin typeface="Georgia"/>
                <a:cs typeface="Georgia"/>
              </a:rPr>
              <a:t>значительных </a:t>
            </a:r>
            <a:r>
              <a:rPr sz="1800" spc="-20" dirty="0">
                <a:latin typeface="Georgia"/>
                <a:cs typeface="Georgia"/>
              </a:rPr>
              <a:t>территориальных</a:t>
            </a:r>
            <a:r>
              <a:rPr sz="1800" spc="85" dirty="0">
                <a:latin typeface="Georgia"/>
                <a:cs typeface="Georgia"/>
              </a:rPr>
              <a:t> </a:t>
            </a:r>
            <a:r>
              <a:rPr sz="1800" spc="-15" dirty="0">
                <a:latin typeface="Georgia"/>
                <a:cs typeface="Georgia"/>
              </a:rPr>
              <a:t>уступок.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2247" y="3541776"/>
            <a:ext cx="3585972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00371" y="3541776"/>
            <a:ext cx="717803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0328" y="3541776"/>
            <a:ext cx="384048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60347" y="3761232"/>
            <a:ext cx="655320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58111" y="3761232"/>
            <a:ext cx="2517648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67911" y="3761232"/>
            <a:ext cx="1312164" cy="513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72228" y="3761232"/>
            <a:ext cx="384048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84147" y="3980688"/>
            <a:ext cx="697991" cy="5135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26107" y="3980688"/>
            <a:ext cx="3758184" cy="5135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4147" y="4200144"/>
            <a:ext cx="3828288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04588" y="4200144"/>
            <a:ext cx="551688" cy="5135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48428" y="4200144"/>
            <a:ext cx="384048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64336" y="4419600"/>
            <a:ext cx="978408" cy="5135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86711" y="4419600"/>
            <a:ext cx="3034284" cy="5135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13147" y="4419600"/>
            <a:ext cx="662939" cy="5135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68240" y="4419600"/>
            <a:ext cx="384048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19200" y="4639055"/>
            <a:ext cx="1202436" cy="5135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67127" y="4639055"/>
            <a:ext cx="3183636" cy="5135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35024" y="4858511"/>
            <a:ext cx="3899916" cy="5135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90244" y="5077967"/>
            <a:ext cx="2368296" cy="5135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50692" y="5077967"/>
            <a:ext cx="1776983" cy="51358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19828" y="5077967"/>
            <a:ext cx="531876" cy="51358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43855" y="5077967"/>
            <a:ext cx="384048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78636" y="5297423"/>
            <a:ext cx="1214627" cy="51358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85416" y="5297423"/>
            <a:ext cx="3105911" cy="51358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58824" y="5516879"/>
            <a:ext cx="4053840" cy="5135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73480" y="5736335"/>
            <a:ext cx="2907792" cy="51358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73423" y="5736335"/>
            <a:ext cx="1571244" cy="51358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20724" y="5955791"/>
            <a:ext cx="1120139" cy="5135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33016" y="5955791"/>
            <a:ext cx="1190244" cy="51358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965704" y="5955791"/>
            <a:ext cx="1711451" cy="51358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69308" y="5955791"/>
            <a:ext cx="851915" cy="51358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913376" y="5955791"/>
            <a:ext cx="384048" cy="513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65860" y="6175247"/>
            <a:ext cx="731520" cy="51358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89532" y="6175247"/>
            <a:ext cx="3307079" cy="51358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88764" y="6175247"/>
            <a:ext cx="687324" cy="51358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68240" y="6175247"/>
            <a:ext cx="384048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895600" y="6394702"/>
            <a:ext cx="678179" cy="46329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65932" y="6394702"/>
            <a:ext cx="355091" cy="46329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294891" y="3599433"/>
            <a:ext cx="3906520" cy="315341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2384" marR="23495" indent="38100" algn="just">
              <a:lnSpc>
                <a:spcPct val="80000"/>
              </a:lnSpc>
              <a:spcBef>
                <a:spcPts val="530"/>
              </a:spcBef>
            </a:pPr>
            <a:r>
              <a:rPr sz="1800" spc="-100" dirty="0">
                <a:latin typeface="Georgia"/>
                <a:cs typeface="Georgia"/>
              </a:rPr>
              <a:t>ВКЛ </a:t>
            </a:r>
            <a:r>
              <a:rPr sz="1800" spc="-25" dirty="0">
                <a:latin typeface="Georgia"/>
                <a:cs typeface="Georgia"/>
              </a:rPr>
              <a:t>было вынуждено </a:t>
            </a:r>
            <a:r>
              <a:rPr sz="1800" spc="-20" dirty="0">
                <a:latin typeface="Georgia"/>
                <a:cs typeface="Georgia"/>
              </a:rPr>
              <a:t>принять </a:t>
            </a:r>
            <a:r>
              <a:rPr sz="1800" spc="-35" dirty="0">
                <a:latin typeface="Georgia"/>
                <a:cs typeface="Georgia"/>
              </a:rPr>
              <a:t>мно</a:t>
            </a:r>
            <a:r>
              <a:rPr sz="1800" spc="-35" dirty="0">
                <a:latin typeface="Arial"/>
                <a:cs typeface="Arial"/>
              </a:rPr>
              <a:t>-  </a:t>
            </a:r>
            <a:r>
              <a:rPr sz="1800" spc="-15" dirty="0">
                <a:latin typeface="Georgia"/>
                <a:cs typeface="Georgia"/>
              </a:rPr>
              <a:t>гие </a:t>
            </a:r>
            <a:r>
              <a:rPr sz="1800" spc="-35" dirty="0">
                <a:latin typeface="Georgia"/>
                <a:cs typeface="Georgia"/>
              </a:rPr>
              <a:t>из </a:t>
            </a:r>
            <a:r>
              <a:rPr sz="1800" spc="-30" dirty="0">
                <a:latin typeface="Georgia"/>
                <a:cs typeface="Georgia"/>
              </a:rPr>
              <a:t>польских </a:t>
            </a:r>
            <a:r>
              <a:rPr sz="1800" spc="-25" dirty="0">
                <a:latin typeface="Georgia"/>
                <a:cs typeface="Georgia"/>
              </a:rPr>
              <a:t>условий </a:t>
            </a:r>
            <a:r>
              <a:rPr sz="1800" spc="-5" dirty="0">
                <a:latin typeface="Georgia"/>
                <a:cs typeface="Georgia"/>
              </a:rPr>
              <a:t>объедине</a:t>
            </a:r>
            <a:r>
              <a:rPr sz="1800" spc="-5" dirty="0">
                <a:latin typeface="Arial"/>
                <a:cs typeface="Arial"/>
              </a:rPr>
              <a:t>-  </a:t>
            </a:r>
            <a:r>
              <a:rPr sz="1800" spc="-45" dirty="0">
                <a:latin typeface="Georgia"/>
                <a:cs typeface="Georgia"/>
              </a:rPr>
              <a:t>ния </a:t>
            </a:r>
            <a:r>
              <a:rPr sz="1800" spc="-10" dirty="0">
                <a:latin typeface="Georgia"/>
                <a:cs typeface="Georgia"/>
              </a:rPr>
              <a:t>двух </a:t>
            </a:r>
            <a:r>
              <a:rPr sz="1800" spc="-25" dirty="0">
                <a:latin typeface="Georgia"/>
                <a:cs typeface="Georgia"/>
              </a:rPr>
              <a:t>государств. </a:t>
            </a:r>
            <a:r>
              <a:rPr sz="1800" spc="-65" dirty="0">
                <a:latin typeface="Georgia"/>
                <a:cs typeface="Georgia"/>
              </a:rPr>
              <a:t>Высшим </a:t>
            </a:r>
            <a:r>
              <a:rPr sz="1800" spc="-50" dirty="0">
                <a:latin typeface="Georgia"/>
                <a:cs typeface="Georgia"/>
              </a:rPr>
              <a:t>общим  </a:t>
            </a:r>
            <a:r>
              <a:rPr sz="1800" spc="-30" dirty="0">
                <a:latin typeface="Georgia"/>
                <a:cs typeface="Georgia"/>
              </a:rPr>
              <a:t>органом </a:t>
            </a:r>
            <a:r>
              <a:rPr sz="1800" spc="-15" dirty="0">
                <a:latin typeface="Georgia"/>
                <a:cs typeface="Georgia"/>
              </a:rPr>
              <a:t>власти </a:t>
            </a:r>
            <a:r>
              <a:rPr sz="1800" spc="-20" dirty="0">
                <a:latin typeface="Georgia"/>
                <a:cs typeface="Georgia"/>
              </a:rPr>
              <a:t>становился </a:t>
            </a:r>
            <a:r>
              <a:rPr sz="1800" spc="-55" dirty="0">
                <a:latin typeface="Georgia"/>
                <a:cs typeface="Georgia"/>
              </a:rPr>
              <a:t>сейм,</a:t>
            </a:r>
            <a:r>
              <a:rPr sz="1800" spc="-114" dirty="0">
                <a:latin typeface="Georgia"/>
                <a:cs typeface="Georgia"/>
              </a:rPr>
              <a:t> </a:t>
            </a:r>
            <a:r>
              <a:rPr sz="1800" spc="-20" dirty="0">
                <a:latin typeface="Georgia"/>
                <a:cs typeface="Georgia"/>
              </a:rPr>
              <a:t>ко</a:t>
            </a:r>
            <a:r>
              <a:rPr sz="1800" spc="-20" dirty="0"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510"/>
              </a:lnSpc>
            </a:pPr>
            <a:r>
              <a:rPr sz="1800" spc="-10" dirty="0">
                <a:latin typeface="Georgia"/>
                <a:cs typeface="Georgia"/>
              </a:rPr>
              <a:t>торый </a:t>
            </a:r>
            <a:r>
              <a:rPr sz="1800" spc="-30" dirty="0">
                <a:latin typeface="Georgia"/>
                <a:cs typeface="Georgia"/>
              </a:rPr>
              <a:t>мог </a:t>
            </a:r>
            <a:r>
              <a:rPr sz="1800" spc="-15" dirty="0">
                <a:latin typeface="Georgia"/>
                <a:cs typeface="Georgia"/>
              </a:rPr>
              <a:t>собираться </a:t>
            </a:r>
            <a:r>
              <a:rPr sz="1800" spc="-5" dirty="0">
                <a:latin typeface="Georgia"/>
                <a:cs typeface="Georgia"/>
              </a:rPr>
              <a:t>только </a:t>
            </a:r>
            <a:r>
              <a:rPr sz="1800" spc="-35" dirty="0">
                <a:latin typeface="Georgia"/>
                <a:cs typeface="Georgia"/>
              </a:rPr>
              <a:t>на</a:t>
            </a:r>
            <a:r>
              <a:rPr sz="1800" spc="-140" dirty="0">
                <a:latin typeface="Georgia"/>
                <a:cs typeface="Georgia"/>
              </a:rPr>
              <a:t> </a:t>
            </a:r>
            <a:r>
              <a:rPr sz="1800" spc="5" dirty="0">
                <a:latin typeface="Georgia"/>
                <a:cs typeface="Georgia"/>
              </a:rPr>
              <a:t>тер</a:t>
            </a:r>
            <a:r>
              <a:rPr sz="1800" spc="5" dirty="0"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  <a:p>
            <a:pPr marL="67310">
              <a:lnSpc>
                <a:spcPts val="1730"/>
              </a:lnSpc>
            </a:pPr>
            <a:r>
              <a:rPr sz="1800" spc="-25" dirty="0">
                <a:latin typeface="Georgia"/>
                <a:cs typeface="Georgia"/>
              </a:rPr>
              <a:t>ритории </a:t>
            </a:r>
            <a:r>
              <a:rPr sz="1800" spc="-75" dirty="0">
                <a:latin typeface="Georgia"/>
                <a:cs typeface="Georgia"/>
              </a:rPr>
              <a:t>Польши </a:t>
            </a:r>
            <a:r>
              <a:rPr sz="1800" spc="-15" dirty="0">
                <a:latin typeface="Georgia"/>
                <a:cs typeface="Georgia"/>
              </a:rPr>
              <a:t>(отдельные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spc="-35" dirty="0">
                <a:latin typeface="Georgia"/>
                <a:cs typeface="Georgia"/>
              </a:rPr>
              <a:t>сеймы</a:t>
            </a:r>
            <a:endParaRPr sz="1800">
              <a:latin typeface="Georgia"/>
              <a:cs typeface="Georgia"/>
            </a:endParaRPr>
          </a:p>
          <a:p>
            <a:pPr marL="38100" marR="29209" indent="144780">
              <a:lnSpc>
                <a:spcPct val="80000"/>
              </a:lnSpc>
              <a:spcBef>
                <a:spcPts val="219"/>
              </a:spcBef>
            </a:pPr>
            <a:r>
              <a:rPr sz="1800" spc="-30" dirty="0">
                <a:latin typeface="Georgia"/>
                <a:cs typeface="Georgia"/>
              </a:rPr>
              <a:t>как </a:t>
            </a:r>
            <a:r>
              <a:rPr sz="1800" spc="-15" dirty="0">
                <a:latin typeface="Georgia"/>
                <a:cs typeface="Georgia"/>
              </a:rPr>
              <a:t>для </a:t>
            </a:r>
            <a:r>
              <a:rPr sz="1800" spc="-85" dirty="0">
                <a:latin typeface="Georgia"/>
                <a:cs typeface="Georgia"/>
              </a:rPr>
              <a:t>Польши, </a:t>
            </a:r>
            <a:r>
              <a:rPr sz="1800" dirty="0">
                <a:latin typeface="Georgia"/>
                <a:cs typeface="Georgia"/>
              </a:rPr>
              <a:t>так </a:t>
            </a:r>
            <a:r>
              <a:rPr sz="1800" spc="-45" dirty="0">
                <a:latin typeface="Georgia"/>
                <a:cs typeface="Georgia"/>
              </a:rPr>
              <a:t>и </a:t>
            </a:r>
            <a:r>
              <a:rPr sz="1800" spc="-15" dirty="0">
                <a:latin typeface="Georgia"/>
                <a:cs typeface="Georgia"/>
              </a:rPr>
              <a:t>для </a:t>
            </a:r>
            <a:r>
              <a:rPr sz="1800" spc="-100" dirty="0">
                <a:latin typeface="Georgia"/>
                <a:cs typeface="Georgia"/>
              </a:rPr>
              <a:t>ВКЛ </a:t>
            </a:r>
            <a:r>
              <a:rPr sz="1800" spc="-15" dirty="0">
                <a:latin typeface="Georgia"/>
                <a:cs typeface="Georgia"/>
              </a:rPr>
              <a:t>не  </a:t>
            </a:r>
            <a:r>
              <a:rPr sz="1800" spc="-30" dirty="0">
                <a:latin typeface="Georgia"/>
                <a:cs typeface="Georgia"/>
              </a:rPr>
              <a:t>предусматривались). </a:t>
            </a:r>
            <a:r>
              <a:rPr sz="1800" spc="-80" dirty="0">
                <a:latin typeface="Georgia"/>
                <a:cs typeface="Georgia"/>
              </a:rPr>
              <a:t>Глава </a:t>
            </a:r>
            <a:r>
              <a:rPr sz="1800" spc="-30" dirty="0">
                <a:latin typeface="Georgia"/>
                <a:cs typeface="Georgia"/>
              </a:rPr>
              <a:t>союза </a:t>
            </a:r>
            <a:r>
              <a:rPr sz="1800" spc="-5" dirty="0">
                <a:latin typeface="Georgia"/>
                <a:cs typeface="Georgia"/>
              </a:rPr>
              <a:t>го</a:t>
            </a:r>
            <a:r>
              <a:rPr sz="1800" spc="-5" dirty="0">
                <a:latin typeface="Arial"/>
                <a:cs typeface="Arial"/>
              </a:rPr>
              <a:t>-  </a:t>
            </a:r>
            <a:r>
              <a:rPr sz="1800" spc="-30" dirty="0">
                <a:latin typeface="Georgia"/>
                <a:cs typeface="Georgia"/>
              </a:rPr>
              <a:t>сударств, </a:t>
            </a:r>
            <a:r>
              <a:rPr sz="1800" spc="-10" dirty="0">
                <a:latin typeface="Georgia"/>
                <a:cs typeface="Georgia"/>
              </a:rPr>
              <a:t>которого </a:t>
            </a:r>
            <a:r>
              <a:rPr sz="1800" spc="-55" dirty="0">
                <a:latin typeface="Georgia"/>
                <a:cs typeface="Georgia"/>
              </a:rPr>
              <a:t>могли </a:t>
            </a:r>
            <a:r>
              <a:rPr sz="1800" spc="-15" dirty="0">
                <a:latin typeface="Georgia"/>
                <a:cs typeface="Georgia"/>
              </a:rPr>
              <a:t>избирать  </a:t>
            </a:r>
            <a:r>
              <a:rPr sz="1800" spc="-45" dirty="0">
                <a:latin typeface="Georgia"/>
                <a:cs typeface="Georgia"/>
              </a:rPr>
              <a:t>феодалы </a:t>
            </a:r>
            <a:r>
              <a:rPr sz="1800" spc="-75" dirty="0">
                <a:latin typeface="Georgia"/>
                <a:cs typeface="Georgia"/>
              </a:rPr>
              <a:t>Польши </a:t>
            </a:r>
            <a:r>
              <a:rPr sz="1800" spc="-45" dirty="0">
                <a:latin typeface="Georgia"/>
                <a:cs typeface="Georgia"/>
              </a:rPr>
              <a:t>и </a:t>
            </a:r>
            <a:r>
              <a:rPr sz="1800" spc="-105" dirty="0">
                <a:latin typeface="Georgia"/>
                <a:cs typeface="Georgia"/>
              </a:rPr>
              <a:t>ВКЛ, </a:t>
            </a:r>
            <a:r>
              <a:rPr sz="1800" spc="-25" dirty="0">
                <a:latin typeface="Georgia"/>
                <a:cs typeface="Georgia"/>
              </a:rPr>
              <a:t>также</a:t>
            </a:r>
            <a:r>
              <a:rPr sz="1800" spc="70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был</a:t>
            </a:r>
            <a:endParaRPr sz="1800">
              <a:latin typeface="Georgia"/>
              <a:cs typeface="Georgia"/>
            </a:endParaRPr>
          </a:p>
          <a:p>
            <a:pPr marL="13970" marR="5080" algn="ctr">
              <a:lnSpc>
                <a:spcPct val="80000"/>
              </a:lnSpc>
            </a:pPr>
            <a:r>
              <a:rPr sz="1800" spc="-65" dirty="0">
                <a:latin typeface="Georgia"/>
                <a:cs typeface="Georgia"/>
              </a:rPr>
              <a:t>общим. </a:t>
            </a:r>
            <a:r>
              <a:rPr sz="1800" spc="-85" dirty="0">
                <a:latin typeface="Georgia"/>
                <a:cs typeface="Georgia"/>
              </a:rPr>
              <a:t>Так, </a:t>
            </a:r>
            <a:r>
              <a:rPr sz="1800" spc="-20" dirty="0">
                <a:latin typeface="Georgia"/>
                <a:cs typeface="Georgia"/>
              </a:rPr>
              <a:t>король </a:t>
            </a:r>
            <a:r>
              <a:rPr sz="1800" spc="-60" dirty="0">
                <a:latin typeface="Georgia"/>
                <a:cs typeface="Georgia"/>
              </a:rPr>
              <a:t>Речи </a:t>
            </a:r>
            <a:r>
              <a:rPr sz="1800" spc="-50" dirty="0">
                <a:latin typeface="Georgia"/>
                <a:cs typeface="Georgia"/>
              </a:rPr>
              <a:t>Посполитой  Стефан </a:t>
            </a:r>
            <a:r>
              <a:rPr sz="1800" spc="-30" dirty="0">
                <a:latin typeface="Georgia"/>
                <a:cs typeface="Georgia"/>
              </a:rPr>
              <a:t>Баторий </a:t>
            </a:r>
            <a:r>
              <a:rPr sz="1800" spc="-25" dirty="0">
                <a:latin typeface="Georgia"/>
                <a:cs typeface="Georgia"/>
              </a:rPr>
              <a:t>был </a:t>
            </a:r>
            <a:r>
              <a:rPr sz="1800" spc="-40" dirty="0">
                <a:latin typeface="Georgia"/>
                <a:cs typeface="Georgia"/>
              </a:rPr>
              <a:t>признан </a:t>
            </a:r>
            <a:r>
              <a:rPr sz="1800" spc="-45" dirty="0">
                <a:latin typeface="Georgia"/>
                <a:cs typeface="Georgia"/>
              </a:rPr>
              <a:t>шлях</a:t>
            </a:r>
            <a:r>
              <a:rPr sz="1800" spc="-45" dirty="0">
                <a:latin typeface="Arial"/>
                <a:cs typeface="Arial"/>
              </a:rPr>
              <a:t>-  </a:t>
            </a:r>
            <a:r>
              <a:rPr sz="1800" spc="5" dirty="0">
                <a:latin typeface="Georgia"/>
                <a:cs typeface="Georgia"/>
              </a:rPr>
              <a:t>той </a:t>
            </a:r>
            <a:r>
              <a:rPr sz="1800" spc="-100" dirty="0">
                <a:latin typeface="Georgia"/>
                <a:cs typeface="Georgia"/>
              </a:rPr>
              <a:t>ВКЛ </a:t>
            </a:r>
            <a:r>
              <a:rPr sz="1800" spc="-25" dirty="0">
                <a:latin typeface="Georgia"/>
                <a:cs typeface="Georgia"/>
              </a:rPr>
              <a:t>также </a:t>
            </a:r>
            <a:r>
              <a:rPr sz="1800" spc="-40" dirty="0">
                <a:latin typeface="Georgia"/>
                <a:cs typeface="Georgia"/>
              </a:rPr>
              <a:t>и </a:t>
            </a:r>
            <a:r>
              <a:rPr sz="1800" spc="-30" dirty="0">
                <a:latin typeface="Georgia"/>
                <a:cs typeface="Georgia"/>
              </a:rPr>
              <a:t>своим </a:t>
            </a:r>
            <a:r>
              <a:rPr sz="1800" spc="-35" dirty="0">
                <a:latin typeface="Georgia"/>
                <a:cs typeface="Georgia"/>
              </a:rPr>
              <a:t>великим </a:t>
            </a:r>
            <a:r>
              <a:rPr sz="1800" spc="-25" dirty="0">
                <a:latin typeface="Georgia"/>
                <a:cs typeface="Georgia"/>
              </a:rPr>
              <a:t>кня</a:t>
            </a:r>
            <a:r>
              <a:rPr sz="1800" spc="-25" dirty="0">
                <a:latin typeface="Arial"/>
                <a:cs typeface="Arial"/>
              </a:rPr>
              <a:t>-  </a:t>
            </a:r>
            <a:r>
              <a:rPr sz="1800" spc="-60" dirty="0">
                <a:latin typeface="Georgia"/>
                <a:cs typeface="Georgia"/>
              </a:rPr>
              <a:t>зем</a:t>
            </a:r>
            <a:r>
              <a:rPr sz="1800" spc="-6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1066799" cy="685799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40479" y="992124"/>
            <a:ext cx="5303520" cy="28956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072639" y="981455"/>
            <a:ext cx="1767839" cy="28956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87780" y="169163"/>
            <a:ext cx="7842504" cy="95554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53490">
              <a:lnSpc>
                <a:spcPct val="100000"/>
              </a:lnSpc>
              <a:spcBef>
                <a:spcPts val="95"/>
              </a:spcBef>
            </a:pPr>
            <a:r>
              <a:rPr spc="-120" dirty="0"/>
              <a:t>Условия </a:t>
            </a:r>
            <a:r>
              <a:rPr spc="-30" dirty="0"/>
              <a:t>объединения </a:t>
            </a:r>
            <a:r>
              <a:rPr spc="-140" dirty="0"/>
              <a:t>Польши </a:t>
            </a:r>
            <a:r>
              <a:rPr spc="-80" dirty="0"/>
              <a:t>и</a:t>
            </a:r>
            <a:r>
              <a:rPr spc="-25" dirty="0"/>
              <a:t> </a:t>
            </a:r>
            <a:r>
              <a:rPr spc="-190" dirty="0"/>
              <a:t>ВКЛ</a:t>
            </a:r>
          </a:p>
        </p:txBody>
      </p:sp>
      <p:sp>
        <p:nvSpPr>
          <p:cNvPr id="47" name="object 47"/>
          <p:cNvSpPr/>
          <p:nvPr/>
        </p:nvSpPr>
        <p:spPr>
          <a:xfrm>
            <a:off x="3294888" y="1335024"/>
            <a:ext cx="2237232" cy="54102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712464" y="1354836"/>
            <a:ext cx="993648" cy="45720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431791" y="1354836"/>
            <a:ext cx="1057656" cy="45720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3828669" y="1402461"/>
            <a:ext cx="15290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Georgia"/>
                <a:cs typeface="Georgia"/>
              </a:rPr>
              <a:t>Стефан</a:t>
            </a:r>
            <a:r>
              <a:rPr sz="1600" spc="-90" dirty="0">
                <a:latin typeface="Georgia"/>
                <a:cs typeface="Georgia"/>
              </a:rPr>
              <a:t> </a:t>
            </a:r>
            <a:r>
              <a:rPr sz="1600" spc="-30" dirty="0">
                <a:latin typeface="Georgia"/>
                <a:cs typeface="Georgia"/>
              </a:rPr>
              <a:t>Баторий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212079" y="1190244"/>
            <a:ext cx="3931920" cy="566775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436108" y="1414272"/>
            <a:ext cx="3488436" cy="523951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421629" y="1399794"/>
            <a:ext cx="3517900" cy="5268595"/>
          </a:xfrm>
          <a:custGeom>
            <a:avLst/>
            <a:gdLst/>
            <a:ahLst/>
            <a:cxnLst/>
            <a:rect l="l" t="t" r="r" b="b"/>
            <a:pathLst>
              <a:path w="3517900" h="5268595">
                <a:moveTo>
                  <a:pt x="0" y="5268468"/>
                </a:moveTo>
                <a:lnTo>
                  <a:pt x="3517391" y="5268468"/>
                </a:lnTo>
                <a:lnTo>
                  <a:pt x="3517391" y="0"/>
                </a:lnTo>
                <a:lnTo>
                  <a:pt x="0" y="0"/>
                </a:lnTo>
                <a:lnTo>
                  <a:pt x="0" y="5268468"/>
                </a:lnTo>
                <a:close/>
              </a:path>
            </a:pathLst>
          </a:custGeom>
          <a:ln w="2895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67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40479" y="992124"/>
            <a:ext cx="5303520" cy="289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72639" y="981455"/>
            <a:ext cx="1767839" cy="2895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87780" y="169163"/>
            <a:ext cx="7842504" cy="9555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53490">
              <a:lnSpc>
                <a:spcPct val="100000"/>
              </a:lnSpc>
              <a:spcBef>
                <a:spcPts val="95"/>
              </a:spcBef>
            </a:pPr>
            <a:r>
              <a:rPr spc="-120" dirty="0"/>
              <a:t>Условия </a:t>
            </a:r>
            <a:r>
              <a:rPr spc="-30" dirty="0"/>
              <a:t>объединения </a:t>
            </a:r>
            <a:r>
              <a:rPr spc="-140" dirty="0"/>
              <a:t>Польши </a:t>
            </a:r>
            <a:r>
              <a:rPr spc="-80" dirty="0"/>
              <a:t>и</a:t>
            </a:r>
            <a:r>
              <a:rPr spc="-25" dirty="0"/>
              <a:t> </a:t>
            </a:r>
            <a:r>
              <a:rPr spc="-190" dirty="0"/>
              <a:t>ВКЛ</a:t>
            </a:r>
          </a:p>
        </p:txBody>
      </p:sp>
      <p:sp>
        <p:nvSpPr>
          <p:cNvPr id="7" name="object 7"/>
          <p:cNvSpPr/>
          <p:nvPr/>
        </p:nvSpPr>
        <p:spPr>
          <a:xfrm>
            <a:off x="1143000" y="1272539"/>
            <a:ext cx="5015484" cy="8260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51788" y="1290827"/>
            <a:ext cx="4661916" cy="5029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09572" y="1531619"/>
            <a:ext cx="1610868" cy="5029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62884" y="1531619"/>
            <a:ext cx="2147316" cy="5029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64207" y="1863851"/>
            <a:ext cx="512063" cy="3733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22932" y="1958339"/>
            <a:ext cx="6963156" cy="6080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69820" y="1999488"/>
            <a:ext cx="6489191" cy="5029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64207" y="1863851"/>
            <a:ext cx="512063" cy="9601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22932" y="2545079"/>
            <a:ext cx="6963156" cy="6080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18816" y="2586227"/>
            <a:ext cx="5792724" cy="5029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64207" y="1863851"/>
            <a:ext cx="512063" cy="154838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07692" y="3034283"/>
            <a:ext cx="7036307" cy="82753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48839" y="3052572"/>
            <a:ext cx="6982967" cy="50292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23616" y="3293364"/>
            <a:ext cx="5181600" cy="50291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64207" y="1863851"/>
            <a:ext cx="512063" cy="251612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22932" y="3720084"/>
            <a:ext cx="6963156" cy="135026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69235" y="3779520"/>
            <a:ext cx="5475732" cy="50291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43216" y="3779520"/>
            <a:ext cx="1517903" cy="50291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75332" y="4020311"/>
            <a:ext cx="1266444" cy="50291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40023" y="4020311"/>
            <a:ext cx="377951" cy="50291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66515" y="4020311"/>
            <a:ext cx="5160264" cy="50291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225028" y="4020311"/>
            <a:ext cx="652272" cy="50291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75547" y="4020311"/>
            <a:ext cx="377951" cy="50291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64664" y="4262628"/>
            <a:ext cx="1972056" cy="50291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34967" y="4262628"/>
            <a:ext cx="377951" cy="50291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61459" y="4262628"/>
            <a:ext cx="4090416" cy="50291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50123" y="4262628"/>
            <a:ext cx="1039368" cy="50291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587740" y="4262628"/>
            <a:ext cx="377951" cy="50291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64535" y="4503420"/>
            <a:ext cx="679703" cy="50291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91255" y="4503420"/>
            <a:ext cx="5274564" cy="50291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64207" y="1863851"/>
            <a:ext cx="512063" cy="348234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22932" y="4969764"/>
            <a:ext cx="6963156" cy="82600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43327" y="4988052"/>
            <a:ext cx="5939028" cy="50292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880604" y="4988052"/>
            <a:ext cx="1030224" cy="50292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609076" y="4988052"/>
            <a:ext cx="377951" cy="50292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087623" y="5228844"/>
            <a:ext cx="1175003" cy="50291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014215" y="5228844"/>
            <a:ext cx="2776728" cy="50291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89191" y="5228844"/>
            <a:ext cx="1542288" cy="50291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729728" y="5228844"/>
            <a:ext cx="413003" cy="50291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64207" y="1863851"/>
            <a:ext cx="512063" cy="407060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122932" y="5556503"/>
            <a:ext cx="7014972" cy="82753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83892" y="5574791"/>
            <a:ext cx="4347972" cy="50291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230111" y="5574791"/>
            <a:ext cx="377952" cy="502919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356603" y="5574791"/>
            <a:ext cx="2740152" cy="50291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962400" y="5815584"/>
            <a:ext cx="1167384" cy="50292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828032" y="5815584"/>
            <a:ext cx="377951" cy="50292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954523" y="5815584"/>
            <a:ext cx="2311907" cy="50292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664207" y="1863851"/>
            <a:ext cx="512063" cy="465734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22932" y="6144767"/>
            <a:ext cx="6963156" cy="713231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70760" y="6163055"/>
            <a:ext cx="6441947" cy="50292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10956" y="6163055"/>
            <a:ext cx="377951" cy="50292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537447" y="6163055"/>
            <a:ext cx="470916" cy="50292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61588" y="6403846"/>
            <a:ext cx="2898648" cy="454152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158484" y="6403846"/>
            <a:ext cx="377952" cy="454152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284976" y="6403846"/>
            <a:ext cx="1382268" cy="454152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1480819" y="1341246"/>
            <a:ext cx="7451725" cy="5414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101340" algn="ctr">
              <a:lnSpc>
                <a:spcPts val="2030"/>
              </a:lnSpc>
              <a:spcBef>
                <a:spcPts val="100"/>
              </a:spcBef>
            </a:pPr>
            <a:r>
              <a:rPr sz="1800" b="1" spc="-140" dirty="0">
                <a:solidFill>
                  <a:srgbClr val="FFFFFF"/>
                </a:solidFill>
                <a:latin typeface="Arial"/>
                <a:cs typeface="Arial"/>
              </a:rPr>
              <a:t>Отдельными </a:t>
            </a:r>
            <a:r>
              <a:rPr sz="1800" b="1" spc="-17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ВКЛ 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b="1" spc="-3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Польше </a:t>
            </a:r>
            <a:r>
              <a:rPr sz="1800" b="1" spc="-110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1800" b="1" spc="-145" dirty="0">
                <a:solidFill>
                  <a:srgbClr val="FFFFFF"/>
                </a:solidFill>
                <a:latin typeface="Arial"/>
                <a:cs typeface="Arial"/>
              </a:rPr>
              <a:t>условиям</a:t>
            </a:r>
            <a:endParaRPr sz="1800">
              <a:latin typeface="Arial"/>
              <a:cs typeface="Arial"/>
            </a:endParaRPr>
          </a:p>
          <a:p>
            <a:pPr marR="3101975" algn="ctr">
              <a:lnSpc>
                <a:spcPts val="2030"/>
              </a:lnSpc>
            </a:pPr>
            <a:r>
              <a:rPr sz="1800" b="1" spc="-110" dirty="0">
                <a:solidFill>
                  <a:srgbClr val="FFFFFF"/>
                </a:solidFill>
                <a:latin typeface="Arial"/>
                <a:cs typeface="Arial"/>
              </a:rPr>
              <a:t>Люблинской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унии</a:t>
            </a:r>
            <a:r>
              <a:rPr sz="1800" b="1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45" dirty="0">
                <a:solidFill>
                  <a:srgbClr val="FFFFFF"/>
                </a:solidFill>
                <a:latin typeface="Arial"/>
                <a:cs typeface="Arial"/>
              </a:rPr>
              <a:t>сохранялись</a:t>
            </a:r>
            <a:endParaRPr sz="1800">
              <a:latin typeface="Arial"/>
              <a:cs typeface="Arial"/>
            </a:endParaRPr>
          </a:p>
          <a:p>
            <a:pPr marL="795020" algn="ctr">
              <a:lnSpc>
                <a:spcPct val="100000"/>
              </a:lnSpc>
              <a:spcBef>
                <a:spcPts val="1520"/>
              </a:spcBef>
            </a:pPr>
            <a:r>
              <a:rPr sz="1800" spc="-25" dirty="0">
                <a:latin typeface="Georgia"/>
                <a:cs typeface="Georgia"/>
              </a:rPr>
              <a:t>административный </a:t>
            </a:r>
            <a:r>
              <a:rPr sz="1800" spc="-30" dirty="0">
                <a:latin typeface="Georgia"/>
                <a:cs typeface="Georgia"/>
              </a:rPr>
              <a:t>аппарат </a:t>
            </a:r>
            <a:r>
              <a:rPr sz="1800" spc="-15" dirty="0">
                <a:latin typeface="Georgia"/>
                <a:cs typeface="Georgia"/>
              </a:rPr>
              <a:t>(государственные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spc="-20" dirty="0">
                <a:latin typeface="Georgia"/>
                <a:cs typeface="Georgia"/>
              </a:rPr>
              <a:t>должности)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00">
              <a:latin typeface="Times New Roman"/>
              <a:cs typeface="Times New Roman"/>
            </a:endParaRPr>
          </a:p>
          <a:p>
            <a:pPr marL="798195" algn="ctr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latin typeface="Georgia"/>
                <a:cs typeface="Georgia"/>
              </a:rPr>
              <a:t>законодательство, </a:t>
            </a:r>
            <a:r>
              <a:rPr sz="1800" spc="-20" dirty="0">
                <a:latin typeface="Georgia"/>
                <a:cs typeface="Georgia"/>
              </a:rPr>
              <a:t>представленное </a:t>
            </a:r>
            <a:r>
              <a:rPr sz="1800" spc="5" dirty="0">
                <a:latin typeface="Georgia"/>
                <a:cs typeface="Georgia"/>
              </a:rPr>
              <a:t>в </a:t>
            </a:r>
            <a:r>
              <a:rPr sz="1800" spc="-100" dirty="0">
                <a:latin typeface="Georgia"/>
                <a:cs typeface="Georgia"/>
              </a:rPr>
              <a:t>ВКЛ</a:t>
            </a:r>
            <a:r>
              <a:rPr sz="1800" spc="-125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Статутами</a:t>
            </a:r>
            <a:endParaRPr sz="1800">
              <a:latin typeface="Georgia"/>
              <a:cs typeface="Georgia"/>
            </a:endParaRPr>
          </a:p>
          <a:p>
            <a:pPr marL="796290" algn="ctr">
              <a:lnSpc>
                <a:spcPts val="2030"/>
              </a:lnSpc>
              <a:spcBef>
                <a:spcPts val="1510"/>
              </a:spcBef>
            </a:pPr>
            <a:r>
              <a:rPr sz="1800" spc="-30" dirty="0">
                <a:latin typeface="Georgia"/>
                <a:cs typeface="Georgia"/>
              </a:rPr>
              <a:t>судебная </a:t>
            </a:r>
            <a:r>
              <a:rPr sz="1800" spc="-40" dirty="0">
                <a:latin typeface="Georgia"/>
                <a:cs typeface="Georgia"/>
              </a:rPr>
              <a:t>организация, </a:t>
            </a:r>
            <a:r>
              <a:rPr sz="1800" spc="-50" dirty="0">
                <a:latin typeface="Georgia"/>
                <a:cs typeface="Georgia"/>
              </a:rPr>
              <a:t>при </a:t>
            </a:r>
            <a:r>
              <a:rPr sz="1800" spc="-20" dirty="0">
                <a:latin typeface="Georgia"/>
                <a:cs typeface="Georgia"/>
              </a:rPr>
              <a:t>которой </a:t>
            </a:r>
            <a:r>
              <a:rPr sz="1800" spc="-50" dirty="0">
                <a:latin typeface="Georgia"/>
                <a:cs typeface="Georgia"/>
              </a:rPr>
              <a:t>высшим </a:t>
            </a:r>
            <a:r>
              <a:rPr sz="1800" spc="-35" dirty="0">
                <a:latin typeface="Georgia"/>
                <a:cs typeface="Georgia"/>
              </a:rPr>
              <a:t>судебным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30" dirty="0">
                <a:latin typeface="Georgia"/>
                <a:cs typeface="Georgia"/>
              </a:rPr>
              <a:t>органом</a:t>
            </a:r>
            <a:endParaRPr sz="1800">
              <a:latin typeface="Georgia"/>
              <a:cs typeface="Georgia"/>
            </a:endParaRPr>
          </a:p>
          <a:p>
            <a:pPr marL="793750" algn="ctr">
              <a:lnSpc>
                <a:spcPts val="2030"/>
              </a:lnSpc>
            </a:pPr>
            <a:r>
              <a:rPr sz="1800" spc="5" dirty="0">
                <a:latin typeface="Georgia"/>
                <a:cs typeface="Georgia"/>
              </a:rPr>
              <a:t>в </a:t>
            </a:r>
            <a:r>
              <a:rPr sz="1800" spc="-100" dirty="0">
                <a:latin typeface="Georgia"/>
                <a:cs typeface="Georgia"/>
              </a:rPr>
              <a:t>ВКЛ </a:t>
            </a:r>
            <a:r>
              <a:rPr sz="1800" spc="-30" dirty="0">
                <a:latin typeface="Georgia"/>
                <a:cs typeface="Georgia"/>
              </a:rPr>
              <a:t>являлся </a:t>
            </a:r>
            <a:r>
              <a:rPr sz="1800" spc="-25" dirty="0">
                <a:latin typeface="Georgia"/>
                <a:cs typeface="Georgia"/>
              </a:rPr>
              <a:t>с </a:t>
            </a:r>
            <a:r>
              <a:rPr sz="1800" spc="100" dirty="0">
                <a:latin typeface="Georgia"/>
                <a:cs typeface="Georgia"/>
              </a:rPr>
              <a:t>1581 </a:t>
            </a:r>
            <a:r>
              <a:rPr sz="1800" spc="-130" dirty="0">
                <a:latin typeface="Georgia"/>
                <a:cs typeface="Georgia"/>
              </a:rPr>
              <a:t>г. </a:t>
            </a:r>
            <a:r>
              <a:rPr sz="1800" spc="-70" dirty="0">
                <a:latin typeface="Georgia"/>
                <a:cs typeface="Georgia"/>
              </a:rPr>
              <a:t>Главный </a:t>
            </a:r>
            <a:r>
              <a:rPr sz="1800" spc="-15" dirty="0">
                <a:latin typeface="Georgia"/>
                <a:cs typeface="Georgia"/>
              </a:rPr>
              <a:t>трибунал</a:t>
            </a:r>
            <a:r>
              <a:rPr sz="1800" spc="-65" dirty="0">
                <a:latin typeface="Georgia"/>
                <a:cs typeface="Georgia"/>
              </a:rPr>
              <a:t> </a:t>
            </a:r>
            <a:r>
              <a:rPr sz="1800" spc="-100" dirty="0">
                <a:latin typeface="Georgia"/>
                <a:cs typeface="Georgia"/>
              </a:rPr>
              <a:t>ВКЛ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923925" marR="118745" indent="-635" algn="ctr">
              <a:lnSpc>
                <a:spcPct val="88000"/>
              </a:lnSpc>
              <a:spcBef>
                <a:spcPts val="5"/>
              </a:spcBef>
            </a:pPr>
            <a:r>
              <a:rPr sz="1800" spc="-40" dirty="0">
                <a:latin typeface="Georgia"/>
                <a:cs typeface="Georgia"/>
              </a:rPr>
              <a:t>войско, </a:t>
            </a:r>
            <a:r>
              <a:rPr sz="1800" spc="-20" dirty="0">
                <a:latin typeface="Georgia"/>
                <a:cs typeface="Georgia"/>
              </a:rPr>
              <a:t>основой </a:t>
            </a:r>
            <a:r>
              <a:rPr sz="1800" spc="-10" dirty="0">
                <a:latin typeface="Georgia"/>
                <a:cs typeface="Georgia"/>
              </a:rPr>
              <a:t>которого </a:t>
            </a:r>
            <a:r>
              <a:rPr sz="1800" spc="5" dirty="0">
                <a:latin typeface="Georgia"/>
                <a:cs typeface="Georgia"/>
              </a:rPr>
              <a:t>в </a:t>
            </a:r>
            <a:r>
              <a:rPr sz="1800" spc="-165" dirty="0">
                <a:latin typeface="Georgia"/>
                <a:cs typeface="Georgia"/>
              </a:rPr>
              <a:t>XVI </a:t>
            </a:r>
            <a:r>
              <a:rPr sz="1800" spc="-60" dirty="0">
                <a:latin typeface="Georgia"/>
                <a:cs typeface="Georgia"/>
              </a:rPr>
              <a:t>в. </a:t>
            </a:r>
            <a:r>
              <a:rPr sz="1800" spc="5" dirty="0">
                <a:latin typeface="Georgia"/>
                <a:cs typeface="Georgia"/>
              </a:rPr>
              <a:t>в </a:t>
            </a:r>
            <a:r>
              <a:rPr sz="1800" spc="-100" dirty="0">
                <a:latin typeface="Georgia"/>
                <a:cs typeface="Georgia"/>
              </a:rPr>
              <a:t>ВКЛ </a:t>
            </a:r>
            <a:r>
              <a:rPr sz="1800" spc="-20" dirty="0">
                <a:latin typeface="Georgia"/>
                <a:cs typeface="Georgia"/>
              </a:rPr>
              <a:t>являлось посполитое  </a:t>
            </a:r>
            <a:r>
              <a:rPr sz="1800" spc="-35" dirty="0">
                <a:latin typeface="Georgia"/>
                <a:cs typeface="Georgia"/>
              </a:rPr>
              <a:t>рушение </a:t>
            </a:r>
            <a:r>
              <a:rPr sz="1800" spc="-5" dirty="0">
                <a:latin typeface="Arial"/>
                <a:cs typeface="Arial"/>
              </a:rPr>
              <a:t>- </a:t>
            </a:r>
            <a:r>
              <a:rPr sz="1800" spc="-20" dirty="0">
                <a:latin typeface="Georgia"/>
                <a:cs typeface="Georgia"/>
              </a:rPr>
              <a:t>всеобщее </a:t>
            </a:r>
            <a:r>
              <a:rPr sz="1800" spc="-45" dirty="0">
                <a:latin typeface="Georgia"/>
                <a:cs typeface="Georgia"/>
              </a:rPr>
              <a:t>ополчение, </a:t>
            </a:r>
            <a:r>
              <a:rPr sz="1800" spc="-15" dirty="0">
                <a:latin typeface="Georgia"/>
                <a:cs typeface="Georgia"/>
              </a:rPr>
              <a:t>состоявшее </a:t>
            </a:r>
            <a:r>
              <a:rPr sz="1800" spc="-40" dirty="0">
                <a:latin typeface="Georgia"/>
                <a:cs typeface="Georgia"/>
              </a:rPr>
              <a:t>из </a:t>
            </a:r>
            <a:r>
              <a:rPr sz="1800" spc="-30" dirty="0">
                <a:latin typeface="Georgia"/>
                <a:cs typeface="Georgia"/>
              </a:rPr>
              <a:t>шляхты </a:t>
            </a:r>
            <a:r>
              <a:rPr sz="1800" spc="-45" dirty="0">
                <a:latin typeface="Georgia"/>
                <a:cs typeface="Georgia"/>
              </a:rPr>
              <a:t>и </a:t>
            </a:r>
            <a:r>
              <a:rPr sz="1800" spc="-20" dirty="0">
                <a:latin typeface="Georgia"/>
                <a:cs typeface="Georgia"/>
              </a:rPr>
              <a:t>сол</a:t>
            </a:r>
            <a:r>
              <a:rPr sz="1800" spc="-20" dirty="0">
                <a:latin typeface="Arial"/>
                <a:cs typeface="Arial"/>
              </a:rPr>
              <a:t>-  </a:t>
            </a:r>
            <a:r>
              <a:rPr sz="1800" spc="10" dirty="0">
                <a:latin typeface="Georgia"/>
                <a:cs typeface="Georgia"/>
              </a:rPr>
              <a:t>дат </a:t>
            </a:r>
            <a:r>
              <a:rPr sz="1800" spc="-20" dirty="0">
                <a:latin typeface="Georgia"/>
                <a:cs typeface="Georgia"/>
              </a:rPr>
              <a:t>(жолнеров) </a:t>
            </a:r>
            <a:r>
              <a:rPr sz="1800" spc="-5" dirty="0">
                <a:latin typeface="Arial"/>
                <a:cs typeface="Arial"/>
              </a:rPr>
              <a:t>- </a:t>
            </a:r>
            <a:r>
              <a:rPr sz="1800" spc="-25" dirty="0">
                <a:latin typeface="Georgia"/>
                <a:cs typeface="Georgia"/>
              </a:rPr>
              <a:t>военнообязанных </a:t>
            </a:r>
            <a:r>
              <a:rPr sz="1800" spc="-65" dirty="0">
                <a:latin typeface="Georgia"/>
                <a:cs typeface="Georgia"/>
              </a:rPr>
              <a:t>мужчин, </a:t>
            </a:r>
            <a:r>
              <a:rPr sz="1800" spc="-20" dirty="0">
                <a:latin typeface="Georgia"/>
                <a:cs typeface="Georgia"/>
              </a:rPr>
              <a:t>которых</a:t>
            </a:r>
            <a:r>
              <a:rPr sz="1800" spc="-13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выстав</a:t>
            </a:r>
            <a:r>
              <a:rPr sz="1800" spc="-5" dirty="0">
                <a:latin typeface="Arial"/>
                <a:cs typeface="Arial"/>
              </a:rPr>
              <a:t>-  </a:t>
            </a:r>
            <a:r>
              <a:rPr sz="1800" spc="-40" dirty="0">
                <a:latin typeface="Georgia"/>
                <a:cs typeface="Georgia"/>
              </a:rPr>
              <a:t>лял </a:t>
            </a:r>
            <a:r>
              <a:rPr sz="1800" spc="15" dirty="0">
                <a:latin typeface="Georgia"/>
                <a:cs typeface="Georgia"/>
              </a:rPr>
              <a:t>от </a:t>
            </a:r>
            <a:r>
              <a:rPr sz="1800" spc="-25" dirty="0">
                <a:latin typeface="Georgia"/>
                <a:cs typeface="Georgia"/>
              </a:rPr>
              <a:t>своих земельных владений </a:t>
            </a:r>
            <a:r>
              <a:rPr sz="1800" spc="-45" dirty="0">
                <a:latin typeface="Georgia"/>
                <a:cs typeface="Georgia"/>
              </a:rPr>
              <a:t>каждый</a:t>
            </a:r>
            <a:r>
              <a:rPr sz="1800" spc="-135" dirty="0">
                <a:latin typeface="Georgia"/>
                <a:cs typeface="Georgia"/>
              </a:rPr>
              <a:t> </a:t>
            </a:r>
            <a:r>
              <a:rPr sz="1800" spc="-40" dirty="0">
                <a:latin typeface="Georgia"/>
                <a:cs typeface="Georgia"/>
              </a:rPr>
              <a:t>шляхтич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Times New Roman"/>
              <a:cs typeface="Times New Roman"/>
            </a:endParaRPr>
          </a:p>
          <a:p>
            <a:pPr marL="903605">
              <a:lnSpc>
                <a:spcPts val="2030"/>
              </a:lnSpc>
            </a:pPr>
            <a:r>
              <a:rPr sz="1800" spc="-20" dirty="0">
                <a:latin typeface="Georgia"/>
                <a:cs typeface="Georgia"/>
              </a:rPr>
              <a:t>титул, </a:t>
            </a:r>
            <a:r>
              <a:rPr sz="1800" spc="25" dirty="0">
                <a:latin typeface="Georgia"/>
                <a:cs typeface="Georgia"/>
              </a:rPr>
              <a:t>то </a:t>
            </a:r>
            <a:r>
              <a:rPr sz="1800" spc="20" dirty="0">
                <a:latin typeface="Georgia"/>
                <a:cs typeface="Georgia"/>
              </a:rPr>
              <a:t>есть </a:t>
            </a:r>
            <a:r>
              <a:rPr sz="1800" spc="-40" dirty="0">
                <a:latin typeface="Georgia"/>
                <a:cs typeface="Georgia"/>
              </a:rPr>
              <a:t>официальные </a:t>
            </a:r>
            <a:r>
              <a:rPr sz="1800" spc="-35" dirty="0">
                <a:latin typeface="Georgia"/>
                <a:cs typeface="Georgia"/>
              </a:rPr>
              <a:t>названия </a:t>
            </a:r>
            <a:r>
              <a:rPr sz="1800" spc="-15" dirty="0">
                <a:latin typeface="Georgia"/>
                <a:cs typeface="Georgia"/>
              </a:rPr>
              <a:t>государств </a:t>
            </a:r>
            <a:r>
              <a:rPr sz="1800" spc="-50" dirty="0">
                <a:latin typeface="Georgia"/>
                <a:cs typeface="Georgia"/>
              </a:rPr>
              <a:t>при</a:t>
            </a:r>
            <a:r>
              <a:rPr sz="1800" spc="-15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сущест</a:t>
            </a:r>
            <a:r>
              <a:rPr sz="1800" spc="-10" dirty="0"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  <a:p>
            <a:pPr marL="1747520">
              <a:lnSpc>
                <a:spcPts val="2030"/>
              </a:lnSpc>
            </a:pPr>
            <a:r>
              <a:rPr sz="1800" spc="-25" dirty="0">
                <a:latin typeface="Georgia"/>
                <a:cs typeface="Georgia"/>
              </a:rPr>
              <a:t>вовании общего </a:t>
            </a:r>
            <a:r>
              <a:rPr sz="1800" spc="-35" dirty="0">
                <a:latin typeface="Georgia"/>
                <a:cs typeface="Georgia"/>
              </a:rPr>
              <a:t>названия </a:t>
            </a:r>
            <a:r>
              <a:rPr sz="1800" spc="-65" dirty="0">
                <a:latin typeface="Georgia"/>
                <a:cs typeface="Georgia"/>
              </a:rPr>
              <a:t>«Речь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spc="-55" dirty="0">
                <a:latin typeface="Georgia"/>
                <a:cs typeface="Georgia"/>
              </a:rPr>
              <a:t>Посполитая</a:t>
            </a:r>
            <a:r>
              <a:rPr sz="1800" spc="-55" dirty="0">
                <a:latin typeface="Arial"/>
                <a:cs typeface="Arial"/>
              </a:rPr>
              <a:t>»</a:t>
            </a:r>
            <a:endParaRPr sz="1800">
              <a:latin typeface="Arial"/>
              <a:cs typeface="Arial"/>
            </a:endParaRPr>
          </a:p>
          <a:p>
            <a:pPr marL="843915" marR="38735" algn="ctr">
              <a:lnSpc>
                <a:spcPts val="1900"/>
              </a:lnSpc>
              <a:spcBef>
                <a:spcPts val="850"/>
              </a:spcBef>
            </a:pPr>
            <a:r>
              <a:rPr sz="1800" spc="-10" dirty="0">
                <a:latin typeface="Georgia"/>
                <a:cs typeface="Georgia"/>
              </a:rPr>
              <a:t>печать </a:t>
            </a:r>
            <a:r>
              <a:rPr sz="1800" spc="-25" dirty="0">
                <a:latin typeface="Georgia"/>
                <a:cs typeface="Georgia"/>
              </a:rPr>
              <a:t>с </a:t>
            </a:r>
            <a:r>
              <a:rPr sz="1800" spc="-40" dirty="0">
                <a:latin typeface="Georgia"/>
                <a:cs typeface="Georgia"/>
              </a:rPr>
              <a:t>символом </a:t>
            </a:r>
            <a:r>
              <a:rPr sz="1800" spc="-15" dirty="0">
                <a:latin typeface="Georgia"/>
                <a:cs typeface="Georgia"/>
              </a:rPr>
              <a:t>государства </a:t>
            </a:r>
            <a:r>
              <a:rPr sz="1800" spc="35" dirty="0">
                <a:latin typeface="Georgia"/>
                <a:cs typeface="Georgia"/>
              </a:rPr>
              <a:t>(в </a:t>
            </a:r>
            <a:r>
              <a:rPr sz="1800" spc="-100" dirty="0">
                <a:latin typeface="Georgia"/>
                <a:cs typeface="Georgia"/>
              </a:rPr>
              <a:t>ВКЛ </a:t>
            </a:r>
            <a:r>
              <a:rPr sz="1800" spc="-5" dirty="0">
                <a:latin typeface="Arial"/>
                <a:cs typeface="Arial"/>
              </a:rPr>
              <a:t>- </a:t>
            </a:r>
            <a:r>
              <a:rPr sz="1800" spc="-40" dirty="0">
                <a:latin typeface="Georgia"/>
                <a:cs typeface="Georgia"/>
              </a:rPr>
              <a:t>изображение </a:t>
            </a:r>
            <a:r>
              <a:rPr sz="1800" spc="-45" dirty="0">
                <a:latin typeface="Georgia"/>
                <a:cs typeface="Georgia"/>
              </a:rPr>
              <a:t>погони,</a:t>
            </a:r>
            <a:r>
              <a:rPr sz="1800" spc="-155" dirty="0">
                <a:latin typeface="Georgia"/>
                <a:cs typeface="Georgia"/>
              </a:rPr>
              <a:t> </a:t>
            </a:r>
            <a:r>
              <a:rPr sz="1800" spc="5" dirty="0">
                <a:latin typeface="Georgia"/>
                <a:cs typeface="Georgia"/>
              </a:rPr>
              <a:t>в  </a:t>
            </a:r>
            <a:r>
              <a:rPr sz="1800" spc="-70" dirty="0">
                <a:latin typeface="Georgia"/>
                <a:cs typeface="Georgia"/>
              </a:rPr>
              <a:t>Польше </a:t>
            </a:r>
            <a:r>
              <a:rPr sz="1800" spc="-5" dirty="0">
                <a:latin typeface="Arial"/>
                <a:cs typeface="Arial"/>
              </a:rPr>
              <a:t>- </a:t>
            </a:r>
            <a:r>
              <a:rPr sz="1800" spc="-40" dirty="0">
                <a:latin typeface="Georgia"/>
                <a:cs typeface="Georgia"/>
              </a:rPr>
              <a:t>изображение</a:t>
            </a:r>
            <a:r>
              <a:rPr sz="1800" spc="-9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орла)</a:t>
            </a:r>
            <a:endParaRPr sz="1800">
              <a:latin typeface="Georgia"/>
              <a:cs typeface="Georgia"/>
            </a:endParaRPr>
          </a:p>
          <a:p>
            <a:pPr marL="930910" marR="125095" algn="ctr">
              <a:lnSpc>
                <a:spcPts val="1900"/>
              </a:lnSpc>
              <a:spcBef>
                <a:spcPts val="830"/>
              </a:spcBef>
            </a:pPr>
            <a:r>
              <a:rPr sz="1800" spc="-25" dirty="0">
                <a:latin typeface="Georgia"/>
                <a:cs typeface="Georgia"/>
              </a:rPr>
              <a:t>язык </a:t>
            </a:r>
            <a:r>
              <a:rPr sz="1800" spc="-35" dirty="0">
                <a:latin typeface="Georgia"/>
                <a:cs typeface="Georgia"/>
              </a:rPr>
              <a:t>официального </a:t>
            </a:r>
            <a:r>
              <a:rPr sz="1800" spc="-20" dirty="0">
                <a:latin typeface="Georgia"/>
                <a:cs typeface="Georgia"/>
              </a:rPr>
              <a:t>делопроизводства </a:t>
            </a:r>
            <a:r>
              <a:rPr sz="1800" spc="-15" dirty="0">
                <a:latin typeface="Georgia"/>
                <a:cs typeface="Georgia"/>
              </a:rPr>
              <a:t>(старобелорусский </a:t>
            </a:r>
            <a:r>
              <a:rPr sz="1800" spc="-5" dirty="0">
                <a:latin typeface="Arial"/>
                <a:cs typeface="Arial"/>
              </a:rPr>
              <a:t>-</a:t>
            </a:r>
            <a:r>
              <a:rPr sz="1800" spc="-185" dirty="0">
                <a:latin typeface="Arial"/>
                <a:cs typeface="Arial"/>
              </a:rPr>
              <a:t> </a:t>
            </a:r>
            <a:r>
              <a:rPr sz="1800" spc="5" dirty="0">
                <a:latin typeface="Georgia"/>
                <a:cs typeface="Georgia"/>
              </a:rPr>
              <a:t>в  </a:t>
            </a:r>
            <a:r>
              <a:rPr sz="1800" spc="-105" dirty="0">
                <a:latin typeface="Georgia"/>
                <a:cs typeface="Georgia"/>
              </a:rPr>
              <a:t>ВКЛ, </a:t>
            </a:r>
            <a:r>
              <a:rPr sz="1800" spc="-30" dirty="0">
                <a:latin typeface="Georgia"/>
                <a:cs typeface="Georgia"/>
              </a:rPr>
              <a:t>польский </a:t>
            </a:r>
            <a:r>
              <a:rPr sz="1800" spc="-45" dirty="0">
                <a:latin typeface="Georgia"/>
                <a:cs typeface="Georgia"/>
              </a:rPr>
              <a:t>и </a:t>
            </a:r>
            <a:r>
              <a:rPr sz="1800" spc="-10" dirty="0">
                <a:latin typeface="Georgia"/>
                <a:cs typeface="Georgia"/>
              </a:rPr>
              <a:t>латынь </a:t>
            </a:r>
            <a:r>
              <a:rPr sz="1800" spc="-5" dirty="0">
                <a:latin typeface="Arial"/>
                <a:cs typeface="Arial"/>
              </a:rPr>
              <a:t>- </a:t>
            </a:r>
            <a:r>
              <a:rPr sz="1800" spc="5" dirty="0">
                <a:latin typeface="Georgia"/>
                <a:cs typeface="Georgia"/>
              </a:rPr>
              <a:t>в</a:t>
            </a:r>
            <a:r>
              <a:rPr sz="1800" spc="-125" dirty="0">
                <a:latin typeface="Georgia"/>
                <a:cs typeface="Georgia"/>
              </a:rPr>
              <a:t> </a:t>
            </a:r>
            <a:r>
              <a:rPr sz="1800" spc="-50" dirty="0">
                <a:latin typeface="Georgia"/>
                <a:cs typeface="Georgia"/>
              </a:rPr>
              <a:t>Польше)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9783" y="5684520"/>
            <a:ext cx="6544056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55992" y="5684520"/>
            <a:ext cx="1197863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46007" y="5684520"/>
            <a:ext cx="384048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48155" y="5903976"/>
            <a:ext cx="719328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59635" y="5903976"/>
            <a:ext cx="6419088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70876" y="5903976"/>
            <a:ext cx="1053083" cy="513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16111" y="5903976"/>
            <a:ext cx="384048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39011" y="6123432"/>
            <a:ext cx="816863" cy="5135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01367" y="6123432"/>
            <a:ext cx="384048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27860" y="6123432"/>
            <a:ext cx="7031736" cy="5135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40536" y="6342886"/>
            <a:ext cx="1749552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82239" y="6342886"/>
            <a:ext cx="1914143" cy="5135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88535" y="6342886"/>
            <a:ext cx="605027" cy="5135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85715" y="6342886"/>
            <a:ext cx="1877567" cy="5135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55435" y="6342886"/>
            <a:ext cx="2753867" cy="5135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69822" y="5741314"/>
            <a:ext cx="7388225" cy="95821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 indent="80645">
              <a:lnSpc>
                <a:spcPts val="1730"/>
              </a:lnSpc>
              <a:spcBef>
                <a:spcPts val="515"/>
              </a:spcBef>
            </a:pPr>
            <a:r>
              <a:rPr sz="1800" spc="-80" dirty="0">
                <a:latin typeface="Georgia"/>
                <a:cs typeface="Georgia"/>
              </a:rPr>
              <a:t>Таким </a:t>
            </a:r>
            <a:r>
              <a:rPr sz="1800" spc="-40" dirty="0">
                <a:latin typeface="Georgia"/>
                <a:cs typeface="Georgia"/>
              </a:rPr>
              <a:t>образом, </a:t>
            </a:r>
            <a:r>
              <a:rPr sz="1800" spc="-100" dirty="0">
                <a:latin typeface="Georgia"/>
                <a:cs typeface="Georgia"/>
              </a:rPr>
              <a:t>ВКЛ </a:t>
            </a:r>
            <a:r>
              <a:rPr sz="1800" spc="-5" dirty="0">
                <a:latin typeface="Georgia"/>
                <a:cs typeface="Georgia"/>
              </a:rPr>
              <a:t>вместе </a:t>
            </a:r>
            <a:r>
              <a:rPr sz="1800" spc="-25" dirty="0">
                <a:latin typeface="Georgia"/>
                <a:cs typeface="Georgia"/>
              </a:rPr>
              <a:t>с </a:t>
            </a:r>
            <a:r>
              <a:rPr sz="1800" spc="-65" dirty="0">
                <a:latin typeface="Georgia"/>
                <a:cs typeface="Georgia"/>
              </a:rPr>
              <a:t>Польшей </a:t>
            </a:r>
            <a:r>
              <a:rPr sz="1800" spc="-30" dirty="0">
                <a:latin typeface="Georgia"/>
                <a:cs typeface="Georgia"/>
              </a:rPr>
              <a:t>создали общую </a:t>
            </a:r>
            <a:r>
              <a:rPr sz="1800" spc="-40" dirty="0">
                <a:latin typeface="Georgia"/>
                <a:cs typeface="Georgia"/>
              </a:rPr>
              <a:t>Речь </a:t>
            </a:r>
            <a:r>
              <a:rPr sz="1800" spc="-60" dirty="0">
                <a:latin typeface="Georgia"/>
                <a:cs typeface="Georgia"/>
              </a:rPr>
              <a:t>Посполи</a:t>
            </a:r>
            <a:r>
              <a:rPr sz="1800" spc="-60" dirty="0">
                <a:latin typeface="Arial"/>
                <a:cs typeface="Arial"/>
              </a:rPr>
              <a:t>-  </a:t>
            </a:r>
            <a:r>
              <a:rPr sz="1800" spc="-10" dirty="0">
                <a:latin typeface="Georgia"/>
                <a:cs typeface="Georgia"/>
              </a:rPr>
              <a:t>тую. </a:t>
            </a:r>
            <a:r>
              <a:rPr sz="1800" spc="-55" dirty="0">
                <a:latin typeface="Georgia"/>
                <a:cs typeface="Georgia"/>
              </a:rPr>
              <a:t>Такое </a:t>
            </a:r>
            <a:r>
              <a:rPr sz="1800" spc="-15" dirty="0">
                <a:latin typeface="Georgia"/>
                <a:cs typeface="Georgia"/>
              </a:rPr>
              <a:t>объединение </a:t>
            </a:r>
            <a:r>
              <a:rPr sz="1800" spc="-10" dirty="0">
                <a:latin typeface="Georgia"/>
                <a:cs typeface="Georgia"/>
              </a:rPr>
              <a:t>двух </a:t>
            </a:r>
            <a:r>
              <a:rPr sz="1800" spc="-25" dirty="0">
                <a:latin typeface="Georgia"/>
                <a:cs typeface="Georgia"/>
              </a:rPr>
              <a:t>соседних </a:t>
            </a:r>
            <a:r>
              <a:rPr sz="1800" spc="-15" dirty="0">
                <a:latin typeface="Georgia"/>
                <a:cs typeface="Georgia"/>
              </a:rPr>
              <a:t>государств называется </a:t>
            </a:r>
            <a:r>
              <a:rPr sz="1800" spc="-30" dirty="0">
                <a:latin typeface="Georgia"/>
                <a:cs typeface="Georgia"/>
              </a:rPr>
              <a:t>федера</a:t>
            </a:r>
            <a:r>
              <a:rPr sz="1800" spc="-30" dirty="0">
                <a:latin typeface="Arial"/>
                <a:cs typeface="Arial"/>
              </a:rPr>
              <a:t>-  </a:t>
            </a:r>
            <a:r>
              <a:rPr sz="1800" spc="-40" dirty="0">
                <a:latin typeface="Georgia"/>
                <a:cs typeface="Georgia"/>
              </a:rPr>
              <a:t>цией </a:t>
            </a:r>
            <a:r>
              <a:rPr sz="1800" spc="-5" dirty="0">
                <a:latin typeface="Arial"/>
                <a:cs typeface="Arial"/>
              </a:rPr>
              <a:t>- </a:t>
            </a:r>
            <a:r>
              <a:rPr sz="1800" spc="-30" dirty="0">
                <a:latin typeface="Georgia"/>
                <a:cs typeface="Georgia"/>
              </a:rPr>
              <a:t>государством, состоящим </a:t>
            </a:r>
            <a:r>
              <a:rPr sz="1800" spc="-40" dirty="0">
                <a:latin typeface="Georgia"/>
                <a:cs typeface="Georgia"/>
              </a:rPr>
              <a:t>из </a:t>
            </a:r>
            <a:r>
              <a:rPr sz="1800" spc="-15" dirty="0">
                <a:latin typeface="Georgia"/>
                <a:cs typeface="Georgia"/>
              </a:rPr>
              <a:t>самостоятельных </a:t>
            </a:r>
            <a:r>
              <a:rPr sz="1800" spc="-20" dirty="0">
                <a:latin typeface="Georgia"/>
                <a:cs typeface="Georgia"/>
              </a:rPr>
              <a:t>государственных  </a:t>
            </a:r>
            <a:r>
              <a:rPr sz="1800" spc="-35" dirty="0">
                <a:latin typeface="Georgia"/>
                <a:cs typeface="Georgia"/>
              </a:rPr>
              <a:t>образований, </a:t>
            </a:r>
            <a:r>
              <a:rPr sz="1800" spc="-15" dirty="0">
                <a:latin typeface="Georgia"/>
                <a:cs typeface="Georgia"/>
              </a:rPr>
              <a:t>объединённых </a:t>
            </a:r>
            <a:r>
              <a:rPr sz="1800" spc="-35" dirty="0">
                <a:latin typeface="Georgia"/>
                <a:cs typeface="Georgia"/>
              </a:rPr>
              <a:t>на </a:t>
            </a:r>
            <a:r>
              <a:rPr sz="1800" spc="-25" dirty="0">
                <a:latin typeface="Georgia"/>
                <a:cs typeface="Georgia"/>
              </a:rPr>
              <a:t>определённых </a:t>
            </a:r>
            <a:r>
              <a:rPr sz="1800" spc="-30" dirty="0">
                <a:latin typeface="Georgia"/>
                <a:cs typeface="Georgia"/>
              </a:rPr>
              <a:t>условиях </a:t>
            </a:r>
            <a:r>
              <a:rPr sz="1800" spc="5" dirty="0">
                <a:latin typeface="Georgia"/>
                <a:cs typeface="Georgia"/>
              </a:rPr>
              <a:t>в </a:t>
            </a:r>
            <a:r>
              <a:rPr sz="1800" spc="-25" dirty="0">
                <a:latin typeface="Georgia"/>
                <a:cs typeface="Georgia"/>
              </a:rPr>
              <a:t>одну</a:t>
            </a:r>
            <a:r>
              <a:rPr sz="1800" spc="-60" dirty="0">
                <a:latin typeface="Georgia"/>
                <a:cs typeface="Georgia"/>
              </a:rPr>
              <a:t> </a:t>
            </a:r>
            <a:r>
              <a:rPr sz="1800" spc="-45" dirty="0">
                <a:latin typeface="Georgia"/>
                <a:cs typeface="Georgia"/>
              </a:rPr>
              <a:t>страну.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066799" cy="685799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40479" y="992124"/>
            <a:ext cx="5303520" cy="2895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72639" y="981455"/>
            <a:ext cx="1767839" cy="28956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87780" y="169163"/>
            <a:ext cx="7842504" cy="95554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53490">
              <a:lnSpc>
                <a:spcPct val="100000"/>
              </a:lnSpc>
              <a:spcBef>
                <a:spcPts val="95"/>
              </a:spcBef>
            </a:pPr>
            <a:r>
              <a:rPr spc="-120" dirty="0"/>
              <a:t>Условия </a:t>
            </a:r>
            <a:r>
              <a:rPr spc="-30" dirty="0"/>
              <a:t>объединения </a:t>
            </a:r>
            <a:r>
              <a:rPr spc="-140" dirty="0"/>
              <a:t>Польши </a:t>
            </a:r>
            <a:r>
              <a:rPr spc="-80" dirty="0"/>
              <a:t>и</a:t>
            </a:r>
            <a:r>
              <a:rPr spc="-25" dirty="0"/>
              <a:t> </a:t>
            </a:r>
            <a:r>
              <a:rPr spc="-190" dirty="0"/>
              <a:t>ВКЛ</a:t>
            </a:r>
          </a:p>
        </p:txBody>
      </p:sp>
      <p:sp>
        <p:nvSpPr>
          <p:cNvPr id="23" name="object 23"/>
          <p:cNvSpPr/>
          <p:nvPr/>
        </p:nvSpPr>
        <p:spPr>
          <a:xfrm>
            <a:off x="1027175" y="3159251"/>
            <a:ext cx="2755392" cy="78486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91055" y="3179064"/>
            <a:ext cx="742188" cy="4572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58923" y="3179064"/>
            <a:ext cx="1374648" cy="4572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06495" y="3179064"/>
            <a:ext cx="533400" cy="4572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86255" y="3422903"/>
            <a:ext cx="1912620" cy="457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24555" y="3422903"/>
            <a:ext cx="577595" cy="457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73552" y="3422903"/>
            <a:ext cx="422148" cy="4572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401572" y="3227323"/>
            <a:ext cx="21621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04800">
              <a:lnSpc>
                <a:spcPct val="100000"/>
              </a:lnSpc>
              <a:spcBef>
                <a:spcPts val="95"/>
              </a:spcBef>
            </a:pPr>
            <a:r>
              <a:rPr sz="1600" spc="-35" dirty="0">
                <a:latin typeface="Georgia"/>
                <a:cs typeface="Georgia"/>
              </a:rPr>
              <a:t>Речь </a:t>
            </a:r>
            <a:r>
              <a:rPr sz="1600" spc="-45" dirty="0">
                <a:latin typeface="Georgia"/>
                <a:cs typeface="Georgia"/>
              </a:rPr>
              <a:t>Посполитая </a:t>
            </a:r>
            <a:r>
              <a:rPr sz="1600" dirty="0">
                <a:latin typeface="Georgia"/>
                <a:cs typeface="Georgia"/>
              </a:rPr>
              <a:t>во  </a:t>
            </a:r>
            <a:r>
              <a:rPr sz="1600" spc="-10" dirty="0">
                <a:latin typeface="Georgia"/>
                <a:cs typeface="Georgia"/>
              </a:rPr>
              <a:t>второй </a:t>
            </a:r>
            <a:r>
              <a:rPr sz="1600" spc="-30" dirty="0">
                <a:latin typeface="Georgia"/>
                <a:cs typeface="Georgia"/>
              </a:rPr>
              <a:t>половине </a:t>
            </a:r>
            <a:r>
              <a:rPr sz="1600" spc="-70" dirty="0">
                <a:latin typeface="Arial"/>
                <a:cs typeface="Arial"/>
              </a:rPr>
              <a:t>XVI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45" dirty="0">
                <a:latin typeface="Georgia"/>
                <a:cs typeface="Georgia"/>
              </a:rPr>
              <a:t>в.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412235" y="1196339"/>
            <a:ext cx="5731764" cy="478688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36264" y="1420367"/>
            <a:ext cx="5288280" cy="414070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21785" y="1405889"/>
            <a:ext cx="5317490" cy="4170045"/>
          </a:xfrm>
          <a:custGeom>
            <a:avLst/>
            <a:gdLst/>
            <a:ahLst/>
            <a:cxnLst/>
            <a:rect l="l" t="t" r="r" b="b"/>
            <a:pathLst>
              <a:path w="5317490" h="4170045">
                <a:moveTo>
                  <a:pt x="0" y="4169664"/>
                </a:moveTo>
                <a:lnTo>
                  <a:pt x="5317236" y="4169664"/>
                </a:lnTo>
                <a:lnTo>
                  <a:pt x="5317236" y="0"/>
                </a:lnTo>
                <a:lnTo>
                  <a:pt x="0" y="0"/>
                </a:lnTo>
                <a:lnTo>
                  <a:pt x="0" y="4169664"/>
                </a:lnTo>
                <a:close/>
              </a:path>
            </a:pathLst>
          </a:custGeom>
          <a:ln w="2895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544" y="4812791"/>
            <a:ext cx="992124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8820" y="4812791"/>
            <a:ext cx="1636776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69564" y="4812791"/>
            <a:ext cx="5524499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65503" y="5032247"/>
            <a:ext cx="1138428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6083" y="5032247"/>
            <a:ext cx="850392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38627" y="5032247"/>
            <a:ext cx="1571244" cy="513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02023" y="5032247"/>
            <a:ext cx="4831080" cy="5135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29867" y="5251703"/>
            <a:ext cx="1027176" cy="5135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49195" y="5251703"/>
            <a:ext cx="1482852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24200" y="5251703"/>
            <a:ext cx="384048" cy="5135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00400" y="5251703"/>
            <a:ext cx="5771388" cy="5135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42060" y="5471159"/>
            <a:ext cx="992124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6335" y="5471159"/>
            <a:ext cx="1636776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07079" y="5471159"/>
            <a:ext cx="4911852" cy="5135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11083" y="5471159"/>
            <a:ext cx="920496" cy="5135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523731" y="5471159"/>
            <a:ext cx="384048" cy="5135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66444" y="5690615"/>
            <a:ext cx="665988" cy="5135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74876" y="5690615"/>
            <a:ext cx="6394704" cy="5135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61731" y="5690615"/>
            <a:ext cx="1043940" cy="5135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97823" y="5690615"/>
            <a:ext cx="384048" cy="5135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81100" y="5910071"/>
            <a:ext cx="595884" cy="5135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69136" y="5910071"/>
            <a:ext cx="7206996" cy="51358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68283" y="5910071"/>
            <a:ext cx="524255" cy="51358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84692" y="5910071"/>
            <a:ext cx="384048" cy="5135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17675" y="6129528"/>
            <a:ext cx="1234439" cy="51358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97607" y="6129528"/>
            <a:ext cx="5934456" cy="51358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824216" y="6129528"/>
            <a:ext cx="1031748" cy="5135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48116" y="6129528"/>
            <a:ext cx="384048" cy="5135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06067" y="6348983"/>
            <a:ext cx="598932" cy="50901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97152" y="6348983"/>
            <a:ext cx="2718816" cy="50901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08120" y="6348983"/>
            <a:ext cx="2142744" cy="50901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43015" y="6348983"/>
            <a:ext cx="2999232" cy="50901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311910" y="4870195"/>
            <a:ext cx="7506334" cy="183642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96850" marR="131445" indent="-60960">
              <a:lnSpc>
                <a:spcPts val="1730"/>
              </a:lnSpc>
              <a:spcBef>
                <a:spcPts val="515"/>
              </a:spcBef>
            </a:pPr>
            <a:r>
              <a:rPr sz="1800" spc="-40" dirty="0">
                <a:latin typeface="Georgia"/>
                <a:cs typeface="Georgia"/>
              </a:rPr>
              <a:t>Итоги </a:t>
            </a:r>
            <a:r>
              <a:rPr sz="1800" spc="-45" dirty="0">
                <a:latin typeface="Georgia"/>
                <a:cs typeface="Georgia"/>
              </a:rPr>
              <a:t>Люблинской </a:t>
            </a:r>
            <a:r>
              <a:rPr sz="1800" spc="-30" dirty="0">
                <a:latin typeface="Georgia"/>
                <a:cs typeface="Georgia"/>
              </a:rPr>
              <a:t>унии </a:t>
            </a:r>
            <a:r>
              <a:rPr sz="1800" spc="-25" dirty="0">
                <a:latin typeface="Georgia"/>
                <a:cs typeface="Georgia"/>
              </a:rPr>
              <a:t>обусловили политическое </a:t>
            </a:r>
            <a:r>
              <a:rPr sz="1800" spc="-45" dirty="0">
                <a:latin typeface="Georgia"/>
                <a:cs typeface="Georgia"/>
              </a:rPr>
              <a:t>положение </a:t>
            </a:r>
            <a:r>
              <a:rPr sz="1800" spc="-105" dirty="0">
                <a:latin typeface="Georgia"/>
                <a:cs typeface="Georgia"/>
              </a:rPr>
              <a:t>ВКЛ </a:t>
            </a:r>
            <a:r>
              <a:rPr sz="1800" spc="5" dirty="0">
                <a:latin typeface="Georgia"/>
                <a:cs typeface="Georgia"/>
              </a:rPr>
              <a:t>в  </a:t>
            </a:r>
            <a:r>
              <a:rPr sz="1800" spc="-5" dirty="0">
                <a:latin typeface="Georgia"/>
                <a:cs typeface="Georgia"/>
              </a:rPr>
              <a:t>составе </a:t>
            </a:r>
            <a:r>
              <a:rPr sz="1800" spc="-60" dirty="0">
                <a:latin typeface="Georgia"/>
                <a:cs typeface="Georgia"/>
              </a:rPr>
              <a:t>Речи </a:t>
            </a:r>
            <a:r>
              <a:rPr sz="1800" spc="-55" dirty="0">
                <a:latin typeface="Georgia"/>
                <a:cs typeface="Georgia"/>
              </a:rPr>
              <a:t>Посполитой. </a:t>
            </a:r>
            <a:r>
              <a:rPr sz="1800" spc="-40" dirty="0">
                <a:latin typeface="Georgia"/>
                <a:cs typeface="Georgia"/>
              </a:rPr>
              <a:t>Ряд </a:t>
            </a:r>
            <a:r>
              <a:rPr sz="1800" spc="-25" dirty="0">
                <a:latin typeface="Georgia"/>
                <a:cs typeface="Georgia"/>
              </a:rPr>
              <a:t>богатейших </a:t>
            </a:r>
            <a:r>
              <a:rPr sz="1800" spc="-20" dirty="0">
                <a:latin typeface="Georgia"/>
                <a:cs typeface="Georgia"/>
              </a:rPr>
              <a:t>земель </a:t>
            </a:r>
            <a:r>
              <a:rPr sz="1800" spc="-25" dirty="0">
                <a:latin typeface="Georgia"/>
                <a:cs typeface="Georgia"/>
              </a:rPr>
              <a:t>были </a:t>
            </a:r>
            <a:r>
              <a:rPr sz="1800" spc="-30" dirty="0">
                <a:latin typeface="Georgia"/>
                <a:cs typeface="Georgia"/>
              </a:rPr>
              <a:t>включены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5" dirty="0">
                <a:latin typeface="Georgia"/>
                <a:cs typeface="Georgia"/>
              </a:rPr>
              <a:t>в</a:t>
            </a:r>
            <a:endParaRPr sz="1800">
              <a:latin typeface="Georgia"/>
              <a:cs typeface="Georgia"/>
            </a:endParaRPr>
          </a:p>
          <a:p>
            <a:pPr marL="12700" marR="5080" indent="48260" algn="just">
              <a:lnSpc>
                <a:spcPct val="80000"/>
              </a:lnSpc>
              <a:spcBef>
                <a:spcPts val="10"/>
              </a:spcBef>
            </a:pPr>
            <a:r>
              <a:rPr sz="1800" spc="-5" dirty="0">
                <a:latin typeface="Georgia"/>
                <a:cs typeface="Georgia"/>
              </a:rPr>
              <a:t>состав </a:t>
            </a:r>
            <a:r>
              <a:rPr sz="1800" spc="-85" dirty="0">
                <a:latin typeface="Georgia"/>
                <a:cs typeface="Georgia"/>
              </a:rPr>
              <a:t>Польши, </a:t>
            </a:r>
            <a:r>
              <a:rPr sz="1800" spc="-30" dirty="0">
                <a:latin typeface="Georgia"/>
                <a:cs typeface="Georgia"/>
              </a:rPr>
              <a:t>из</a:t>
            </a:r>
            <a:r>
              <a:rPr sz="1800" spc="-30" dirty="0">
                <a:latin typeface="Arial"/>
                <a:cs typeface="Arial"/>
              </a:rPr>
              <a:t>-</a:t>
            </a:r>
            <a:r>
              <a:rPr sz="1800" spc="-30" dirty="0">
                <a:latin typeface="Georgia"/>
                <a:cs typeface="Georgia"/>
              </a:rPr>
              <a:t>за </a:t>
            </a:r>
            <a:r>
              <a:rPr sz="1800" spc="-20" dirty="0">
                <a:latin typeface="Georgia"/>
                <a:cs typeface="Georgia"/>
              </a:rPr>
              <a:t>чего </a:t>
            </a:r>
            <a:r>
              <a:rPr sz="1800" spc="-15" dirty="0">
                <a:latin typeface="Georgia"/>
                <a:cs typeface="Georgia"/>
              </a:rPr>
              <a:t>территория </a:t>
            </a:r>
            <a:r>
              <a:rPr sz="1800" spc="-100" dirty="0">
                <a:latin typeface="Georgia"/>
                <a:cs typeface="Georgia"/>
              </a:rPr>
              <a:t>ВКЛ </a:t>
            </a:r>
            <a:r>
              <a:rPr sz="1800" spc="-15" dirty="0">
                <a:latin typeface="Georgia"/>
                <a:cs typeface="Georgia"/>
              </a:rPr>
              <a:t>существенно </a:t>
            </a:r>
            <a:r>
              <a:rPr sz="1800" spc="-40" dirty="0">
                <a:latin typeface="Georgia"/>
                <a:cs typeface="Georgia"/>
              </a:rPr>
              <a:t>уменьшилась.  Итоги </a:t>
            </a:r>
            <a:r>
              <a:rPr sz="1800" spc="-45" dirty="0">
                <a:latin typeface="Georgia"/>
                <a:cs typeface="Georgia"/>
              </a:rPr>
              <a:t>Люблинской </a:t>
            </a:r>
            <a:r>
              <a:rPr sz="1800" spc="-30" dirty="0">
                <a:latin typeface="Georgia"/>
                <a:cs typeface="Georgia"/>
              </a:rPr>
              <a:t>унии вызвали </a:t>
            </a:r>
            <a:r>
              <a:rPr sz="1800" spc="-5" dirty="0">
                <a:latin typeface="Georgia"/>
                <a:cs typeface="Georgia"/>
              </a:rPr>
              <a:t>недовольство </a:t>
            </a:r>
            <a:r>
              <a:rPr sz="1800" spc="-25" dirty="0">
                <a:latin typeface="Georgia"/>
                <a:cs typeface="Georgia"/>
              </a:rPr>
              <a:t>большей </a:t>
            </a:r>
            <a:r>
              <a:rPr sz="1800" spc="-20" dirty="0">
                <a:latin typeface="Georgia"/>
                <a:cs typeface="Georgia"/>
              </a:rPr>
              <a:t>части </a:t>
            </a:r>
            <a:r>
              <a:rPr sz="1800" spc="-30" dirty="0">
                <a:latin typeface="Georgia"/>
                <a:cs typeface="Georgia"/>
              </a:rPr>
              <a:t>магна</a:t>
            </a:r>
            <a:r>
              <a:rPr sz="1800" spc="-30" dirty="0">
                <a:latin typeface="Arial"/>
                <a:cs typeface="Arial"/>
              </a:rPr>
              <a:t>-  </a:t>
            </a:r>
            <a:r>
              <a:rPr sz="1800" spc="20" dirty="0">
                <a:latin typeface="Georgia"/>
                <a:cs typeface="Georgia"/>
              </a:rPr>
              <a:t>тов </a:t>
            </a:r>
            <a:r>
              <a:rPr sz="1800" spc="-105" dirty="0">
                <a:latin typeface="Georgia"/>
                <a:cs typeface="Georgia"/>
              </a:rPr>
              <a:t>ВКЛ, </a:t>
            </a:r>
            <a:r>
              <a:rPr sz="1800" spc="-25" dirty="0">
                <a:latin typeface="Georgia"/>
                <a:cs typeface="Georgia"/>
              </a:rPr>
              <a:t>которым </a:t>
            </a:r>
            <a:r>
              <a:rPr sz="1800" spc="-40" dirty="0">
                <a:latin typeface="Georgia"/>
                <a:cs typeface="Georgia"/>
              </a:rPr>
              <a:t>нужно </a:t>
            </a:r>
            <a:r>
              <a:rPr sz="1800" spc="-25" dirty="0">
                <a:latin typeface="Georgia"/>
                <a:cs typeface="Georgia"/>
              </a:rPr>
              <a:t>было </a:t>
            </a:r>
            <a:r>
              <a:rPr sz="1800" dirty="0">
                <a:latin typeface="Georgia"/>
                <a:cs typeface="Georgia"/>
              </a:rPr>
              <a:t>делить </a:t>
            </a:r>
            <a:r>
              <a:rPr sz="1800" spc="-25" dirty="0">
                <a:latin typeface="Georgia"/>
                <a:cs typeface="Georgia"/>
              </a:rPr>
              <a:t>политическую </a:t>
            </a:r>
            <a:r>
              <a:rPr sz="1800" dirty="0">
                <a:latin typeface="Georgia"/>
                <a:cs typeface="Georgia"/>
              </a:rPr>
              <a:t>власть </a:t>
            </a:r>
            <a:r>
              <a:rPr sz="1800" spc="-25" dirty="0">
                <a:latin typeface="Georgia"/>
                <a:cs typeface="Georgia"/>
              </a:rPr>
              <a:t>с </a:t>
            </a:r>
            <a:r>
              <a:rPr sz="1800" spc="-30" dirty="0">
                <a:latin typeface="Georgia"/>
                <a:cs typeface="Georgia"/>
              </a:rPr>
              <a:t>поляка</a:t>
            </a:r>
            <a:r>
              <a:rPr sz="1800" spc="-30" dirty="0">
                <a:latin typeface="Arial"/>
                <a:cs typeface="Arial"/>
              </a:rPr>
              <a:t>-  </a:t>
            </a:r>
            <a:r>
              <a:rPr sz="1800" spc="-85" dirty="0">
                <a:latin typeface="Georgia"/>
                <a:cs typeface="Georgia"/>
              </a:rPr>
              <a:t>ми. </a:t>
            </a:r>
            <a:r>
              <a:rPr sz="1800" spc="-80" dirty="0">
                <a:latin typeface="Georgia"/>
                <a:cs typeface="Georgia"/>
              </a:rPr>
              <a:t>К </a:t>
            </a:r>
            <a:r>
              <a:rPr sz="1800" dirty="0">
                <a:latin typeface="Georgia"/>
                <a:cs typeface="Georgia"/>
              </a:rPr>
              <a:t>тому </a:t>
            </a:r>
            <a:r>
              <a:rPr sz="1800" spc="-70" dirty="0">
                <a:latin typeface="Georgia"/>
                <a:cs typeface="Georgia"/>
              </a:rPr>
              <a:t>же </a:t>
            </a:r>
            <a:r>
              <a:rPr sz="1800" spc="-40" dirty="0">
                <a:latin typeface="Georgia"/>
                <a:cs typeface="Georgia"/>
              </a:rPr>
              <a:t>согласно </a:t>
            </a:r>
            <a:r>
              <a:rPr sz="1800" spc="-30" dirty="0">
                <a:latin typeface="Georgia"/>
                <a:cs typeface="Georgia"/>
              </a:rPr>
              <a:t>унии </a:t>
            </a:r>
            <a:r>
              <a:rPr sz="1800" spc="-25" dirty="0">
                <a:latin typeface="Georgia"/>
                <a:cs typeface="Georgia"/>
              </a:rPr>
              <a:t>польская </a:t>
            </a:r>
            <a:r>
              <a:rPr sz="1800" spc="-30" dirty="0">
                <a:latin typeface="Georgia"/>
                <a:cs typeface="Georgia"/>
              </a:rPr>
              <a:t>шляхта </a:t>
            </a:r>
            <a:r>
              <a:rPr sz="1800" spc="-40" dirty="0">
                <a:latin typeface="Georgia"/>
                <a:cs typeface="Georgia"/>
              </a:rPr>
              <a:t>имела </a:t>
            </a:r>
            <a:r>
              <a:rPr sz="1800" spc="-30" dirty="0">
                <a:latin typeface="Georgia"/>
                <a:cs typeface="Georgia"/>
              </a:rPr>
              <a:t>право </a:t>
            </a:r>
            <a:r>
              <a:rPr sz="1800" spc="-10" dirty="0">
                <a:latin typeface="Georgia"/>
                <a:cs typeface="Georgia"/>
              </a:rPr>
              <a:t>получать зе</a:t>
            </a:r>
            <a:r>
              <a:rPr sz="1800" spc="-10" dirty="0">
                <a:latin typeface="Arial"/>
                <a:cs typeface="Arial"/>
              </a:rPr>
              <a:t>-  </a:t>
            </a:r>
            <a:r>
              <a:rPr sz="1800" spc="-20" dirty="0">
                <a:latin typeface="Georgia"/>
                <a:cs typeface="Georgia"/>
              </a:rPr>
              <a:t>мельные </a:t>
            </a:r>
            <a:r>
              <a:rPr sz="1800" spc="-30" dirty="0">
                <a:latin typeface="Georgia"/>
                <a:cs typeface="Georgia"/>
              </a:rPr>
              <a:t>владения </a:t>
            </a:r>
            <a:r>
              <a:rPr sz="1800" spc="5" dirty="0">
                <a:latin typeface="Georgia"/>
                <a:cs typeface="Georgia"/>
              </a:rPr>
              <a:t>в </a:t>
            </a:r>
            <a:r>
              <a:rPr sz="1800" spc="-25" dirty="0">
                <a:latin typeface="Georgia"/>
                <a:cs typeface="Georgia"/>
              </a:rPr>
              <a:t>пределах </a:t>
            </a:r>
            <a:r>
              <a:rPr sz="1800" spc="-105" dirty="0">
                <a:latin typeface="Georgia"/>
                <a:cs typeface="Georgia"/>
              </a:rPr>
              <a:t>ВКЛ, </a:t>
            </a:r>
            <a:r>
              <a:rPr sz="1800" spc="-30" dirty="0">
                <a:latin typeface="Georgia"/>
                <a:cs typeface="Georgia"/>
              </a:rPr>
              <a:t>а шляхта </a:t>
            </a:r>
            <a:r>
              <a:rPr sz="1800" spc="-100" dirty="0">
                <a:latin typeface="Georgia"/>
                <a:cs typeface="Georgia"/>
              </a:rPr>
              <a:t>ВКЛ </a:t>
            </a:r>
            <a:r>
              <a:rPr sz="1800" spc="-30" dirty="0">
                <a:latin typeface="Georgia"/>
                <a:cs typeface="Georgia"/>
              </a:rPr>
              <a:t>практически </a:t>
            </a:r>
            <a:r>
              <a:rPr sz="1800" spc="5" dirty="0">
                <a:latin typeface="Georgia"/>
                <a:cs typeface="Georgia"/>
              </a:rPr>
              <a:t>утрати</a:t>
            </a:r>
            <a:r>
              <a:rPr sz="1800" spc="5" dirty="0">
                <a:latin typeface="Arial"/>
                <a:cs typeface="Arial"/>
              </a:rPr>
              <a:t>-  </a:t>
            </a:r>
            <a:r>
              <a:rPr sz="1800" spc="-40" dirty="0">
                <a:latin typeface="Georgia"/>
                <a:cs typeface="Georgia"/>
              </a:rPr>
              <a:t>ла </a:t>
            </a:r>
            <a:r>
              <a:rPr sz="1800" spc="-5" dirty="0">
                <a:latin typeface="Georgia"/>
                <a:cs typeface="Georgia"/>
              </a:rPr>
              <a:t>такое </a:t>
            </a:r>
            <a:r>
              <a:rPr sz="1800" spc="-30" dirty="0">
                <a:latin typeface="Georgia"/>
                <a:cs typeface="Georgia"/>
              </a:rPr>
              <a:t>право </a:t>
            </a:r>
            <a:r>
              <a:rPr sz="1800" spc="5" dirty="0">
                <a:latin typeface="Georgia"/>
                <a:cs typeface="Georgia"/>
              </a:rPr>
              <a:t>в </a:t>
            </a:r>
            <a:r>
              <a:rPr sz="1800" spc="-45" dirty="0">
                <a:latin typeface="Georgia"/>
                <a:cs typeface="Georgia"/>
              </a:rPr>
              <a:t>районах, </a:t>
            </a:r>
            <a:r>
              <a:rPr sz="1800" spc="-30" dirty="0">
                <a:latin typeface="Georgia"/>
                <a:cs typeface="Georgia"/>
              </a:rPr>
              <a:t>присоединённых </a:t>
            </a:r>
            <a:r>
              <a:rPr sz="1800" spc="-25" dirty="0">
                <a:latin typeface="Georgia"/>
                <a:cs typeface="Georgia"/>
              </a:rPr>
              <a:t>к </a:t>
            </a:r>
            <a:r>
              <a:rPr sz="1800" spc="-50" dirty="0">
                <a:latin typeface="Georgia"/>
                <a:cs typeface="Georgia"/>
              </a:rPr>
              <a:t>Польскому</a:t>
            </a:r>
            <a:r>
              <a:rPr sz="1800" spc="-60" dirty="0">
                <a:latin typeface="Georgia"/>
                <a:cs typeface="Georgia"/>
              </a:rPr>
              <a:t> </a:t>
            </a:r>
            <a:r>
              <a:rPr sz="1800" spc="-30" dirty="0">
                <a:latin typeface="Georgia"/>
                <a:cs typeface="Georgia"/>
              </a:rPr>
              <a:t>королевству.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0" y="0"/>
            <a:ext cx="1066799" cy="685799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40479" y="992124"/>
            <a:ext cx="5303520" cy="28956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72639" y="981455"/>
            <a:ext cx="1767839" cy="28956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86555" y="169163"/>
            <a:ext cx="1857755" cy="95554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77384" y="169163"/>
            <a:ext cx="3076956" cy="95554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581900" y="169163"/>
            <a:ext cx="1548383" cy="95554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3942334" y="283210"/>
            <a:ext cx="490220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0" dirty="0"/>
              <a:t>Итоги Люблинской</a:t>
            </a:r>
            <a:r>
              <a:rPr spc="-140" dirty="0"/>
              <a:t> </a:t>
            </a:r>
            <a:r>
              <a:rPr spc="-50" dirty="0"/>
              <a:t>унии</a:t>
            </a:r>
          </a:p>
        </p:txBody>
      </p:sp>
      <p:sp>
        <p:nvSpPr>
          <p:cNvPr id="42" name="object 42"/>
          <p:cNvSpPr/>
          <p:nvPr/>
        </p:nvSpPr>
        <p:spPr>
          <a:xfrm>
            <a:off x="1022603" y="2720339"/>
            <a:ext cx="2324100" cy="78486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84732" y="2738627"/>
            <a:ext cx="1434083" cy="45720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93264" y="2738627"/>
            <a:ext cx="810767" cy="45720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13916" y="2982467"/>
            <a:ext cx="672084" cy="45720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011679" y="2982467"/>
            <a:ext cx="1245108" cy="45720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400302" y="2787776"/>
            <a:ext cx="172338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1630" marR="5080" indent="-329565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Georgia"/>
                <a:cs typeface="Georgia"/>
              </a:rPr>
              <a:t>Люблинская</a:t>
            </a:r>
            <a:r>
              <a:rPr sz="1600" spc="-90" dirty="0">
                <a:latin typeface="Georgia"/>
                <a:cs typeface="Georgia"/>
              </a:rPr>
              <a:t> </a:t>
            </a:r>
            <a:r>
              <a:rPr sz="1600" spc="-40" dirty="0">
                <a:latin typeface="Georgia"/>
                <a:cs typeface="Georgia"/>
              </a:rPr>
              <a:t>уния.  </a:t>
            </a:r>
            <a:r>
              <a:rPr sz="1600" spc="-125" dirty="0">
                <a:latin typeface="Georgia"/>
                <a:cs typeface="Georgia"/>
              </a:rPr>
              <a:t>Худ.</a:t>
            </a:r>
            <a:r>
              <a:rPr sz="1600" spc="-90" dirty="0">
                <a:latin typeface="Georgia"/>
                <a:cs typeface="Georgia"/>
              </a:rPr>
              <a:t> </a:t>
            </a:r>
            <a:r>
              <a:rPr sz="1600" spc="-55" dirty="0">
                <a:latin typeface="Georgia"/>
                <a:cs typeface="Georgia"/>
              </a:rPr>
              <a:t>Я.Матейко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979420" y="1138427"/>
            <a:ext cx="6164580" cy="402336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203448" y="1362455"/>
            <a:ext cx="5594604" cy="337718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88970" y="1347977"/>
            <a:ext cx="5623560" cy="3406140"/>
          </a:xfrm>
          <a:custGeom>
            <a:avLst/>
            <a:gdLst/>
            <a:ahLst/>
            <a:cxnLst/>
            <a:rect l="l" t="t" r="r" b="b"/>
            <a:pathLst>
              <a:path w="5623559" h="3406140">
                <a:moveTo>
                  <a:pt x="0" y="3406140"/>
                </a:moveTo>
                <a:lnTo>
                  <a:pt x="5623559" y="3406140"/>
                </a:lnTo>
                <a:lnTo>
                  <a:pt x="5623559" y="0"/>
                </a:lnTo>
                <a:lnTo>
                  <a:pt x="0" y="0"/>
                </a:lnTo>
                <a:lnTo>
                  <a:pt x="0" y="3406140"/>
                </a:lnTo>
                <a:close/>
              </a:path>
            </a:pathLst>
          </a:custGeom>
          <a:ln w="2895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1044</Words>
  <Application>Microsoft Office PowerPoint</Application>
  <PresentationFormat>Экран (4:3)</PresentationFormat>
  <Paragraphs>79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Объединение Великого Княжества  Литовского и Польши в составе Речи  Посполитой: причины, условия, итоги  Люблинской унии. Статут ВКЛ 1588 г.</vt:lpstr>
      <vt:lpstr>План</vt:lpstr>
      <vt:lpstr>Причины объединения ВКЛ и Польши</vt:lpstr>
      <vt:lpstr>Причины объединения ВКЛ и Польши</vt:lpstr>
      <vt:lpstr>Условия объединения Польши и ВКЛ</vt:lpstr>
      <vt:lpstr>Условия объединения Польши и ВКЛ</vt:lpstr>
      <vt:lpstr>Условия объединения Польши и ВКЛ</vt:lpstr>
      <vt:lpstr>Условия объединения Польши и ВКЛ</vt:lpstr>
      <vt:lpstr>Итоги Люблинской унии</vt:lpstr>
      <vt:lpstr>Итоги Люблинской унии</vt:lpstr>
      <vt:lpstr>Принятие третьего Статута ВКЛ 1588 г.</vt:lpstr>
      <vt:lpstr>Принятие третьего Статута ВКЛ 1588 г.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Объединение Великого Княжества  Литовского и Польши в составе Речи  Посполитой: причины, условия, итоги  Люблинской унии. Статут ВКЛ 1588 г.</dc:title>
  <dc:creator>User</dc:creator>
  <cp:lastModifiedBy>User</cp:lastModifiedBy>
  <cp:revision>1</cp:revision>
  <dcterms:created xsi:type="dcterms:W3CDTF">2018-03-17T07:36:37Z</dcterms:created>
  <dcterms:modified xsi:type="dcterms:W3CDTF">2018-03-17T07:38:57Z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2017-02-17T00:00:00Z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2018-03-17T00:00:00Z</vt:filetime>
  </property>
</Properties>
</file>