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Italics" charset="1" panose="020B0306030504020204"/>
      <p:regular r:id="rId15"/>
    </p:embeddedFont>
    <p:embeddedFont>
      <p:font typeface="Open Sans Ultra-Bold" charset="1" panose="00000000000000000000"/>
      <p:regular r:id="rId16"/>
    </p:embeddedFont>
    <p:embeddedFont>
      <p:font typeface="Open Sans Ultra-Bold Italic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28728" y="319821"/>
            <a:ext cx="2376271" cy="4441627"/>
          </a:xfrm>
          <a:custGeom>
            <a:avLst/>
            <a:gdLst/>
            <a:ahLst/>
            <a:cxnLst/>
            <a:rect r="r" b="b" t="t" l="l"/>
            <a:pathLst>
              <a:path h="4441627" w="2376271">
                <a:moveTo>
                  <a:pt x="0" y="0"/>
                </a:moveTo>
                <a:lnTo>
                  <a:pt x="2376270" y="0"/>
                </a:lnTo>
                <a:lnTo>
                  <a:pt x="2376270" y="4441627"/>
                </a:lnTo>
                <a:lnTo>
                  <a:pt x="0" y="44416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14547" y="3559373"/>
            <a:ext cx="4620024" cy="5001379"/>
          </a:xfrm>
          <a:custGeom>
            <a:avLst/>
            <a:gdLst/>
            <a:ahLst/>
            <a:cxnLst/>
            <a:rect r="r" b="b" t="t" l="l"/>
            <a:pathLst>
              <a:path h="5001379" w="4620024">
                <a:moveTo>
                  <a:pt x="0" y="0"/>
                </a:moveTo>
                <a:lnTo>
                  <a:pt x="4620024" y="0"/>
                </a:lnTo>
                <a:lnTo>
                  <a:pt x="4620024" y="5001380"/>
                </a:lnTo>
                <a:lnTo>
                  <a:pt x="0" y="5001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62223" y="4445953"/>
            <a:ext cx="2607755" cy="4114800"/>
          </a:xfrm>
          <a:custGeom>
            <a:avLst/>
            <a:gdLst/>
            <a:ahLst/>
            <a:cxnLst/>
            <a:rect r="r" b="b" t="t" l="l"/>
            <a:pathLst>
              <a:path h="4114800" w="2607755">
                <a:moveTo>
                  <a:pt x="0" y="0"/>
                </a:moveTo>
                <a:lnTo>
                  <a:pt x="2607755" y="0"/>
                </a:lnTo>
                <a:lnTo>
                  <a:pt x="26077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665303" y="4772780"/>
            <a:ext cx="3267126" cy="3787973"/>
          </a:xfrm>
          <a:custGeom>
            <a:avLst/>
            <a:gdLst/>
            <a:ahLst/>
            <a:cxnLst/>
            <a:rect r="r" b="b" t="t" l="l"/>
            <a:pathLst>
              <a:path h="3787973" w="3267126">
                <a:moveTo>
                  <a:pt x="0" y="0"/>
                </a:moveTo>
                <a:lnTo>
                  <a:pt x="3267126" y="0"/>
                </a:lnTo>
                <a:lnTo>
                  <a:pt x="3267126" y="3787973"/>
                </a:lnTo>
                <a:lnTo>
                  <a:pt x="0" y="37879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08173" y="4445953"/>
            <a:ext cx="3758725" cy="4102292"/>
          </a:xfrm>
          <a:custGeom>
            <a:avLst/>
            <a:gdLst/>
            <a:ahLst/>
            <a:cxnLst/>
            <a:rect r="r" b="b" t="t" l="l"/>
            <a:pathLst>
              <a:path h="4102292" w="3758725">
                <a:moveTo>
                  <a:pt x="0" y="0"/>
                </a:moveTo>
                <a:lnTo>
                  <a:pt x="3758725" y="0"/>
                </a:lnTo>
                <a:lnTo>
                  <a:pt x="3758725" y="4102292"/>
                </a:lnTo>
                <a:lnTo>
                  <a:pt x="0" y="41022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90805" y="319821"/>
            <a:ext cx="1877026" cy="3278648"/>
          </a:xfrm>
          <a:custGeom>
            <a:avLst/>
            <a:gdLst/>
            <a:ahLst/>
            <a:cxnLst/>
            <a:rect r="r" b="b" t="t" l="l"/>
            <a:pathLst>
              <a:path h="3278648" w="1877026">
                <a:moveTo>
                  <a:pt x="0" y="0"/>
                </a:moveTo>
                <a:lnTo>
                  <a:pt x="1877025" y="0"/>
                </a:lnTo>
                <a:lnTo>
                  <a:pt x="1877025" y="3278648"/>
                </a:lnTo>
                <a:lnTo>
                  <a:pt x="0" y="32786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773603" y="857250"/>
            <a:ext cx="11050527" cy="31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Религия древних греков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12107" y="456932"/>
            <a:ext cx="14447193" cy="250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Open Sans Bold"/>
              </a:rPr>
              <a:t>Знать: </a:t>
            </a:r>
          </a:p>
          <a:p>
            <a:pPr algn="r" marL="1036322" indent="-518161" lvl="1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Open Sans Bold"/>
              </a:rPr>
              <a:t>олимпийски богов</a:t>
            </a:r>
          </a:p>
          <a:p>
            <a:pPr algn="r" marL="1036322" indent="-518161" lvl="1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Open Sans Bold"/>
              </a:rPr>
              <a:t>религиозные праздники древних греков</a:t>
            </a:r>
            <a:r>
              <a:rPr lang="en-US" sz="4800">
                <a:solidFill>
                  <a:srgbClr val="000000"/>
                </a:solidFill>
                <a:latin typeface="Open Sans Bold"/>
              </a:rPr>
              <a:t>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90066" y="3497991"/>
            <a:ext cx="17997934" cy="5897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Open Sans Bold"/>
              </a:rPr>
              <a:t>Уметь: </a:t>
            </a:r>
          </a:p>
          <a:p>
            <a:pPr marL="1036322" indent="-518161" lvl="1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Open Sans Bold"/>
              </a:rPr>
              <a:t>показывать на карте священные места греков</a:t>
            </a:r>
          </a:p>
          <a:p>
            <a:pPr marL="1036322" indent="-518161" lvl="1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Open Sans Bold"/>
              </a:rPr>
              <a:t>составлять рассказ о религиозных верованиях,</a:t>
            </a:r>
          </a:p>
          <a:p>
            <a:pPr marL="1036322" indent="-518161" lvl="1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Open Sans Bold"/>
              </a:rPr>
              <a:t>сравнивать религии древних греков и древних египтян</a:t>
            </a:r>
          </a:p>
          <a:p>
            <a:pPr marL="1036322" indent="-518161" lvl="1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Open Sans Bold"/>
              </a:rPr>
              <a:t>передавать содержание мифов и смысл крылатых выражений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4986000"/>
            <a:ext cx="7315200" cy="987552"/>
          </a:xfrm>
          <a:custGeom>
            <a:avLst/>
            <a:gdLst/>
            <a:ahLst/>
            <a:cxnLst/>
            <a:rect r="r" b="b" t="t" l="l"/>
            <a:pathLst>
              <a:path h="987552" w="7315200">
                <a:moveTo>
                  <a:pt x="0" y="0"/>
                </a:moveTo>
                <a:lnTo>
                  <a:pt x="7315200" y="0"/>
                </a:lnTo>
                <a:lnTo>
                  <a:pt x="73152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315200" y="4986000"/>
            <a:ext cx="7315200" cy="987552"/>
          </a:xfrm>
          <a:custGeom>
            <a:avLst/>
            <a:gdLst/>
            <a:ahLst/>
            <a:cxnLst/>
            <a:rect r="r" b="b" t="t" l="l"/>
            <a:pathLst>
              <a:path h="987552" w="7315200">
                <a:moveTo>
                  <a:pt x="0" y="0"/>
                </a:moveTo>
                <a:lnTo>
                  <a:pt x="7315200" y="0"/>
                </a:lnTo>
                <a:lnTo>
                  <a:pt x="73152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30400" y="4986000"/>
            <a:ext cx="7315200" cy="987552"/>
          </a:xfrm>
          <a:custGeom>
            <a:avLst/>
            <a:gdLst/>
            <a:ahLst/>
            <a:cxnLst/>
            <a:rect r="r" b="b" t="t" l="l"/>
            <a:pathLst>
              <a:path h="987552" w="7315200">
                <a:moveTo>
                  <a:pt x="0" y="0"/>
                </a:moveTo>
                <a:lnTo>
                  <a:pt x="7315200" y="0"/>
                </a:lnTo>
                <a:lnTo>
                  <a:pt x="73152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69651" y="1299482"/>
            <a:ext cx="16748699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Странно, как смертные люди за все нас, богов, обвиняют!</a:t>
            </a:r>
          </a:p>
          <a:p>
            <a:pPr algn="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“Одиссея”, Гомер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829875"/>
            <a:ext cx="1582251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Какую роль в жизни греков играла религия?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4303" y="533113"/>
            <a:ext cx="4099369" cy="4114800"/>
          </a:xfrm>
          <a:custGeom>
            <a:avLst/>
            <a:gdLst/>
            <a:ahLst/>
            <a:cxnLst/>
            <a:rect r="r" b="b" t="t" l="l"/>
            <a:pathLst>
              <a:path h="4114800" w="4099369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5143500"/>
            <a:ext cx="6730492" cy="4610387"/>
          </a:xfrm>
          <a:custGeom>
            <a:avLst/>
            <a:gdLst/>
            <a:ahLst/>
            <a:cxnLst/>
            <a:rect r="r" b="b" t="t" l="l"/>
            <a:pathLst>
              <a:path h="4610387" w="6730492">
                <a:moveTo>
                  <a:pt x="0" y="0"/>
                </a:moveTo>
                <a:lnTo>
                  <a:pt x="6730492" y="0"/>
                </a:lnTo>
                <a:lnTo>
                  <a:pt x="6730492" y="4610387"/>
                </a:lnTo>
                <a:lnTo>
                  <a:pt x="0" y="461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03088" y="3211917"/>
            <a:ext cx="3881823" cy="3343220"/>
          </a:xfrm>
          <a:custGeom>
            <a:avLst/>
            <a:gdLst/>
            <a:ahLst/>
            <a:cxnLst/>
            <a:rect r="r" b="b" t="t" l="l"/>
            <a:pathLst>
              <a:path h="3343220" w="3881823">
                <a:moveTo>
                  <a:pt x="0" y="0"/>
                </a:moveTo>
                <a:lnTo>
                  <a:pt x="3881824" y="0"/>
                </a:lnTo>
                <a:lnTo>
                  <a:pt x="3881824" y="3343220"/>
                </a:lnTo>
                <a:lnTo>
                  <a:pt x="0" y="3343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513787" y="2826127"/>
            <a:ext cx="4527978" cy="4114800"/>
          </a:xfrm>
          <a:custGeom>
            <a:avLst/>
            <a:gdLst/>
            <a:ahLst/>
            <a:cxnLst/>
            <a:rect r="r" b="b" t="t" l="l"/>
            <a:pathLst>
              <a:path h="4114800" w="4527978">
                <a:moveTo>
                  <a:pt x="0" y="0"/>
                </a:moveTo>
                <a:lnTo>
                  <a:pt x="4527978" y="0"/>
                </a:lnTo>
                <a:lnTo>
                  <a:pt x="4527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95705" y="6200834"/>
            <a:ext cx="3566427" cy="3553053"/>
          </a:xfrm>
          <a:custGeom>
            <a:avLst/>
            <a:gdLst/>
            <a:ahLst/>
            <a:cxnLst/>
            <a:rect r="r" b="b" t="t" l="l"/>
            <a:pathLst>
              <a:path h="3553053" w="3566427">
                <a:moveTo>
                  <a:pt x="0" y="0"/>
                </a:moveTo>
                <a:lnTo>
                  <a:pt x="3566427" y="0"/>
                </a:lnTo>
                <a:lnTo>
                  <a:pt x="3566427" y="3553053"/>
                </a:lnTo>
                <a:lnTo>
                  <a:pt x="0" y="35530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07365" y="4656898"/>
            <a:ext cx="4186581" cy="3396364"/>
          </a:xfrm>
          <a:custGeom>
            <a:avLst/>
            <a:gdLst/>
            <a:ahLst/>
            <a:cxnLst/>
            <a:rect r="r" b="b" t="t" l="l"/>
            <a:pathLst>
              <a:path h="3396364" w="4186581">
                <a:moveTo>
                  <a:pt x="0" y="0"/>
                </a:moveTo>
                <a:lnTo>
                  <a:pt x="4186581" y="0"/>
                </a:lnTo>
                <a:lnTo>
                  <a:pt x="4186581" y="3396364"/>
                </a:lnTo>
                <a:lnTo>
                  <a:pt x="0" y="33963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848433" y="933450"/>
            <a:ext cx="11021318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Что такое религия?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Когда и почему она появилась?</a:t>
            </a:r>
          </a:p>
          <a:p>
            <a:pPr algn="ctr"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28700" y="543949"/>
          <a:ext cx="14845569" cy="8086725"/>
        </p:xfrm>
        <a:graphic>
          <a:graphicData uri="http://schemas.openxmlformats.org/drawingml/2006/table">
            <a:tbl>
              <a:tblPr/>
              <a:tblGrid>
                <a:gridCol w="2392608"/>
                <a:gridCol w="3962784"/>
                <a:gridCol w="4000425"/>
                <a:gridCol w="4489752"/>
              </a:tblGrid>
              <a:tr h="10527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6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Open Sans Bold"/>
                        </a:rPr>
                        <a:t>Бог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6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Open Sans Bold"/>
                        </a:rPr>
                        <a:t>За что отвечал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6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Open Sans Bold"/>
                        </a:rPr>
                        <a:t>Бог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6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Open Sans Bold"/>
                        </a:rPr>
                        <a:t>За что отвечал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Зевс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Гера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Посейдон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Гелиос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Аид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Аполлон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Аполлон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Аполлон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Арес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Деметра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Гефест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Гермес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Афина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71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Bold"/>
                        </a:rPr>
                        <a:t>Афродита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1028700" y="8767127"/>
            <a:ext cx="1030426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с.  45 - 46 . Заполните таблицу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954447"/>
            <a:ext cx="10761598" cy="4876349"/>
          </a:xfrm>
          <a:custGeom>
            <a:avLst/>
            <a:gdLst/>
            <a:ahLst/>
            <a:cxnLst/>
            <a:rect r="r" b="b" t="t" l="l"/>
            <a:pathLst>
              <a:path h="4876349" w="10761598">
                <a:moveTo>
                  <a:pt x="0" y="0"/>
                </a:moveTo>
                <a:lnTo>
                  <a:pt x="10761598" y="0"/>
                </a:lnTo>
                <a:lnTo>
                  <a:pt x="10761598" y="4876349"/>
                </a:lnTo>
                <a:lnTo>
                  <a:pt x="0" y="48763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23029" y="889242"/>
            <a:ext cx="2431280" cy="2130409"/>
          </a:xfrm>
          <a:custGeom>
            <a:avLst/>
            <a:gdLst/>
            <a:ahLst/>
            <a:cxnLst/>
            <a:rect r="r" b="b" t="t" l="l"/>
            <a:pathLst>
              <a:path h="2130409" w="2431280">
                <a:moveTo>
                  <a:pt x="0" y="0"/>
                </a:moveTo>
                <a:lnTo>
                  <a:pt x="2431280" y="0"/>
                </a:lnTo>
                <a:lnTo>
                  <a:pt x="2431280" y="2130409"/>
                </a:lnTo>
                <a:lnTo>
                  <a:pt x="0" y="21304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23029" y="3686803"/>
            <a:ext cx="4151122" cy="4114800"/>
          </a:xfrm>
          <a:custGeom>
            <a:avLst/>
            <a:gdLst/>
            <a:ahLst/>
            <a:cxnLst/>
            <a:rect r="r" b="b" t="t" l="l"/>
            <a:pathLst>
              <a:path h="4114800" w="4151122">
                <a:moveTo>
                  <a:pt x="0" y="0"/>
                </a:moveTo>
                <a:lnTo>
                  <a:pt x="4151122" y="0"/>
                </a:lnTo>
                <a:lnTo>
                  <a:pt x="4151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1765" y="473959"/>
            <a:ext cx="9126830" cy="4669541"/>
          </a:xfrm>
          <a:custGeom>
            <a:avLst/>
            <a:gdLst/>
            <a:ahLst/>
            <a:cxnLst/>
            <a:rect r="r" b="b" t="t" l="l"/>
            <a:pathLst>
              <a:path h="4669541" w="9126830">
                <a:moveTo>
                  <a:pt x="0" y="0"/>
                </a:moveTo>
                <a:lnTo>
                  <a:pt x="9126829" y="0"/>
                </a:lnTo>
                <a:lnTo>
                  <a:pt x="9126829" y="4669541"/>
                </a:lnTo>
                <a:lnTo>
                  <a:pt x="0" y="46695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1765" y="5430826"/>
            <a:ext cx="10622003" cy="4248801"/>
          </a:xfrm>
          <a:custGeom>
            <a:avLst/>
            <a:gdLst/>
            <a:ahLst/>
            <a:cxnLst/>
            <a:rect r="r" b="b" t="t" l="l"/>
            <a:pathLst>
              <a:path h="4248801" w="10622003">
                <a:moveTo>
                  <a:pt x="0" y="0"/>
                </a:moveTo>
                <a:lnTo>
                  <a:pt x="10622002" y="0"/>
                </a:lnTo>
                <a:lnTo>
                  <a:pt x="10622002" y="4248801"/>
                </a:lnTo>
                <a:lnTo>
                  <a:pt x="0" y="4248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09674" y="3380823"/>
            <a:ext cx="9112785" cy="2349390"/>
          </a:xfrm>
          <a:custGeom>
            <a:avLst/>
            <a:gdLst/>
            <a:ahLst/>
            <a:cxnLst/>
            <a:rect r="r" b="b" t="t" l="l"/>
            <a:pathLst>
              <a:path h="2349390" w="9112785">
                <a:moveTo>
                  <a:pt x="0" y="0"/>
                </a:moveTo>
                <a:lnTo>
                  <a:pt x="9112785" y="0"/>
                </a:lnTo>
                <a:lnTo>
                  <a:pt x="9112785" y="2349390"/>
                </a:lnTo>
                <a:lnTo>
                  <a:pt x="0" y="23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544287" y="3086100"/>
          <a:ext cx="15715013" cy="2247900"/>
        </p:xfrm>
        <a:graphic>
          <a:graphicData uri="http://schemas.openxmlformats.org/drawingml/2006/table">
            <a:tbl>
              <a:tblPr/>
              <a:tblGrid>
                <a:gridCol w="5238338"/>
                <a:gridCol w="5238338"/>
                <a:gridCol w="5238338"/>
              </a:tblGrid>
              <a:tr h="121115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Open Sans Bold"/>
                        </a:rPr>
                        <a:t>Плюс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Open Sans Bold"/>
                        </a:rPr>
                        <a:t>Минус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Open Sans Bold"/>
                        </a:rPr>
                        <a:t>Интересно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74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09264" y="1383620"/>
            <a:ext cx="15269472" cy="6452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Домашнее задание: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параграф 11, заполнить карточку о древнегреческом боге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DAF7pKmIH7E</dc:identifier>
  <dcterms:modified xsi:type="dcterms:W3CDTF">2011-08-01T06:04:30Z</dcterms:modified>
  <cp:revision>1</cp:revision>
  <dc:title>Религия древних греков</dc:title>
</cp:coreProperties>
</file>