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1" r:id="rId7"/>
    <p:sldId id="263" r:id="rId8"/>
    <p:sldId id="264" r:id="rId9"/>
    <p:sldId id="262" r:id="rId10"/>
    <p:sldId id="265" r:id="rId11"/>
    <p:sldId id="269" r:id="rId12"/>
    <p:sldId id="267" r:id="rId13"/>
    <p:sldId id="268" r:id="rId14"/>
    <p:sldId id="270" r:id="rId15"/>
    <p:sldId id="271" r:id="rId16"/>
    <p:sldId id="272" r:id="rId17"/>
    <p:sldId id="273" r:id="rId18"/>
    <p:sldId id="260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78A6-87E0-4F9C-9F4D-3A15D1A60BE9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0B08-1E2A-4CEA-8E5E-604713E1DD9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78A6-87E0-4F9C-9F4D-3A15D1A60BE9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0B08-1E2A-4CEA-8E5E-604713E1DD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78A6-87E0-4F9C-9F4D-3A15D1A60BE9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0B08-1E2A-4CEA-8E5E-604713E1DD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78A6-87E0-4F9C-9F4D-3A15D1A60BE9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0B08-1E2A-4CEA-8E5E-604713E1DD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78A6-87E0-4F9C-9F4D-3A15D1A60BE9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0B08-1E2A-4CEA-8E5E-604713E1DD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78A6-87E0-4F9C-9F4D-3A15D1A60BE9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0B08-1E2A-4CEA-8E5E-604713E1DD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78A6-87E0-4F9C-9F4D-3A15D1A60BE9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0B08-1E2A-4CEA-8E5E-604713E1DD9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78A6-87E0-4F9C-9F4D-3A15D1A60BE9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0B08-1E2A-4CEA-8E5E-604713E1DD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78A6-87E0-4F9C-9F4D-3A15D1A60BE9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0B08-1E2A-4CEA-8E5E-604713E1DD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78A6-87E0-4F9C-9F4D-3A15D1A60BE9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0B08-1E2A-4CEA-8E5E-604713E1DD9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78A6-87E0-4F9C-9F4D-3A15D1A60BE9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0B08-1E2A-4CEA-8E5E-604713E1DD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51878A6-87E0-4F9C-9F4D-3A15D1A60BE9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1D20B08-1E2A-4CEA-8E5E-604713E1DD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u.wikipedia.org/wiki/%D0%AF%D0%BD_%D0%9C%D0%B0%D1%82%D0%B5%D0%B9%D0%BA%D0%BE" TargetMode="External"/><Relationship Id="rId4" Type="http://schemas.openxmlformats.org/officeDocument/2006/relationships/hyperlink" Target="https://ru.wikipedia.org/wiki/%D0%A0%D0%B5%D0%B9%D1%82%D0%B0%D0%BD_%E2%80%94_%D1%83%D0%BF%D0%B0%D0%B4%D0%BE%D0%BA_%D0%9F%D0%BE%D0%BB%D1%8C%D1%88%D0%B8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543800" cy="1524000"/>
          </a:xfrm>
        </p:spPr>
        <p:txBody>
          <a:bodyPr/>
          <a:lstStyle/>
          <a:p>
            <a:pPr algn="ctr"/>
            <a:r>
              <a:rPr lang="ru-RU" sz="3600" dirty="0" smtClean="0"/>
              <a:t>Политический кризис Речи </a:t>
            </a:r>
            <a:r>
              <a:rPr lang="ru-RU" sz="3600" dirty="0" err="1" smtClean="0"/>
              <a:t>Посполитой</a:t>
            </a:r>
            <a:r>
              <a:rPr lang="ru-RU" sz="3600" dirty="0" smtClean="0"/>
              <a:t> и её разделы. Восстание 1794 г. и его события на территории Беларуси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6858000" cy="9906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Подготовка к экзамену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10 класс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3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1043608" y="269651"/>
            <a:ext cx="6858000" cy="9906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2. Первый раздел РП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595" y="744169"/>
            <a:ext cx="418936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   19 февраля 1772 года в Вене </a:t>
            </a:r>
            <a:r>
              <a:rPr lang="ru-RU" dirty="0" smtClean="0"/>
              <a:t>была подписана конвенция о первом разделе. </a:t>
            </a:r>
          </a:p>
          <a:p>
            <a:pPr algn="just"/>
            <a:r>
              <a:rPr lang="ru-RU" dirty="0" smtClean="0"/>
              <a:t>Перед этим, </a:t>
            </a:r>
            <a:r>
              <a:rPr lang="ru-RU" b="1" dirty="0" smtClean="0"/>
              <a:t>6 февраля 1772 года </a:t>
            </a:r>
            <a:r>
              <a:rPr lang="ru-RU" dirty="0" smtClean="0"/>
              <a:t>в Санкт-Петербурге было заключено соглашение между Пруссией (в лице </a:t>
            </a:r>
            <a:r>
              <a:rPr lang="ru-RU" b="1" dirty="0" smtClean="0"/>
              <a:t>Фридриха II</a:t>
            </a:r>
            <a:r>
              <a:rPr lang="ru-RU" dirty="0" smtClean="0"/>
              <a:t>) и Россией (в лице </a:t>
            </a:r>
            <a:r>
              <a:rPr lang="ru-RU" b="1" dirty="0" smtClean="0"/>
              <a:t>Екатерины I</a:t>
            </a:r>
            <a:r>
              <a:rPr lang="ru-RU" dirty="0" smtClean="0"/>
              <a:t>I). В начале августа российские, прусские и австрийские войска одновременно вошли на территорию Речи </a:t>
            </a:r>
            <a:r>
              <a:rPr lang="ru-RU" dirty="0" err="1" smtClean="0"/>
              <a:t>Посполитой</a:t>
            </a:r>
            <a:r>
              <a:rPr lang="ru-RU" dirty="0" smtClean="0"/>
              <a:t> и заняли области, распределённые между ними по соглашению.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    Конвенция о разделе была ратифицирована 22 сентября 1772 года. В соответствии с этим документом Россия завладела частью Прибалтики (Ливония, </a:t>
            </a:r>
            <a:r>
              <a:rPr lang="ru-RU" dirty="0" err="1" smtClean="0"/>
              <a:t>Задвинское</a:t>
            </a:r>
            <a:r>
              <a:rPr lang="ru-RU" dirty="0" smtClean="0"/>
              <a:t> герцогство), до этого находившейся под властью Речи </a:t>
            </a:r>
            <a:r>
              <a:rPr lang="ru-RU" dirty="0" err="1" smtClean="0"/>
              <a:t>Посполитой</a:t>
            </a:r>
            <a:r>
              <a:rPr lang="ru-RU" dirty="0" smtClean="0"/>
              <a:t>, и частью современной территории Беларуси до Двины, </a:t>
            </a:r>
            <a:r>
              <a:rPr lang="ru-RU" dirty="0" err="1" smtClean="0"/>
              <a:t>Друти</a:t>
            </a:r>
            <a:r>
              <a:rPr lang="ru-RU" dirty="0" smtClean="0"/>
              <a:t> и Днепра, включая районы Витебска, Полоцка и Мстиславля. </a:t>
            </a:r>
            <a:endParaRPr lang="ru-RU" dirty="0"/>
          </a:p>
        </p:txBody>
      </p:sp>
      <p:pic>
        <p:nvPicPr>
          <p:cNvPr id="4" name="Picture 9" descr="сканирование0003"/>
          <p:cNvPicPr>
            <a:picLocks noChangeAspect="1" noChangeArrowheads="1"/>
          </p:cNvPicPr>
          <p:nvPr/>
        </p:nvPicPr>
        <p:blipFill>
          <a:blip r:embed="rId2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795186"/>
            <a:ext cx="4932039" cy="526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6731355" y="955964"/>
            <a:ext cx="1553663" cy="2161309"/>
          </a:xfrm>
          <a:custGeom>
            <a:avLst/>
            <a:gdLst>
              <a:gd name="connsiteX0" fmla="*/ 417590 w 1553663"/>
              <a:gd name="connsiteY0" fmla="*/ 13854 h 2161309"/>
              <a:gd name="connsiteX1" fmla="*/ 348318 w 1553663"/>
              <a:gd name="connsiteY1" fmla="*/ 55418 h 2161309"/>
              <a:gd name="connsiteX2" fmla="*/ 306754 w 1553663"/>
              <a:gd name="connsiteY2" fmla="*/ 83127 h 2161309"/>
              <a:gd name="connsiteX3" fmla="*/ 237481 w 1553663"/>
              <a:gd name="connsiteY3" fmla="*/ 96981 h 2161309"/>
              <a:gd name="connsiteX4" fmla="*/ 140500 w 1553663"/>
              <a:gd name="connsiteY4" fmla="*/ 124691 h 2161309"/>
              <a:gd name="connsiteX5" fmla="*/ 43518 w 1553663"/>
              <a:gd name="connsiteY5" fmla="*/ 138545 h 2161309"/>
              <a:gd name="connsiteX6" fmla="*/ 1954 w 1553663"/>
              <a:gd name="connsiteY6" fmla="*/ 152400 h 2161309"/>
              <a:gd name="connsiteX7" fmla="*/ 43518 w 1553663"/>
              <a:gd name="connsiteY7" fmla="*/ 249381 h 2161309"/>
              <a:gd name="connsiteX8" fmla="*/ 71227 w 1553663"/>
              <a:gd name="connsiteY8" fmla="*/ 332509 h 2161309"/>
              <a:gd name="connsiteX9" fmla="*/ 85081 w 1553663"/>
              <a:gd name="connsiteY9" fmla="*/ 374072 h 2161309"/>
              <a:gd name="connsiteX10" fmla="*/ 112790 w 1553663"/>
              <a:gd name="connsiteY10" fmla="*/ 498763 h 2161309"/>
              <a:gd name="connsiteX11" fmla="*/ 140500 w 1553663"/>
              <a:gd name="connsiteY11" fmla="*/ 526472 h 2161309"/>
              <a:gd name="connsiteX12" fmla="*/ 168209 w 1553663"/>
              <a:gd name="connsiteY12" fmla="*/ 581891 h 2161309"/>
              <a:gd name="connsiteX13" fmla="*/ 209772 w 1553663"/>
              <a:gd name="connsiteY13" fmla="*/ 595745 h 2161309"/>
              <a:gd name="connsiteX14" fmla="*/ 265190 w 1553663"/>
              <a:gd name="connsiteY14" fmla="*/ 623454 h 2161309"/>
              <a:gd name="connsiteX15" fmla="*/ 306754 w 1553663"/>
              <a:gd name="connsiteY15" fmla="*/ 637309 h 2161309"/>
              <a:gd name="connsiteX16" fmla="*/ 389881 w 1553663"/>
              <a:gd name="connsiteY16" fmla="*/ 678872 h 2161309"/>
              <a:gd name="connsiteX17" fmla="*/ 445300 w 1553663"/>
              <a:gd name="connsiteY17" fmla="*/ 692727 h 2161309"/>
              <a:gd name="connsiteX18" fmla="*/ 528427 w 1553663"/>
              <a:gd name="connsiteY18" fmla="*/ 720436 h 2161309"/>
              <a:gd name="connsiteX19" fmla="*/ 583845 w 1553663"/>
              <a:gd name="connsiteY19" fmla="*/ 762000 h 2161309"/>
              <a:gd name="connsiteX20" fmla="*/ 625409 w 1553663"/>
              <a:gd name="connsiteY20" fmla="*/ 789709 h 2161309"/>
              <a:gd name="connsiteX21" fmla="*/ 694681 w 1553663"/>
              <a:gd name="connsiteY21" fmla="*/ 858981 h 2161309"/>
              <a:gd name="connsiteX22" fmla="*/ 722390 w 1553663"/>
              <a:gd name="connsiteY22" fmla="*/ 900545 h 2161309"/>
              <a:gd name="connsiteX23" fmla="*/ 750100 w 1553663"/>
              <a:gd name="connsiteY23" fmla="*/ 928254 h 2161309"/>
              <a:gd name="connsiteX24" fmla="*/ 805518 w 1553663"/>
              <a:gd name="connsiteY24" fmla="*/ 997527 h 2161309"/>
              <a:gd name="connsiteX25" fmla="*/ 819372 w 1553663"/>
              <a:gd name="connsiteY25" fmla="*/ 1039091 h 2161309"/>
              <a:gd name="connsiteX26" fmla="*/ 860936 w 1553663"/>
              <a:gd name="connsiteY26" fmla="*/ 1052945 h 2161309"/>
              <a:gd name="connsiteX27" fmla="*/ 888645 w 1553663"/>
              <a:gd name="connsiteY27" fmla="*/ 1136072 h 2161309"/>
              <a:gd name="connsiteX28" fmla="*/ 902500 w 1553663"/>
              <a:gd name="connsiteY28" fmla="*/ 1177636 h 2161309"/>
              <a:gd name="connsiteX29" fmla="*/ 916354 w 1553663"/>
              <a:gd name="connsiteY29" fmla="*/ 1468581 h 2161309"/>
              <a:gd name="connsiteX30" fmla="*/ 930209 w 1553663"/>
              <a:gd name="connsiteY30" fmla="*/ 1607127 h 2161309"/>
              <a:gd name="connsiteX31" fmla="*/ 957918 w 1553663"/>
              <a:gd name="connsiteY31" fmla="*/ 1856509 h 2161309"/>
              <a:gd name="connsiteX32" fmla="*/ 999481 w 1553663"/>
              <a:gd name="connsiteY32" fmla="*/ 1995054 h 2161309"/>
              <a:gd name="connsiteX33" fmla="*/ 1041045 w 1553663"/>
              <a:gd name="connsiteY33" fmla="*/ 2022763 h 2161309"/>
              <a:gd name="connsiteX34" fmla="*/ 1054900 w 1553663"/>
              <a:gd name="connsiteY34" fmla="*/ 2064327 h 2161309"/>
              <a:gd name="connsiteX35" fmla="*/ 1096463 w 1553663"/>
              <a:gd name="connsiteY35" fmla="*/ 2092036 h 2161309"/>
              <a:gd name="connsiteX36" fmla="*/ 1179590 w 1553663"/>
              <a:gd name="connsiteY36" fmla="*/ 2161309 h 2161309"/>
              <a:gd name="connsiteX37" fmla="*/ 1248863 w 1553663"/>
              <a:gd name="connsiteY37" fmla="*/ 2147454 h 2161309"/>
              <a:gd name="connsiteX38" fmla="*/ 1290427 w 1553663"/>
              <a:gd name="connsiteY38" fmla="*/ 2119745 h 2161309"/>
              <a:gd name="connsiteX39" fmla="*/ 1331990 w 1553663"/>
              <a:gd name="connsiteY39" fmla="*/ 2105891 h 2161309"/>
              <a:gd name="connsiteX40" fmla="*/ 1359700 w 1553663"/>
              <a:gd name="connsiteY40" fmla="*/ 2078181 h 2161309"/>
              <a:gd name="connsiteX41" fmla="*/ 1387409 w 1553663"/>
              <a:gd name="connsiteY41" fmla="*/ 1995054 h 2161309"/>
              <a:gd name="connsiteX42" fmla="*/ 1359700 w 1553663"/>
              <a:gd name="connsiteY42" fmla="*/ 1814945 h 2161309"/>
              <a:gd name="connsiteX43" fmla="*/ 1331990 w 1553663"/>
              <a:gd name="connsiteY43" fmla="*/ 1731818 h 2161309"/>
              <a:gd name="connsiteX44" fmla="*/ 1373554 w 1553663"/>
              <a:gd name="connsiteY44" fmla="*/ 1620981 h 2161309"/>
              <a:gd name="connsiteX45" fmla="*/ 1415118 w 1553663"/>
              <a:gd name="connsiteY45" fmla="*/ 1634836 h 2161309"/>
              <a:gd name="connsiteX46" fmla="*/ 1512100 w 1553663"/>
              <a:gd name="connsiteY46" fmla="*/ 1690254 h 2161309"/>
              <a:gd name="connsiteX47" fmla="*/ 1539809 w 1553663"/>
              <a:gd name="connsiteY47" fmla="*/ 1648691 h 2161309"/>
              <a:gd name="connsiteX48" fmla="*/ 1553663 w 1553663"/>
              <a:gd name="connsiteY48" fmla="*/ 1593272 h 2161309"/>
              <a:gd name="connsiteX49" fmla="*/ 1539809 w 1553663"/>
              <a:gd name="connsiteY49" fmla="*/ 1371600 h 2161309"/>
              <a:gd name="connsiteX50" fmla="*/ 1484390 w 1553663"/>
              <a:gd name="connsiteY50" fmla="*/ 1233054 h 2161309"/>
              <a:gd name="connsiteX51" fmla="*/ 1428972 w 1553663"/>
              <a:gd name="connsiteY51" fmla="*/ 1163781 h 2161309"/>
              <a:gd name="connsiteX52" fmla="*/ 1401263 w 1553663"/>
              <a:gd name="connsiteY52" fmla="*/ 1122218 h 2161309"/>
              <a:gd name="connsiteX53" fmla="*/ 1318136 w 1553663"/>
              <a:gd name="connsiteY53" fmla="*/ 1080654 h 2161309"/>
              <a:gd name="connsiteX54" fmla="*/ 1262718 w 1553663"/>
              <a:gd name="connsiteY54" fmla="*/ 1052945 h 2161309"/>
              <a:gd name="connsiteX55" fmla="*/ 1248863 w 1553663"/>
              <a:gd name="connsiteY55" fmla="*/ 1011381 h 2161309"/>
              <a:gd name="connsiteX56" fmla="*/ 1221154 w 1553663"/>
              <a:gd name="connsiteY56" fmla="*/ 969818 h 2161309"/>
              <a:gd name="connsiteX57" fmla="*/ 1193445 w 1553663"/>
              <a:gd name="connsiteY57" fmla="*/ 886691 h 2161309"/>
              <a:gd name="connsiteX58" fmla="*/ 1235009 w 1553663"/>
              <a:gd name="connsiteY58" fmla="*/ 775854 h 2161309"/>
              <a:gd name="connsiteX59" fmla="*/ 1318136 w 1553663"/>
              <a:gd name="connsiteY59" fmla="*/ 748145 h 2161309"/>
              <a:gd name="connsiteX60" fmla="*/ 1387409 w 1553663"/>
              <a:gd name="connsiteY60" fmla="*/ 623454 h 2161309"/>
              <a:gd name="connsiteX61" fmla="*/ 1373554 w 1553663"/>
              <a:gd name="connsiteY61" fmla="*/ 498763 h 2161309"/>
              <a:gd name="connsiteX62" fmla="*/ 1331990 w 1553663"/>
              <a:gd name="connsiteY62" fmla="*/ 484909 h 2161309"/>
              <a:gd name="connsiteX63" fmla="*/ 1262718 w 1553663"/>
              <a:gd name="connsiteY63" fmla="*/ 471054 h 2161309"/>
              <a:gd name="connsiteX64" fmla="*/ 1013336 w 1553663"/>
              <a:gd name="connsiteY64" fmla="*/ 457200 h 2161309"/>
              <a:gd name="connsiteX65" fmla="*/ 888645 w 1553663"/>
              <a:gd name="connsiteY65" fmla="*/ 387927 h 2161309"/>
              <a:gd name="connsiteX66" fmla="*/ 763954 w 1553663"/>
              <a:gd name="connsiteY66" fmla="*/ 290945 h 2161309"/>
              <a:gd name="connsiteX67" fmla="*/ 708536 w 1553663"/>
              <a:gd name="connsiteY67" fmla="*/ 277091 h 2161309"/>
              <a:gd name="connsiteX68" fmla="*/ 680827 w 1553663"/>
              <a:gd name="connsiteY68" fmla="*/ 249381 h 2161309"/>
              <a:gd name="connsiteX69" fmla="*/ 569990 w 1553663"/>
              <a:gd name="connsiteY69" fmla="*/ 221672 h 2161309"/>
              <a:gd name="connsiteX70" fmla="*/ 528427 w 1553663"/>
              <a:gd name="connsiteY70" fmla="*/ 193963 h 2161309"/>
              <a:gd name="connsiteX71" fmla="*/ 500718 w 1553663"/>
              <a:gd name="connsiteY71" fmla="*/ 110836 h 2161309"/>
              <a:gd name="connsiteX72" fmla="*/ 473009 w 1553663"/>
              <a:gd name="connsiteY72" fmla="*/ 69272 h 2161309"/>
              <a:gd name="connsiteX73" fmla="*/ 459154 w 1553663"/>
              <a:gd name="connsiteY73" fmla="*/ 27709 h 2161309"/>
              <a:gd name="connsiteX74" fmla="*/ 417590 w 1553663"/>
              <a:gd name="connsiteY74" fmla="*/ 0 h 2161309"/>
              <a:gd name="connsiteX75" fmla="*/ 292900 w 1553663"/>
              <a:gd name="connsiteY75" fmla="*/ 41563 h 2161309"/>
              <a:gd name="connsiteX76" fmla="*/ 279045 w 1553663"/>
              <a:gd name="connsiteY76" fmla="*/ 83127 h 2161309"/>
              <a:gd name="connsiteX77" fmla="*/ 265190 w 1553663"/>
              <a:gd name="connsiteY77" fmla="*/ 152400 h 2161309"/>
              <a:gd name="connsiteX78" fmla="*/ 195918 w 1553663"/>
              <a:gd name="connsiteY78" fmla="*/ 152400 h 216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553663" h="2161309">
                <a:moveTo>
                  <a:pt x="417590" y="13854"/>
                </a:moveTo>
                <a:cubicBezTo>
                  <a:pt x="394499" y="27709"/>
                  <a:pt x="371153" y="41146"/>
                  <a:pt x="348318" y="55418"/>
                </a:cubicBezTo>
                <a:cubicBezTo>
                  <a:pt x="334198" y="64243"/>
                  <a:pt x="322345" y="77280"/>
                  <a:pt x="306754" y="83127"/>
                </a:cubicBezTo>
                <a:cubicBezTo>
                  <a:pt x="284705" y="91395"/>
                  <a:pt x="260326" y="91270"/>
                  <a:pt x="237481" y="96981"/>
                </a:cubicBezTo>
                <a:cubicBezTo>
                  <a:pt x="158340" y="116766"/>
                  <a:pt x="235530" y="107413"/>
                  <a:pt x="140500" y="124691"/>
                </a:cubicBezTo>
                <a:cubicBezTo>
                  <a:pt x="108371" y="130533"/>
                  <a:pt x="75845" y="133927"/>
                  <a:pt x="43518" y="138545"/>
                </a:cubicBezTo>
                <a:cubicBezTo>
                  <a:pt x="29663" y="143163"/>
                  <a:pt x="7378" y="138840"/>
                  <a:pt x="1954" y="152400"/>
                </a:cubicBezTo>
                <a:cubicBezTo>
                  <a:pt x="-9229" y="180357"/>
                  <a:pt x="30673" y="230114"/>
                  <a:pt x="43518" y="249381"/>
                </a:cubicBezTo>
                <a:lnTo>
                  <a:pt x="71227" y="332509"/>
                </a:lnTo>
                <a:cubicBezTo>
                  <a:pt x="75845" y="346363"/>
                  <a:pt x="82680" y="359667"/>
                  <a:pt x="85081" y="374072"/>
                </a:cubicBezTo>
                <a:cubicBezTo>
                  <a:pt x="87878" y="390853"/>
                  <a:pt x="97050" y="472530"/>
                  <a:pt x="112790" y="498763"/>
                </a:cubicBezTo>
                <a:cubicBezTo>
                  <a:pt x="119511" y="509964"/>
                  <a:pt x="131263" y="517236"/>
                  <a:pt x="140500" y="526472"/>
                </a:cubicBezTo>
                <a:cubicBezTo>
                  <a:pt x="149736" y="544945"/>
                  <a:pt x="153605" y="567287"/>
                  <a:pt x="168209" y="581891"/>
                </a:cubicBezTo>
                <a:cubicBezTo>
                  <a:pt x="178535" y="592217"/>
                  <a:pt x="196349" y="589992"/>
                  <a:pt x="209772" y="595745"/>
                </a:cubicBezTo>
                <a:cubicBezTo>
                  <a:pt x="228755" y="603881"/>
                  <a:pt x="246207" y="615318"/>
                  <a:pt x="265190" y="623454"/>
                </a:cubicBezTo>
                <a:cubicBezTo>
                  <a:pt x="278613" y="629207"/>
                  <a:pt x="293692" y="630778"/>
                  <a:pt x="306754" y="637309"/>
                </a:cubicBezTo>
                <a:cubicBezTo>
                  <a:pt x="387714" y="677789"/>
                  <a:pt x="308627" y="655657"/>
                  <a:pt x="389881" y="678872"/>
                </a:cubicBezTo>
                <a:cubicBezTo>
                  <a:pt x="408190" y="684103"/>
                  <a:pt x="427062" y="687255"/>
                  <a:pt x="445300" y="692727"/>
                </a:cubicBezTo>
                <a:cubicBezTo>
                  <a:pt x="473276" y="701120"/>
                  <a:pt x="528427" y="720436"/>
                  <a:pt x="528427" y="720436"/>
                </a:cubicBezTo>
                <a:cubicBezTo>
                  <a:pt x="546900" y="734291"/>
                  <a:pt x="565055" y="748579"/>
                  <a:pt x="583845" y="762000"/>
                </a:cubicBezTo>
                <a:cubicBezTo>
                  <a:pt x="597395" y="771678"/>
                  <a:pt x="613635" y="777935"/>
                  <a:pt x="625409" y="789709"/>
                </a:cubicBezTo>
                <a:cubicBezTo>
                  <a:pt x="717776" y="882074"/>
                  <a:pt x="583842" y="785088"/>
                  <a:pt x="694681" y="858981"/>
                </a:cubicBezTo>
                <a:cubicBezTo>
                  <a:pt x="703917" y="872836"/>
                  <a:pt x="711988" y="887543"/>
                  <a:pt x="722390" y="900545"/>
                </a:cubicBezTo>
                <a:cubicBezTo>
                  <a:pt x="730550" y="910745"/>
                  <a:pt x="743379" y="917053"/>
                  <a:pt x="750100" y="928254"/>
                </a:cubicBezTo>
                <a:cubicBezTo>
                  <a:pt x="794715" y="1002611"/>
                  <a:pt x="722733" y="942338"/>
                  <a:pt x="805518" y="997527"/>
                </a:cubicBezTo>
                <a:cubicBezTo>
                  <a:pt x="810136" y="1011382"/>
                  <a:pt x="809045" y="1028764"/>
                  <a:pt x="819372" y="1039091"/>
                </a:cubicBezTo>
                <a:cubicBezTo>
                  <a:pt x="829699" y="1049418"/>
                  <a:pt x="852448" y="1041061"/>
                  <a:pt x="860936" y="1052945"/>
                </a:cubicBezTo>
                <a:cubicBezTo>
                  <a:pt x="877913" y="1076712"/>
                  <a:pt x="879409" y="1108363"/>
                  <a:pt x="888645" y="1136072"/>
                </a:cubicBezTo>
                <a:lnTo>
                  <a:pt x="902500" y="1177636"/>
                </a:lnTo>
                <a:cubicBezTo>
                  <a:pt x="907118" y="1274618"/>
                  <a:pt x="910103" y="1371691"/>
                  <a:pt x="916354" y="1468581"/>
                </a:cubicBezTo>
                <a:cubicBezTo>
                  <a:pt x="919342" y="1514897"/>
                  <a:pt x="926508" y="1560862"/>
                  <a:pt x="930209" y="1607127"/>
                </a:cubicBezTo>
                <a:cubicBezTo>
                  <a:pt x="958613" y="1962175"/>
                  <a:pt x="919252" y="1721176"/>
                  <a:pt x="957918" y="1856509"/>
                </a:cubicBezTo>
                <a:cubicBezTo>
                  <a:pt x="964443" y="1879345"/>
                  <a:pt x="987859" y="1987306"/>
                  <a:pt x="999481" y="1995054"/>
                </a:cubicBezTo>
                <a:lnTo>
                  <a:pt x="1041045" y="2022763"/>
                </a:lnTo>
                <a:cubicBezTo>
                  <a:pt x="1045663" y="2036618"/>
                  <a:pt x="1045777" y="2052923"/>
                  <a:pt x="1054900" y="2064327"/>
                </a:cubicBezTo>
                <a:cubicBezTo>
                  <a:pt x="1065302" y="2077329"/>
                  <a:pt x="1083671" y="2081376"/>
                  <a:pt x="1096463" y="2092036"/>
                </a:cubicBezTo>
                <a:cubicBezTo>
                  <a:pt x="1203138" y="2180932"/>
                  <a:pt x="1076398" y="2092513"/>
                  <a:pt x="1179590" y="2161309"/>
                </a:cubicBezTo>
                <a:cubicBezTo>
                  <a:pt x="1202681" y="2156691"/>
                  <a:pt x="1226814" y="2155722"/>
                  <a:pt x="1248863" y="2147454"/>
                </a:cubicBezTo>
                <a:cubicBezTo>
                  <a:pt x="1264454" y="2141607"/>
                  <a:pt x="1275534" y="2127192"/>
                  <a:pt x="1290427" y="2119745"/>
                </a:cubicBezTo>
                <a:cubicBezTo>
                  <a:pt x="1303489" y="2113214"/>
                  <a:pt x="1318136" y="2110509"/>
                  <a:pt x="1331990" y="2105891"/>
                </a:cubicBezTo>
                <a:cubicBezTo>
                  <a:pt x="1341227" y="2096654"/>
                  <a:pt x="1353858" y="2089865"/>
                  <a:pt x="1359700" y="2078181"/>
                </a:cubicBezTo>
                <a:cubicBezTo>
                  <a:pt x="1372762" y="2052057"/>
                  <a:pt x="1387409" y="1995054"/>
                  <a:pt x="1387409" y="1995054"/>
                </a:cubicBezTo>
                <a:cubicBezTo>
                  <a:pt x="1377653" y="1907257"/>
                  <a:pt x="1380872" y="1885519"/>
                  <a:pt x="1359700" y="1814945"/>
                </a:cubicBezTo>
                <a:cubicBezTo>
                  <a:pt x="1351307" y="1786969"/>
                  <a:pt x="1331990" y="1731818"/>
                  <a:pt x="1331990" y="1731818"/>
                </a:cubicBezTo>
                <a:cubicBezTo>
                  <a:pt x="1335322" y="1715159"/>
                  <a:pt x="1342533" y="1633389"/>
                  <a:pt x="1373554" y="1620981"/>
                </a:cubicBezTo>
                <a:cubicBezTo>
                  <a:pt x="1387114" y="1615557"/>
                  <a:pt x="1401695" y="1629083"/>
                  <a:pt x="1415118" y="1634836"/>
                </a:cubicBezTo>
                <a:cubicBezTo>
                  <a:pt x="1464336" y="1655929"/>
                  <a:pt x="1470358" y="1662426"/>
                  <a:pt x="1512100" y="1690254"/>
                </a:cubicBezTo>
                <a:cubicBezTo>
                  <a:pt x="1521336" y="1676400"/>
                  <a:pt x="1533250" y="1663996"/>
                  <a:pt x="1539809" y="1648691"/>
                </a:cubicBezTo>
                <a:cubicBezTo>
                  <a:pt x="1547310" y="1631189"/>
                  <a:pt x="1553663" y="1612313"/>
                  <a:pt x="1553663" y="1593272"/>
                </a:cubicBezTo>
                <a:cubicBezTo>
                  <a:pt x="1553663" y="1519237"/>
                  <a:pt x="1549812" y="1444956"/>
                  <a:pt x="1539809" y="1371600"/>
                </a:cubicBezTo>
                <a:cubicBezTo>
                  <a:pt x="1534725" y="1334313"/>
                  <a:pt x="1504547" y="1268327"/>
                  <a:pt x="1484390" y="1233054"/>
                </a:cubicBezTo>
                <a:cubicBezTo>
                  <a:pt x="1441748" y="1158433"/>
                  <a:pt x="1474485" y="1220673"/>
                  <a:pt x="1428972" y="1163781"/>
                </a:cubicBezTo>
                <a:cubicBezTo>
                  <a:pt x="1418570" y="1150779"/>
                  <a:pt x="1413037" y="1133992"/>
                  <a:pt x="1401263" y="1122218"/>
                </a:cubicBezTo>
                <a:cubicBezTo>
                  <a:pt x="1367982" y="1088937"/>
                  <a:pt x="1357575" y="1097556"/>
                  <a:pt x="1318136" y="1080654"/>
                </a:cubicBezTo>
                <a:cubicBezTo>
                  <a:pt x="1299153" y="1072518"/>
                  <a:pt x="1281191" y="1062181"/>
                  <a:pt x="1262718" y="1052945"/>
                </a:cubicBezTo>
                <a:cubicBezTo>
                  <a:pt x="1258100" y="1039090"/>
                  <a:pt x="1255394" y="1024443"/>
                  <a:pt x="1248863" y="1011381"/>
                </a:cubicBezTo>
                <a:cubicBezTo>
                  <a:pt x="1241416" y="996488"/>
                  <a:pt x="1227917" y="985034"/>
                  <a:pt x="1221154" y="969818"/>
                </a:cubicBezTo>
                <a:cubicBezTo>
                  <a:pt x="1209292" y="943128"/>
                  <a:pt x="1193445" y="886691"/>
                  <a:pt x="1193445" y="886691"/>
                </a:cubicBezTo>
                <a:cubicBezTo>
                  <a:pt x="1199033" y="858750"/>
                  <a:pt x="1202392" y="796239"/>
                  <a:pt x="1235009" y="775854"/>
                </a:cubicBezTo>
                <a:cubicBezTo>
                  <a:pt x="1259777" y="760374"/>
                  <a:pt x="1318136" y="748145"/>
                  <a:pt x="1318136" y="748145"/>
                </a:cubicBezTo>
                <a:cubicBezTo>
                  <a:pt x="1381655" y="652867"/>
                  <a:pt x="1363023" y="696611"/>
                  <a:pt x="1387409" y="623454"/>
                </a:cubicBezTo>
                <a:cubicBezTo>
                  <a:pt x="1382791" y="581890"/>
                  <a:pt x="1389086" y="537591"/>
                  <a:pt x="1373554" y="498763"/>
                </a:cubicBezTo>
                <a:cubicBezTo>
                  <a:pt x="1368130" y="485204"/>
                  <a:pt x="1346158" y="488451"/>
                  <a:pt x="1331990" y="484909"/>
                </a:cubicBezTo>
                <a:cubicBezTo>
                  <a:pt x="1309145" y="479198"/>
                  <a:pt x="1286177" y="473094"/>
                  <a:pt x="1262718" y="471054"/>
                </a:cubicBezTo>
                <a:cubicBezTo>
                  <a:pt x="1179775" y="463842"/>
                  <a:pt x="1096463" y="461818"/>
                  <a:pt x="1013336" y="457200"/>
                </a:cubicBezTo>
                <a:cubicBezTo>
                  <a:pt x="961071" y="439778"/>
                  <a:pt x="936284" y="435566"/>
                  <a:pt x="888645" y="387927"/>
                </a:cubicBezTo>
                <a:cubicBezTo>
                  <a:pt x="856033" y="355315"/>
                  <a:pt x="808144" y="301992"/>
                  <a:pt x="763954" y="290945"/>
                </a:cubicBezTo>
                <a:lnTo>
                  <a:pt x="708536" y="277091"/>
                </a:lnTo>
                <a:cubicBezTo>
                  <a:pt x="699300" y="267854"/>
                  <a:pt x="692028" y="256102"/>
                  <a:pt x="680827" y="249381"/>
                </a:cubicBezTo>
                <a:cubicBezTo>
                  <a:pt x="659529" y="236602"/>
                  <a:pt x="584883" y="224651"/>
                  <a:pt x="569990" y="221672"/>
                </a:cubicBezTo>
                <a:cubicBezTo>
                  <a:pt x="556136" y="212436"/>
                  <a:pt x="537252" y="208083"/>
                  <a:pt x="528427" y="193963"/>
                </a:cubicBezTo>
                <a:cubicBezTo>
                  <a:pt x="512947" y="169195"/>
                  <a:pt x="516919" y="135138"/>
                  <a:pt x="500718" y="110836"/>
                </a:cubicBezTo>
                <a:cubicBezTo>
                  <a:pt x="491482" y="96981"/>
                  <a:pt x="480456" y="84165"/>
                  <a:pt x="473009" y="69272"/>
                </a:cubicBezTo>
                <a:cubicBezTo>
                  <a:pt x="466478" y="56210"/>
                  <a:pt x="468277" y="39113"/>
                  <a:pt x="459154" y="27709"/>
                </a:cubicBezTo>
                <a:cubicBezTo>
                  <a:pt x="448752" y="14707"/>
                  <a:pt x="431445" y="9236"/>
                  <a:pt x="417590" y="0"/>
                </a:cubicBezTo>
                <a:cubicBezTo>
                  <a:pt x="377027" y="6760"/>
                  <a:pt x="322871" y="4099"/>
                  <a:pt x="292900" y="41563"/>
                </a:cubicBezTo>
                <a:cubicBezTo>
                  <a:pt x="283777" y="52967"/>
                  <a:pt x="282587" y="68959"/>
                  <a:pt x="279045" y="83127"/>
                </a:cubicBezTo>
                <a:cubicBezTo>
                  <a:pt x="273334" y="105972"/>
                  <a:pt x="283280" y="137325"/>
                  <a:pt x="265190" y="152400"/>
                </a:cubicBezTo>
                <a:cubicBezTo>
                  <a:pt x="247451" y="167182"/>
                  <a:pt x="219009" y="152400"/>
                  <a:pt x="195918" y="1524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7751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50825" y="4149725"/>
            <a:ext cx="85693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400" dirty="0" smtClean="0">
                <a:latin typeface="Times New Roman" pitchFamily="18" charset="0"/>
              </a:rPr>
              <a:t>       Сейм </a:t>
            </a:r>
            <a:r>
              <a:rPr lang="ru-RU" altLang="ru-RU" sz="2400" dirty="0">
                <a:latin typeface="Times New Roman" pitchFamily="18" charset="0"/>
              </a:rPr>
              <a:t>Речи </a:t>
            </a:r>
            <a:r>
              <a:rPr lang="ru-RU" altLang="ru-RU" sz="2400" dirty="0" err="1">
                <a:latin typeface="Times New Roman" pitchFamily="18" charset="0"/>
              </a:rPr>
              <a:t>Посполитой</a:t>
            </a:r>
            <a:r>
              <a:rPr lang="ru-RU" altLang="ru-RU" sz="2400" dirty="0">
                <a:latin typeface="Times New Roman" pitchFamily="18" charset="0"/>
              </a:rPr>
              <a:t> утвердил первый раздел страны, но против выступила часть послов от ВКЛ, среди которых был депутат из </a:t>
            </a:r>
            <a:r>
              <a:rPr lang="ru-RU" altLang="ru-RU" sz="2400" dirty="0" err="1">
                <a:latin typeface="Times New Roman" pitchFamily="18" charset="0"/>
              </a:rPr>
              <a:t>Новогрудского</a:t>
            </a:r>
            <a:r>
              <a:rPr lang="ru-RU" altLang="ru-RU" sz="2400" dirty="0">
                <a:latin typeface="Times New Roman" pitchFamily="18" charset="0"/>
              </a:rPr>
              <a:t> воеводства </a:t>
            </a:r>
            <a:r>
              <a:rPr lang="ru-RU" altLang="ru-RU" sz="2400" b="1" dirty="0" err="1">
                <a:latin typeface="Times New Roman" pitchFamily="18" charset="0"/>
              </a:rPr>
              <a:t>Тадеуш</a:t>
            </a:r>
            <a:r>
              <a:rPr lang="ru-RU" altLang="ru-RU" sz="2400" b="1" dirty="0">
                <a:latin typeface="Times New Roman" pitchFamily="18" charset="0"/>
              </a:rPr>
              <a:t> </a:t>
            </a:r>
            <a:r>
              <a:rPr lang="ru-RU" altLang="ru-RU" sz="2400" b="1" dirty="0" err="1">
                <a:latin typeface="Times New Roman" pitchFamily="18" charset="0"/>
              </a:rPr>
              <a:t>Рейтан</a:t>
            </a:r>
            <a:r>
              <a:rPr lang="ru-RU" altLang="ru-RU" sz="2400" dirty="0">
                <a:latin typeface="Times New Roman" pitchFamily="18" charset="0"/>
              </a:rPr>
              <a:t>. В знак протеста он лег перед послами на полу в дверях, но большинство шляхетских послов переступили через него и подписали соглашение с иностранными государствами.</a:t>
            </a:r>
          </a:p>
        </p:txBody>
      </p:sp>
      <p:pic>
        <p:nvPicPr>
          <p:cNvPr id="3" name="Рисунок 2" descr="s640x48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72009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6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1043608" y="269651"/>
            <a:ext cx="6858000" cy="9906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3. Попытка реформирования РП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620688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/>
              <a:t>           Попыткой </a:t>
            </a:r>
            <a:r>
              <a:rPr lang="ru-RU" dirty="0"/>
              <a:t>реформирования Речи </a:t>
            </a:r>
            <a:r>
              <a:rPr lang="ru-RU" dirty="0" err="1"/>
              <a:t>Посполитой</a:t>
            </a:r>
            <a:r>
              <a:rPr lang="ru-RU" dirty="0"/>
              <a:t> стало принятие четырехлетним сеймом (1788—1792 гг., вошел в историю </a:t>
            </a:r>
            <a:r>
              <a:rPr lang="ru-RU" dirty="0" smtClean="0"/>
              <a:t>как «</a:t>
            </a:r>
            <a:r>
              <a:rPr lang="ru-RU" dirty="0"/>
              <a:t>Великий сейм») Конституции Речи </a:t>
            </a:r>
            <a:r>
              <a:rPr lang="ru-RU" dirty="0" err="1"/>
              <a:t>Посполитой</a:t>
            </a:r>
            <a:r>
              <a:rPr lang="ru-RU" dirty="0"/>
              <a:t> 3 мая 1791 г. </a:t>
            </a:r>
            <a:endParaRPr lang="ru-RU" dirty="0" smtClean="0"/>
          </a:p>
          <a:p>
            <a:pPr lvl="0" algn="just"/>
            <a:r>
              <a:rPr lang="ru-RU" i="1" dirty="0"/>
              <a:t> </a:t>
            </a:r>
            <a:r>
              <a:rPr lang="ru-RU" i="1" dirty="0" smtClean="0"/>
              <a:t>          Конституция </a:t>
            </a:r>
            <a:r>
              <a:rPr lang="ru-RU" i="1" dirty="0"/>
              <a:t>Речи </a:t>
            </a:r>
            <a:r>
              <a:rPr lang="ru-RU" i="1" dirty="0" err="1"/>
              <a:t>Посполитой</a:t>
            </a:r>
            <a:r>
              <a:rPr lang="ru-RU" dirty="0"/>
              <a:t> стала второй в мире после Конституции США 1787 г. и первой в Европе (через три месяца Конституция была принята во Франции, где произошла буржуазная революция). Конституция ликви­дировала раздел Речи </a:t>
            </a:r>
            <a:r>
              <a:rPr lang="ru-RU" dirty="0" err="1"/>
              <a:t>Посполитой</a:t>
            </a:r>
            <a:r>
              <a:rPr lang="ru-RU" dirty="0"/>
              <a:t> на Польшу и ВКЛ, провозгласила единое </a:t>
            </a:r>
            <a:r>
              <a:rPr lang="ru-RU" dirty="0" err="1" smtClean="0"/>
              <a:t>государствос</a:t>
            </a:r>
            <a:r>
              <a:rPr lang="ru-RU" dirty="0" smtClean="0"/>
              <a:t> </a:t>
            </a:r>
            <a:r>
              <a:rPr lang="ru-RU" dirty="0"/>
              <a:t>единым правительством, общими войском и фи­нансами, отменила право «</a:t>
            </a:r>
            <a:r>
              <a:rPr lang="ru-RU" dirty="0" err="1"/>
              <a:t>либерум</a:t>
            </a:r>
            <a:r>
              <a:rPr lang="ru-RU" dirty="0"/>
              <a:t> вето». Хоть Конституция заложила основу для вывода </a:t>
            </a:r>
            <a:r>
              <a:rPr lang="ru-RU" b="1" dirty="0"/>
              <a:t>Речи </a:t>
            </a:r>
            <a:r>
              <a:rPr lang="ru-RU" b="1" dirty="0" err="1"/>
              <a:t>Посполитой</a:t>
            </a:r>
            <a:r>
              <a:rPr lang="ru-RU" b="1" dirty="0"/>
              <a:t> из кризиса, однако время на ре­формирование государства было упущено.</a:t>
            </a:r>
          </a:p>
        </p:txBody>
      </p:sp>
      <p:pic>
        <p:nvPicPr>
          <p:cNvPr id="11266" name="Picture 2" descr="http://histmag.org/grafika/news6/kollataj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83010"/>
            <a:ext cx="4716662" cy="261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c.pics.livejournal.com/yurblog/62402360/78414/78414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83010"/>
            <a:ext cx="3891336" cy="261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2040" y="6082916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Колонна в честь </a:t>
            </a:r>
            <a:r>
              <a:rPr lang="ru-RU" b="1" dirty="0" smtClean="0"/>
              <a:t>Конституции</a:t>
            </a:r>
            <a:r>
              <a:rPr lang="ru-RU" dirty="0" smtClean="0"/>
              <a:t> </a:t>
            </a:r>
            <a:r>
              <a:rPr lang="ru-RU" b="1" dirty="0" smtClean="0"/>
              <a:t>Речи</a:t>
            </a:r>
            <a:r>
              <a:rPr lang="ru-RU" dirty="0" smtClean="0"/>
              <a:t> </a:t>
            </a:r>
            <a:r>
              <a:rPr lang="ru-RU" b="1" dirty="0" err="1" smtClean="0"/>
              <a:t>Посполитой</a:t>
            </a:r>
            <a:r>
              <a:rPr lang="ru-RU" dirty="0" smtClean="0"/>
              <a:t> </a:t>
            </a:r>
            <a:r>
              <a:rPr lang="ru-RU" b="1" dirty="0" smtClean="0"/>
              <a:t>1791</a:t>
            </a:r>
            <a:r>
              <a:rPr lang="ru-RU" dirty="0" smtClean="0"/>
              <a:t> </a:t>
            </a:r>
            <a:r>
              <a:rPr lang="ru-RU" b="1" dirty="0" smtClean="0"/>
              <a:t>г</a:t>
            </a:r>
            <a:r>
              <a:rPr lang="ru-RU" dirty="0" smtClean="0"/>
              <a:t>. в </a:t>
            </a:r>
            <a:r>
              <a:rPr lang="ru-RU" dirty="0" err="1" smtClean="0"/>
              <a:t>Леонполе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8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1043608" y="269651"/>
            <a:ext cx="6858000" cy="9906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4. Второй раздел РП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19" y="809483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latin typeface="Arial" charset="0"/>
                <a:cs typeface="Arial" charset="0"/>
              </a:rPr>
              <a:t>23 января 1793 года </a:t>
            </a:r>
            <a:r>
              <a:rPr lang="ru-RU" dirty="0" smtClean="0">
                <a:latin typeface="Arial" charset="0"/>
                <a:cs typeface="Arial" charset="0"/>
              </a:rPr>
              <a:t>Пруссия и Россия подписали конвенцию о втором разделе Польши, которая была утверждена на Гродненском сейме.</a:t>
            </a:r>
            <a:br>
              <a:rPr lang="ru-RU" dirty="0" smtClean="0">
                <a:latin typeface="Arial" charset="0"/>
                <a:cs typeface="Arial" charset="0"/>
              </a:rPr>
            </a:br>
            <a:r>
              <a:rPr lang="ru-RU" dirty="0" smtClean="0">
                <a:latin typeface="Arial" charset="0"/>
                <a:cs typeface="Arial" charset="0"/>
              </a:rPr>
              <a:t>Согласно этому соглашению Россия получила белорусские земли до линии </a:t>
            </a:r>
            <a:r>
              <a:rPr lang="ru-RU" dirty="0" err="1" smtClean="0">
                <a:latin typeface="Arial" charset="0"/>
                <a:cs typeface="Arial" charset="0"/>
              </a:rPr>
              <a:t>Динабург</a:t>
            </a:r>
            <a:r>
              <a:rPr lang="ru-RU" dirty="0" smtClean="0">
                <a:latin typeface="Arial" charset="0"/>
                <a:cs typeface="Arial" charset="0"/>
              </a:rPr>
              <a:t> — Пинск — Збруч, восточную часть Полесья, Подолье и Волынь. Под власть Пруссии перешли Данциг, </a:t>
            </a:r>
            <a:r>
              <a:rPr lang="ru-RU" dirty="0" err="1" smtClean="0">
                <a:latin typeface="Arial" charset="0"/>
                <a:cs typeface="Arial" charset="0"/>
              </a:rPr>
              <a:t>Торунь</a:t>
            </a:r>
            <a:r>
              <a:rPr lang="ru-RU" dirty="0" smtClean="0">
                <a:latin typeface="Arial" charset="0"/>
                <a:cs typeface="Arial" charset="0"/>
              </a:rPr>
              <a:t>, Великая Польша, </a:t>
            </a:r>
            <a:r>
              <a:rPr lang="ru-RU" dirty="0" err="1" smtClean="0">
                <a:latin typeface="Arial" charset="0"/>
                <a:cs typeface="Arial" charset="0"/>
              </a:rPr>
              <a:t>Куявия</a:t>
            </a:r>
            <a:r>
              <a:rPr lang="ru-RU" dirty="0" smtClean="0">
                <a:latin typeface="Arial" charset="0"/>
                <a:cs typeface="Arial" charset="0"/>
              </a:rPr>
              <a:t> и </a:t>
            </a:r>
            <a:r>
              <a:rPr lang="ru-RU" dirty="0" err="1" smtClean="0">
                <a:latin typeface="Arial" charset="0"/>
                <a:cs typeface="Arial" charset="0"/>
              </a:rPr>
              <a:t>Мазовия</a:t>
            </a:r>
            <a:r>
              <a:rPr lang="ru-RU" dirty="0" smtClean="0">
                <a:latin typeface="Arial" charset="0"/>
                <a:cs typeface="Arial" charset="0"/>
              </a:rPr>
              <a:t>, за исключением </a:t>
            </a:r>
            <a:r>
              <a:rPr lang="ru-RU" dirty="0" err="1" smtClean="0">
                <a:latin typeface="Arial" charset="0"/>
                <a:cs typeface="Arial" charset="0"/>
              </a:rPr>
              <a:t>Мазовецкого</a:t>
            </a:r>
            <a:r>
              <a:rPr lang="ru-RU" dirty="0" smtClean="0">
                <a:latin typeface="Arial" charset="0"/>
                <a:cs typeface="Arial" charset="0"/>
              </a:rPr>
              <a:t> воеводства. </a:t>
            </a:r>
          </a:p>
          <a:p>
            <a:pPr algn="just"/>
            <a:r>
              <a:rPr lang="ru-RU" dirty="0" smtClean="0">
                <a:latin typeface="Arial" charset="0"/>
                <a:cs typeface="Arial" charset="0"/>
              </a:rPr>
              <a:t>После второго раздела страна потеряла около 308 000 км² с населением около 2 миллионов человек</a:t>
            </a:r>
            <a:endParaRPr lang="ru-RU" dirty="0">
              <a:latin typeface="Arial" charset="0"/>
              <a:cs typeface="Arial" charset="0"/>
            </a:endParaRPr>
          </a:p>
        </p:txBody>
      </p:sp>
      <p:pic>
        <p:nvPicPr>
          <p:cNvPr id="4" name="Picture 8" descr="сканирование0005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919" y="807670"/>
            <a:ext cx="4563081" cy="535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6858000" y="1620982"/>
            <a:ext cx="1787236" cy="3311236"/>
          </a:xfrm>
          <a:custGeom>
            <a:avLst/>
            <a:gdLst>
              <a:gd name="connsiteX0" fmla="*/ 484909 w 1787236"/>
              <a:gd name="connsiteY0" fmla="*/ 0 h 3311236"/>
              <a:gd name="connsiteX1" fmla="*/ 415636 w 1787236"/>
              <a:gd name="connsiteY1" fmla="*/ 41563 h 3311236"/>
              <a:gd name="connsiteX2" fmla="*/ 387927 w 1787236"/>
              <a:gd name="connsiteY2" fmla="*/ 83127 h 3311236"/>
              <a:gd name="connsiteX3" fmla="*/ 304800 w 1787236"/>
              <a:gd name="connsiteY3" fmla="*/ 138545 h 3311236"/>
              <a:gd name="connsiteX4" fmla="*/ 263236 w 1787236"/>
              <a:gd name="connsiteY4" fmla="*/ 166254 h 3311236"/>
              <a:gd name="connsiteX5" fmla="*/ 235527 w 1787236"/>
              <a:gd name="connsiteY5" fmla="*/ 207818 h 3311236"/>
              <a:gd name="connsiteX6" fmla="*/ 263236 w 1787236"/>
              <a:gd name="connsiteY6" fmla="*/ 401782 h 3311236"/>
              <a:gd name="connsiteX7" fmla="*/ 235527 w 1787236"/>
              <a:gd name="connsiteY7" fmla="*/ 609600 h 3311236"/>
              <a:gd name="connsiteX8" fmla="*/ 221673 w 1787236"/>
              <a:gd name="connsiteY8" fmla="*/ 665018 h 3311236"/>
              <a:gd name="connsiteX9" fmla="*/ 180109 w 1787236"/>
              <a:gd name="connsiteY9" fmla="*/ 1066800 h 3311236"/>
              <a:gd name="connsiteX10" fmla="*/ 138545 w 1787236"/>
              <a:gd name="connsiteY10" fmla="*/ 1094509 h 3311236"/>
              <a:gd name="connsiteX11" fmla="*/ 110836 w 1787236"/>
              <a:gd name="connsiteY11" fmla="*/ 1136073 h 3311236"/>
              <a:gd name="connsiteX12" fmla="*/ 69273 w 1787236"/>
              <a:gd name="connsiteY12" fmla="*/ 1163782 h 3311236"/>
              <a:gd name="connsiteX13" fmla="*/ 0 w 1787236"/>
              <a:gd name="connsiteY13" fmla="*/ 1288473 h 3311236"/>
              <a:gd name="connsiteX14" fmla="*/ 27709 w 1787236"/>
              <a:gd name="connsiteY14" fmla="*/ 1524000 h 3311236"/>
              <a:gd name="connsiteX15" fmla="*/ 55418 w 1787236"/>
              <a:gd name="connsiteY15" fmla="*/ 1607127 h 3311236"/>
              <a:gd name="connsiteX16" fmla="*/ 69273 w 1787236"/>
              <a:gd name="connsiteY16" fmla="*/ 1648691 h 3311236"/>
              <a:gd name="connsiteX17" fmla="*/ 96982 w 1787236"/>
              <a:gd name="connsiteY17" fmla="*/ 1690254 h 3311236"/>
              <a:gd name="connsiteX18" fmla="*/ 138545 w 1787236"/>
              <a:gd name="connsiteY18" fmla="*/ 1828800 h 3311236"/>
              <a:gd name="connsiteX19" fmla="*/ 152400 w 1787236"/>
              <a:gd name="connsiteY19" fmla="*/ 1870363 h 3311236"/>
              <a:gd name="connsiteX20" fmla="*/ 166255 w 1787236"/>
              <a:gd name="connsiteY20" fmla="*/ 1939636 h 3311236"/>
              <a:gd name="connsiteX21" fmla="*/ 124691 w 1787236"/>
              <a:gd name="connsiteY21" fmla="*/ 2549236 h 3311236"/>
              <a:gd name="connsiteX22" fmla="*/ 138545 w 1787236"/>
              <a:gd name="connsiteY22" fmla="*/ 2798618 h 3311236"/>
              <a:gd name="connsiteX23" fmla="*/ 166255 w 1787236"/>
              <a:gd name="connsiteY23" fmla="*/ 2826327 h 3311236"/>
              <a:gd name="connsiteX24" fmla="*/ 180109 w 1787236"/>
              <a:gd name="connsiteY24" fmla="*/ 2867891 h 3311236"/>
              <a:gd name="connsiteX25" fmla="*/ 249382 w 1787236"/>
              <a:gd name="connsiteY25" fmla="*/ 2881745 h 3311236"/>
              <a:gd name="connsiteX26" fmla="*/ 332509 w 1787236"/>
              <a:gd name="connsiteY26" fmla="*/ 2909454 h 3311236"/>
              <a:gd name="connsiteX27" fmla="*/ 415636 w 1787236"/>
              <a:gd name="connsiteY27" fmla="*/ 2923309 h 3311236"/>
              <a:gd name="connsiteX28" fmla="*/ 498764 w 1787236"/>
              <a:gd name="connsiteY28" fmla="*/ 2951018 h 3311236"/>
              <a:gd name="connsiteX29" fmla="*/ 623455 w 1787236"/>
              <a:gd name="connsiteY29" fmla="*/ 3048000 h 3311236"/>
              <a:gd name="connsiteX30" fmla="*/ 692727 w 1787236"/>
              <a:gd name="connsiteY30" fmla="*/ 3117273 h 3311236"/>
              <a:gd name="connsiteX31" fmla="*/ 775855 w 1787236"/>
              <a:gd name="connsiteY31" fmla="*/ 3186545 h 3311236"/>
              <a:gd name="connsiteX32" fmla="*/ 872836 w 1787236"/>
              <a:gd name="connsiteY32" fmla="*/ 3297382 h 3311236"/>
              <a:gd name="connsiteX33" fmla="*/ 914400 w 1787236"/>
              <a:gd name="connsiteY33" fmla="*/ 3283527 h 3311236"/>
              <a:gd name="connsiteX34" fmla="*/ 955964 w 1787236"/>
              <a:gd name="connsiteY34" fmla="*/ 3255818 h 3311236"/>
              <a:gd name="connsiteX35" fmla="*/ 983673 w 1787236"/>
              <a:gd name="connsiteY35" fmla="*/ 3214254 h 3311236"/>
              <a:gd name="connsiteX36" fmla="*/ 1025236 w 1787236"/>
              <a:gd name="connsiteY36" fmla="*/ 3131127 h 3311236"/>
              <a:gd name="connsiteX37" fmla="*/ 1066800 w 1787236"/>
              <a:gd name="connsiteY37" fmla="*/ 3103418 h 3311236"/>
              <a:gd name="connsiteX38" fmla="*/ 1163782 w 1787236"/>
              <a:gd name="connsiteY38" fmla="*/ 3117273 h 3311236"/>
              <a:gd name="connsiteX39" fmla="*/ 1177636 w 1787236"/>
              <a:gd name="connsiteY39" fmla="*/ 3075709 h 3311236"/>
              <a:gd name="connsiteX40" fmla="*/ 1191491 w 1787236"/>
              <a:gd name="connsiteY40" fmla="*/ 2978727 h 3311236"/>
              <a:gd name="connsiteX41" fmla="*/ 1205345 w 1787236"/>
              <a:gd name="connsiteY41" fmla="*/ 2854036 h 3311236"/>
              <a:gd name="connsiteX42" fmla="*/ 1468582 w 1787236"/>
              <a:gd name="connsiteY42" fmla="*/ 2840182 h 3311236"/>
              <a:gd name="connsiteX43" fmla="*/ 1565564 w 1787236"/>
              <a:gd name="connsiteY43" fmla="*/ 2812473 h 3311236"/>
              <a:gd name="connsiteX44" fmla="*/ 1648691 w 1787236"/>
              <a:gd name="connsiteY44" fmla="*/ 2757054 h 3311236"/>
              <a:gd name="connsiteX45" fmla="*/ 1676400 w 1787236"/>
              <a:gd name="connsiteY45" fmla="*/ 2715491 h 3311236"/>
              <a:gd name="connsiteX46" fmla="*/ 1717964 w 1787236"/>
              <a:gd name="connsiteY46" fmla="*/ 2701636 h 3311236"/>
              <a:gd name="connsiteX47" fmla="*/ 1759527 w 1787236"/>
              <a:gd name="connsiteY47" fmla="*/ 2673927 h 3311236"/>
              <a:gd name="connsiteX48" fmla="*/ 1787236 w 1787236"/>
              <a:gd name="connsiteY48" fmla="*/ 2632363 h 3311236"/>
              <a:gd name="connsiteX49" fmla="*/ 1717964 w 1787236"/>
              <a:gd name="connsiteY49" fmla="*/ 2507673 h 3311236"/>
              <a:gd name="connsiteX50" fmla="*/ 1676400 w 1787236"/>
              <a:gd name="connsiteY50" fmla="*/ 2493818 h 3311236"/>
              <a:gd name="connsiteX51" fmla="*/ 1454727 w 1787236"/>
              <a:gd name="connsiteY51" fmla="*/ 2452254 h 3311236"/>
              <a:gd name="connsiteX52" fmla="*/ 1427018 w 1787236"/>
              <a:gd name="connsiteY52" fmla="*/ 2410691 h 3311236"/>
              <a:gd name="connsiteX53" fmla="*/ 1357745 w 1787236"/>
              <a:gd name="connsiteY53" fmla="*/ 2355273 h 3311236"/>
              <a:gd name="connsiteX54" fmla="*/ 1288473 w 1787236"/>
              <a:gd name="connsiteY54" fmla="*/ 2286000 h 3311236"/>
              <a:gd name="connsiteX55" fmla="*/ 1163782 w 1787236"/>
              <a:gd name="connsiteY55" fmla="*/ 2272145 h 3311236"/>
              <a:gd name="connsiteX56" fmla="*/ 1025236 w 1787236"/>
              <a:gd name="connsiteY56" fmla="*/ 2244436 h 3311236"/>
              <a:gd name="connsiteX57" fmla="*/ 942109 w 1787236"/>
              <a:gd name="connsiteY57" fmla="*/ 2216727 h 3311236"/>
              <a:gd name="connsiteX58" fmla="*/ 969818 w 1787236"/>
              <a:gd name="connsiteY58" fmla="*/ 2036618 h 3311236"/>
              <a:gd name="connsiteX59" fmla="*/ 997527 w 1787236"/>
              <a:gd name="connsiteY59" fmla="*/ 1995054 h 3311236"/>
              <a:gd name="connsiteX60" fmla="*/ 1039091 w 1787236"/>
              <a:gd name="connsiteY60" fmla="*/ 1967345 h 3311236"/>
              <a:gd name="connsiteX61" fmla="*/ 1052945 w 1787236"/>
              <a:gd name="connsiteY61" fmla="*/ 1925782 h 3311236"/>
              <a:gd name="connsiteX62" fmla="*/ 1094509 w 1787236"/>
              <a:gd name="connsiteY62" fmla="*/ 1911927 h 3311236"/>
              <a:gd name="connsiteX63" fmla="*/ 1122218 w 1787236"/>
              <a:gd name="connsiteY63" fmla="*/ 1828800 h 3311236"/>
              <a:gd name="connsiteX64" fmla="*/ 1136073 w 1787236"/>
              <a:gd name="connsiteY64" fmla="*/ 1787236 h 3311236"/>
              <a:gd name="connsiteX65" fmla="*/ 1149927 w 1787236"/>
              <a:gd name="connsiteY65" fmla="*/ 1745673 h 3311236"/>
              <a:gd name="connsiteX66" fmla="*/ 1136073 w 1787236"/>
              <a:gd name="connsiteY66" fmla="*/ 1454727 h 3311236"/>
              <a:gd name="connsiteX67" fmla="*/ 1122218 w 1787236"/>
              <a:gd name="connsiteY67" fmla="*/ 1413163 h 3311236"/>
              <a:gd name="connsiteX68" fmla="*/ 1094509 w 1787236"/>
              <a:gd name="connsiteY68" fmla="*/ 1371600 h 3311236"/>
              <a:gd name="connsiteX69" fmla="*/ 1052945 w 1787236"/>
              <a:gd name="connsiteY69" fmla="*/ 1343891 h 3311236"/>
              <a:gd name="connsiteX70" fmla="*/ 1039091 w 1787236"/>
              <a:gd name="connsiteY70" fmla="*/ 1302327 h 3311236"/>
              <a:gd name="connsiteX71" fmla="*/ 983673 w 1787236"/>
              <a:gd name="connsiteY71" fmla="*/ 1219200 h 3311236"/>
              <a:gd name="connsiteX72" fmla="*/ 955964 w 1787236"/>
              <a:gd name="connsiteY72" fmla="*/ 1136073 h 3311236"/>
              <a:gd name="connsiteX73" fmla="*/ 928255 w 1787236"/>
              <a:gd name="connsiteY73" fmla="*/ 1052945 h 3311236"/>
              <a:gd name="connsiteX74" fmla="*/ 914400 w 1787236"/>
              <a:gd name="connsiteY74" fmla="*/ 1011382 h 3311236"/>
              <a:gd name="connsiteX75" fmla="*/ 872836 w 1787236"/>
              <a:gd name="connsiteY75" fmla="*/ 429491 h 3311236"/>
              <a:gd name="connsiteX76" fmla="*/ 858982 w 1787236"/>
              <a:gd name="connsiteY76" fmla="*/ 387927 h 3311236"/>
              <a:gd name="connsiteX77" fmla="*/ 803564 w 1787236"/>
              <a:gd name="connsiteY77" fmla="*/ 235527 h 3311236"/>
              <a:gd name="connsiteX78" fmla="*/ 762000 w 1787236"/>
              <a:gd name="connsiteY78" fmla="*/ 207818 h 3311236"/>
              <a:gd name="connsiteX79" fmla="*/ 678873 w 1787236"/>
              <a:gd name="connsiteY79" fmla="*/ 138545 h 3311236"/>
              <a:gd name="connsiteX80" fmla="*/ 651164 w 1787236"/>
              <a:gd name="connsiteY80" fmla="*/ 96982 h 3311236"/>
              <a:gd name="connsiteX81" fmla="*/ 512618 w 1787236"/>
              <a:gd name="connsiteY81" fmla="*/ 13854 h 3311236"/>
              <a:gd name="connsiteX82" fmla="*/ 443345 w 1787236"/>
              <a:gd name="connsiteY82" fmla="*/ 27709 h 3311236"/>
              <a:gd name="connsiteX83" fmla="*/ 360218 w 1787236"/>
              <a:gd name="connsiteY83" fmla="*/ 55418 h 3311236"/>
              <a:gd name="connsiteX84" fmla="*/ 318655 w 1787236"/>
              <a:gd name="connsiteY84" fmla="*/ 96982 h 3311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787236" h="3311236">
                <a:moveTo>
                  <a:pt x="484909" y="0"/>
                </a:moveTo>
                <a:cubicBezTo>
                  <a:pt x="461818" y="13854"/>
                  <a:pt x="436082" y="24038"/>
                  <a:pt x="415636" y="41563"/>
                </a:cubicBezTo>
                <a:cubicBezTo>
                  <a:pt x="402993" y="52399"/>
                  <a:pt x="400458" y="72162"/>
                  <a:pt x="387927" y="83127"/>
                </a:cubicBezTo>
                <a:cubicBezTo>
                  <a:pt x="362865" y="105057"/>
                  <a:pt x="332509" y="120072"/>
                  <a:pt x="304800" y="138545"/>
                </a:cubicBezTo>
                <a:lnTo>
                  <a:pt x="263236" y="166254"/>
                </a:lnTo>
                <a:cubicBezTo>
                  <a:pt x="254000" y="180109"/>
                  <a:pt x="236910" y="191224"/>
                  <a:pt x="235527" y="207818"/>
                </a:cubicBezTo>
                <a:cubicBezTo>
                  <a:pt x="231656" y="254275"/>
                  <a:pt x="252627" y="348733"/>
                  <a:pt x="263236" y="401782"/>
                </a:cubicBezTo>
                <a:cubicBezTo>
                  <a:pt x="258409" y="440402"/>
                  <a:pt x="243178" y="567518"/>
                  <a:pt x="235527" y="609600"/>
                </a:cubicBezTo>
                <a:cubicBezTo>
                  <a:pt x="232121" y="628334"/>
                  <a:pt x="226291" y="646545"/>
                  <a:pt x="221673" y="665018"/>
                </a:cubicBezTo>
                <a:cubicBezTo>
                  <a:pt x="220798" y="687766"/>
                  <a:pt x="272584" y="974325"/>
                  <a:pt x="180109" y="1066800"/>
                </a:cubicBezTo>
                <a:cubicBezTo>
                  <a:pt x="168335" y="1078574"/>
                  <a:pt x="152400" y="1085273"/>
                  <a:pt x="138545" y="1094509"/>
                </a:cubicBezTo>
                <a:cubicBezTo>
                  <a:pt x="129309" y="1108364"/>
                  <a:pt x="122610" y="1124299"/>
                  <a:pt x="110836" y="1136073"/>
                </a:cubicBezTo>
                <a:cubicBezTo>
                  <a:pt x="99062" y="1147847"/>
                  <a:pt x="80238" y="1151251"/>
                  <a:pt x="69273" y="1163782"/>
                </a:cubicBezTo>
                <a:cubicBezTo>
                  <a:pt x="17970" y="1222415"/>
                  <a:pt x="19029" y="1231386"/>
                  <a:pt x="0" y="1288473"/>
                </a:cubicBezTo>
                <a:cubicBezTo>
                  <a:pt x="3447" y="1322937"/>
                  <a:pt x="16901" y="1477166"/>
                  <a:pt x="27709" y="1524000"/>
                </a:cubicBezTo>
                <a:cubicBezTo>
                  <a:pt x="34277" y="1552460"/>
                  <a:pt x="46182" y="1579418"/>
                  <a:pt x="55418" y="1607127"/>
                </a:cubicBezTo>
                <a:cubicBezTo>
                  <a:pt x="60036" y="1620982"/>
                  <a:pt x="61172" y="1636540"/>
                  <a:pt x="69273" y="1648691"/>
                </a:cubicBezTo>
                <a:lnTo>
                  <a:pt x="96982" y="1690254"/>
                </a:lnTo>
                <a:cubicBezTo>
                  <a:pt x="162844" y="1887841"/>
                  <a:pt x="96660" y="1682205"/>
                  <a:pt x="138545" y="1828800"/>
                </a:cubicBezTo>
                <a:cubicBezTo>
                  <a:pt x="142557" y="1842842"/>
                  <a:pt x="148858" y="1856195"/>
                  <a:pt x="152400" y="1870363"/>
                </a:cubicBezTo>
                <a:cubicBezTo>
                  <a:pt x="158112" y="1893208"/>
                  <a:pt x="161637" y="1916545"/>
                  <a:pt x="166255" y="1939636"/>
                </a:cubicBezTo>
                <a:cubicBezTo>
                  <a:pt x="137833" y="2522259"/>
                  <a:pt x="198491" y="2327830"/>
                  <a:pt x="124691" y="2549236"/>
                </a:cubicBezTo>
                <a:cubicBezTo>
                  <a:pt x="129309" y="2632363"/>
                  <a:pt x="126195" y="2716284"/>
                  <a:pt x="138545" y="2798618"/>
                </a:cubicBezTo>
                <a:cubicBezTo>
                  <a:pt x="140483" y="2811536"/>
                  <a:pt x="159534" y="2815126"/>
                  <a:pt x="166255" y="2826327"/>
                </a:cubicBezTo>
                <a:cubicBezTo>
                  <a:pt x="173769" y="2838850"/>
                  <a:pt x="167958" y="2859790"/>
                  <a:pt x="180109" y="2867891"/>
                </a:cubicBezTo>
                <a:cubicBezTo>
                  <a:pt x="199702" y="2880953"/>
                  <a:pt x="226663" y="2875549"/>
                  <a:pt x="249382" y="2881745"/>
                </a:cubicBezTo>
                <a:cubicBezTo>
                  <a:pt x="277561" y="2889430"/>
                  <a:pt x="303699" y="2904652"/>
                  <a:pt x="332509" y="2909454"/>
                </a:cubicBezTo>
                <a:cubicBezTo>
                  <a:pt x="360218" y="2914072"/>
                  <a:pt x="388384" y="2916496"/>
                  <a:pt x="415636" y="2923309"/>
                </a:cubicBezTo>
                <a:cubicBezTo>
                  <a:pt x="443972" y="2930393"/>
                  <a:pt x="498764" y="2951018"/>
                  <a:pt x="498764" y="2951018"/>
                </a:cubicBezTo>
                <a:cubicBezTo>
                  <a:pt x="592218" y="3044472"/>
                  <a:pt x="544716" y="3021753"/>
                  <a:pt x="623455" y="3048000"/>
                </a:cubicBezTo>
                <a:cubicBezTo>
                  <a:pt x="674253" y="3124196"/>
                  <a:pt x="623457" y="3059548"/>
                  <a:pt x="692727" y="3117273"/>
                </a:cubicBezTo>
                <a:cubicBezTo>
                  <a:pt x="799389" y="3206159"/>
                  <a:pt x="672671" y="3117757"/>
                  <a:pt x="775855" y="3186545"/>
                </a:cubicBezTo>
                <a:cubicBezTo>
                  <a:pt x="820990" y="3321951"/>
                  <a:pt x="775979" y="3325055"/>
                  <a:pt x="872836" y="3297382"/>
                </a:cubicBezTo>
                <a:cubicBezTo>
                  <a:pt x="886878" y="3293370"/>
                  <a:pt x="901338" y="3290058"/>
                  <a:pt x="914400" y="3283527"/>
                </a:cubicBezTo>
                <a:cubicBezTo>
                  <a:pt x="929293" y="3276080"/>
                  <a:pt x="942109" y="3265054"/>
                  <a:pt x="955964" y="3255818"/>
                </a:cubicBezTo>
                <a:cubicBezTo>
                  <a:pt x="965200" y="3241963"/>
                  <a:pt x="976226" y="3229147"/>
                  <a:pt x="983673" y="3214254"/>
                </a:cubicBezTo>
                <a:cubicBezTo>
                  <a:pt x="1006209" y="3169182"/>
                  <a:pt x="985531" y="3170832"/>
                  <a:pt x="1025236" y="3131127"/>
                </a:cubicBezTo>
                <a:cubicBezTo>
                  <a:pt x="1037010" y="3119353"/>
                  <a:pt x="1052945" y="3112654"/>
                  <a:pt x="1066800" y="3103418"/>
                </a:cubicBezTo>
                <a:cubicBezTo>
                  <a:pt x="1099127" y="3108036"/>
                  <a:pt x="1132101" y="3125193"/>
                  <a:pt x="1163782" y="3117273"/>
                </a:cubicBezTo>
                <a:cubicBezTo>
                  <a:pt x="1177950" y="3113731"/>
                  <a:pt x="1174772" y="3090029"/>
                  <a:pt x="1177636" y="3075709"/>
                </a:cubicBezTo>
                <a:cubicBezTo>
                  <a:pt x="1184040" y="3043688"/>
                  <a:pt x="1187441" y="3011130"/>
                  <a:pt x="1191491" y="2978727"/>
                </a:cubicBezTo>
                <a:cubicBezTo>
                  <a:pt x="1196678" y="2937231"/>
                  <a:pt x="1167941" y="2872738"/>
                  <a:pt x="1205345" y="2854036"/>
                </a:cubicBezTo>
                <a:cubicBezTo>
                  <a:pt x="1283936" y="2814741"/>
                  <a:pt x="1380836" y="2844800"/>
                  <a:pt x="1468582" y="2840182"/>
                </a:cubicBezTo>
                <a:cubicBezTo>
                  <a:pt x="1481620" y="2836922"/>
                  <a:pt x="1549306" y="2821505"/>
                  <a:pt x="1565564" y="2812473"/>
                </a:cubicBezTo>
                <a:cubicBezTo>
                  <a:pt x="1594675" y="2796300"/>
                  <a:pt x="1648691" y="2757054"/>
                  <a:pt x="1648691" y="2757054"/>
                </a:cubicBezTo>
                <a:cubicBezTo>
                  <a:pt x="1657927" y="2743200"/>
                  <a:pt x="1663398" y="2725893"/>
                  <a:pt x="1676400" y="2715491"/>
                </a:cubicBezTo>
                <a:cubicBezTo>
                  <a:pt x="1687804" y="2706368"/>
                  <a:pt x="1704902" y="2708167"/>
                  <a:pt x="1717964" y="2701636"/>
                </a:cubicBezTo>
                <a:cubicBezTo>
                  <a:pt x="1732857" y="2694189"/>
                  <a:pt x="1745673" y="2683163"/>
                  <a:pt x="1759527" y="2673927"/>
                </a:cubicBezTo>
                <a:cubicBezTo>
                  <a:pt x="1768763" y="2660072"/>
                  <a:pt x="1787236" y="2649014"/>
                  <a:pt x="1787236" y="2632363"/>
                </a:cubicBezTo>
                <a:cubicBezTo>
                  <a:pt x="1787236" y="2558915"/>
                  <a:pt x="1771512" y="2534447"/>
                  <a:pt x="1717964" y="2507673"/>
                </a:cubicBezTo>
                <a:cubicBezTo>
                  <a:pt x="1704902" y="2501142"/>
                  <a:pt x="1689462" y="2500349"/>
                  <a:pt x="1676400" y="2493818"/>
                </a:cubicBezTo>
                <a:cubicBezTo>
                  <a:pt x="1548626" y="2429931"/>
                  <a:pt x="1782015" y="2477431"/>
                  <a:pt x="1454727" y="2452254"/>
                </a:cubicBezTo>
                <a:cubicBezTo>
                  <a:pt x="1445491" y="2438400"/>
                  <a:pt x="1438792" y="2422465"/>
                  <a:pt x="1427018" y="2410691"/>
                </a:cubicBezTo>
                <a:cubicBezTo>
                  <a:pt x="1355014" y="2338687"/>
                  <a:pt x="1412583" y="2423820"/>
                  <a:pt x="1357745" y="2355273"/>
                </a:cubicBezTo>
                <a:cubicBezTo>
                  <a:pt x="1334654" y="2326409"/>
                  <a:pt x="1330037" y="2296391"/>
                  <a:pt x="1288473" y="2286000"/>
                </a:cubicBezTo>
                <a:cubicBezTo>
                  <a:pt x="1247902" y="2275857"/>
                  <a:pt x="1205346" y="2276763"/>
                  <a:pt x="1163782" y="2272145"/>
                </a:cubicBezTo>
                <a:cubicBezTo>
                  <a:pt x="1048514" y="2233724"/>
                  <a:pt x="1232209" y="2292199"/>
                  <a:pt x="1025236" y="2244436"/>
                </a:cubicBezTo>
                <a:cubicBezTo>
                  <a:pt x="996776" y="2237868"/>
                  <a:pt x="969818" y="2225963"/>
                  <a:pt x="942109" y="2216727"/>
                </a:cubicBezTo>
                <a:cubicBezTo>
                  <a:pt x="946082" y="2177000"/>
                  <a:pt x="944855" y="2086546"/>
                  <a:pt x="969818" y="2036618"/>
                </a:cubicBezTo>
                <a:cubicBezTo>
                  <a:pt x="977264" y="2021725"/>
                  <a:pt x="985753" y="2006828"/>
                  <a:pt x="997527" y="1995054"/>
                </a:cubicBezTo>
                <a:cubicBezTo>
                  <a:pt x="1009301" y="1983280"/>
                  <a:pt x="1025236" y="1976581"/>
                  <a:pt x="1039091" y="1967345"/>
                </a:cubicBezTo>
                <a:cubicBezTo>
                  <a:pt x="1043709" y="1953491"/>
                  <a:pt x="1042619" y="1936108"/>
                  <a:pt x="1052945" y="1925782"/>
                </a:cubicBezTo>
                <a:cubicBezTo>
                  <a:pt x="1063272" y="1915455"/>
                  <a:pt x="1086021" y="1923811"/>
                  <a:pt x="1094509" y="1911927"/>
                </a:cubicBezTo>
                <a:cubicBezTo>
                  <a:pt x="1111486" y="1888160"/>
                  <a:pt x="1112982" y="1856509"/>
                  <a:pt x="1122218" y="1828800"/>
                </a:cubicBezTo>
                <a:lnTo>
                  <a:pt x="1136073" y="1787236"/>
                </a:lnTo>
                <a:lnTo>
                  <a:pt x="1149927" y="1745673"/>
                </a:lnTo>
                <a:cubicBezTo>
                  <a:pt x="1145309" y="1648691"/>
                  <a:pt x="1144136" y="1551484"/>
                  <a:pt x="1136073" y="1454727"/>
                </a:cubicBezTo>
                <a:cubicBezTo>
                  <a:pt x="1134860" y="1440173"/>
                  <a:pt x="1128749" y="1426225"/>
                  <a:pt x="1122218" y="1413163"/>
                </a:cubicBezTo>
                <a:cubicBezTo>
                  <a:pt x="1114771" y="1398270"/>
                  <a:pt x="1106283" y="1383374"/>
                  <a:pt x="1094509" y="1371600"/>
                </a:cubicBezTo>
                <a:cubicBezTo>
                  <a:pt x="1082735" y="1359826"/>
                  <a:pt x="1066800" y="1353127"/>
                  <a:pt x="1052945" y="1343891"/>
                </a:cubicBezTo>
                <a:cubicBezTo>
                  <a:pt x="1048327" y="1330036"/>
                  <a:pt x="1046183" y="1315093"/>
                  <a:pt x="1039091" y="1302327"/>
                </a:cubicBezTo>
                <a:cubicBezTo>
                  <a:pt x="1022918" y="1273216"/>
                  <a:pt x="994204" y="1250793"/>
                  <a:pt x="983673" y="1219200"/>
                </a:cubicBezTo>
                <a:lnTo>
                  <a:pt x="955964" y="1136073"/>
                </a:lnTo>
                <a:lnTo>
                  <a:pt x="928255" y="1052945"/>
                </a:lnTo>
                <a:lnTo>
                  <a:pt x="914400" y="1011382"/>
                </a:lnTo>
                <a:cubicBezTo>
                  <a:pt x="902499" y="785263"/>
                  <a:pt x="927493" y="620791"/>
                  <a:pt x="872836" y="429491"/>
                </a:cubicBezTo>
                <a:cubicBezTo>
                  <a:pt x="868824" y="415449"/>
                  <a:pt x="862825" y="402016"/>
                  <a:pt x="858982" y="387927"/>
                </a:cubicBezTo>
                <a:cubicBezTo>
                  <a:pt x="844208" y="333755"/>
                  <a:pt x="844976" y="276939"/>
                  <a:pt x="803564" y="235527"/>
                </a:cubicBezTo>
                <a:cubicBezTo>
                  <a:pt x="791790" y="223753"/>
                  <a:pt x="774792" y="218478"/>
                  <a:pt x="762000" y="207818"/>
                </a:cubicBezTo>
                <a:cubicBezTo>
                  <a:pt x="655319" y="118918"/>
                  <a:pt x="782071" y="207344"/>
                  <a:pt x="678873" y="138545"/>
                </a:cubicBezTo>
                <a:cubicBezTo>
                  <a:pt x="669637" y="124691"/>
                  <a:pt x="663695" y="107947"/>
                  <a:pt x="651164" y="96982"/>
                </a:cubicBezTo>
                <a:cubicBezTo>
                  <a:pt x="606579" y="57970"/>
                  <a:pt x="563262" y="39176"/>
                  <a:pt x="512618" y="13854"/>
                </a:cubicBezTo>
                <a:cubicBezTo>
                  <a:pt x="489527" y="18472"/>
                  <a:pt x="466064" y="21513"/>
                  <a:pt x="443345" y="27709"/>
                </a:cubicBezTo>
                <a:cubicBezTo>
                  <a:pt x="415166" y="35394"/>
                  <a:pt x="360218" y="55418"/>
                  <a:pt x="360218" y="55418"/>
                </a:cubicBezTo>
                <a:cubicBezTo>
                  <a:pt x="329947" y="100824"/>
                  <a:pt x="349160" y="96982"/>
                  <a:pt x="318655" y="9698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19" y="493221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/>
              <a:t>Последний сейм Речи </a:t>
            </a:r>
            <a:r>
              <a:rPr lang="ru-RU" dirty="0" err="1"/>
              <a:t>Посполитой</a:t>
            </a:r>
            <a:r>
              <a:rPr lang="ru-RU" dirty="0"/>
              <a:t> в 1793 г., получивший на­звание второго </a:t>
            </a:r>
            <a:r>
              <a:rPr lang="ru-RU" b="1" dirty="0"/>
              <a:t>«немого» </a:t>
            </a:r>
            <a:r>
              <a:rPr lang="ru-RU" b="1" i="1" dirty="0"/>
              <a:t>сейма</a:t>
            </a:r>
            <a:r>
              <a:rPr lang="ru-RU" dirty="0"/>
              <a:t>, так как шляхетские депутаты на нем молчали, выказывая таким образом свой протест, подтвердил второй раздел страны.</a:t>
            </a:r>
          </a:p>
        </p:txBody>
      </p:sp>
    </p:spTree>
    <p:extLst>
      <p:ext uri="{BB962C8B-B14F-4D97-AF65-F5344CB8AC3E}">
        <p14:creationId xmlns:p14="http://schemas.microsoft.com/office/powerpoint/2010/main" val="259534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1077322" y="0"/>
            <a:ext cx="6858000" cy="9906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5. Восстание  1794 г.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838" y="485672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/>
              <a:t>Последней попыткой  сохранить суверенитет (</a:t>
            </a:r>
            <a:r>
              <a:rPr lang="ru-RU" sz="2000" dirty="0" err="1"/>
              <a:t>смостоятельность</a:t>
            </a:r>
            <a:r>
              <a:rPr lang="ru-RU" sz="2000" dirty="0"/>
              <a:t> и независимость) РП в границах 1772 г. (до первого раздела)стало </a:t>
            </a:r>
            <a:r>
              <a:rPr lang="ru-RU" sz="2000" b="1" dirty="0"/>
              <a:t>восстание 1794 г. </a:t>
            </a:r>
            <a:r>
              <a:rPr lang="ru-RU" sz="2000" dirty="0"/>
              <a:t>во главе с уроженцем Беларуси </a:t>
            </a:r>
            <a:r>
              <a:rPr lang="ru-RU" sz="2000" b="1" i="1" dirty="0"/>
              <a:t>Тадеушем Костюшко</a:t>
            </a:r>
            <a:r>
              <a:rPr lang="ru-RU" sz="2000" i="1" dirty="0"/>
              <a:t>. В нём </a:t>
            </a:r>
            <a:r>
              <a:rPr lang="ru-RU" sz="2000" dirty="0"/>
              <a:t>активно принимали участие патриотическая </a:t>
            </a:r>
            <a:r>
              <a:rPr lang="ru-RU" sz="2000" i="1" dirty="0"/>
              <a:t>шляхта, мещане (городские жители), </a:t>
            </a:r>
            <a:r>
              <a:rPr lang="ru-RU" sz="2000" dirty="0"/>
              <a:t> крестьянство, духовенство (церковные деятели).</a:t>
            </a:r>
          </a:p>
        </p:txBody>
      </p:sp>
      <p:pic>
        <p:nvPicPr>
          <p:cNvPr id="14338" name="Picture 2" descr="http://cs624527.vk.me/v624527078/26102/pXENxDSYX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29718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3631" y="6381328"/>
            <a:ext cx="2132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 smtClean="0"/>
              <a:t>Тадеуш</a:t>
            </a:r>
            <a:r>
              <a:rPr lang="ru-RU" b="1" i="1" dirty="0" smtClean="0"/>
              <a:t> Костюшко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18028" y="242088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/>
              <a:t>Восстание проходило под лозунгом </a:t>
            </a:r>
            <a:r>
              <a:rPr lang="ru-RU" sz="2000" b="1" dirty="0"/>
              <a:t>«Свобода, целостность, неза­висимость», </a:t>
            </a:r>
            <a:r>
              <a:rPr lang="ru-RU" sz="2000" dirty="0"/>
              <a:t>напоминавшим лозунг Великой французской буржуазной революции «Свобода, равенство, братство». Этот лозунг, вероятно, был знаком руководителю восстания — </a:t>
            </a:r>
            <a:r>
              <a:rPr lang="ru-RU" sz="2000" i="1" dirty="0"/>
              <a:t>Андрею </a:t>
            </a:r>
            <a:r>
              <a:rPr lang="ru-RU" sz="2000" i="1" dirty="0" err="1"/>
              <a:t>Тадеушу</a:t>
            </a:r>
            <a:r>
              <a:rPr lang="ru-RU" sz="2000" i="1" dirty="0"/>
              <a:t> </a:t>
            </a:r>
            <a:r>
              <a:rPr lang="ru-RU" sz="2000" i="1" dirty="0" err="1"/>
              <a:t>Бонавентуре</a:t>
            </a:r>
            <a:r>
              <a:rPr lang="ru-RU" sz="2000" i="1" dirty="0"/>
              <a:t> Костюшко.</a:t>
            </a: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215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161" y="260648"/>
            <a:ext cx="8856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Еще юношей Т. Костюшко три года учился в Париже после окончания кадетского корпуса (военного учебного заведения) в Варшаве. Семь лет провел в Америке, где активно участвовал в борьбе североамериканских колоний против английского колониального господства.  Т. Костюшко является национальным героем США, Польши, почетным гражданином Франции. Руководил восста­нием на территории Польши.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1844824"/>
            <a:ext cx="425412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ВКЛ во главе восстания был полковник </a:t>
            </a:r>
            <a:r>
              <a:rPr lang="ru-RU" dirty="0" err="1" smtClean="0"/>
              <a:t>Якуб</a:t>
            </a:r>
            <a:r>
              <a:rPr lang="ru-RU" dirty="0" smtClean="0"/>
              <a:t> </a:t>
            </a:r>
            <a:r>
              <a:rPr lang="ru-RU" i="1" dirty="0"/>
              <a:t>Ясинский.</a:t>
            </a:r>
            <a:r>
              <a:rPr lang="ru-RU" dirty="0"/>
              <a:t> В Вильно был образован отдельный орган по руководству восстанием — Наивыс­шая литовская рада. Призыв Т. Костюшко к возобновлению Речи </a:t>
            </a:r>
            <a:r>
              <a:rPr lang="ru-RU" dirty="0" err="1"/>
              <a:t>Поспо­литой</a:t>
            </a:r>
            <a:r>
              <a:rPr lang="ru-RU" dirty="0"/>
              <a:t> в границах 1772 г. поддержали магнаты и шляхта ВКЛ. </a:t>
            </a:r>
            <a:r>
              <a:rPr lang="ru-RU" dirty="0" smtClean="0"/>
              <a:t>К </a:t>
            </a:r>
            <a:r>
              <a:rPr lang="ru-RU" dirty="0"/>
              <a:t>отрядам повстанцев потянулись </a:t>
            </a:r>
            <a:r>
              <a:rPr lang="ru-RU" i="1" dirty="0" err="1"/>
              <a:t>косинеры</a:t>
            </a:r>
            <a:r>
              <a:rPr lang="ru-RU" dirty="0"/>
              <a:t> — крестьяне, во­оруженные косами. На территории Беларуси они составляли до одной трети от количества повстанцев. Однако достигнуть массовой поддержки населения руководителям восстания не удалось. Восстание было подав­лено российским войсками, за что их командующий А. </a:t>
            </a:r>
            <a:r>
              <a:rPr lang="ru-RU" dirty="0" smtClean="0"/>
              <a:t>Суворов.</a:t>
            </a:r>
            <a:endParaRPr lang="ru-RU" dirty="0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96" y="1926707"/>
            <a:ext cx="4613310" cy="4839555"/>
            <a:chOff x="3161" y="1631"/>
            <a:chExt cx="3171" cy="3545"/>
          </a:xfrm>
        </p:grpSpPr>
        <p:sp>
          <p:nvSpPr>
            <p:cNvPr id="5" name="Text Box 12"/>
            <p:cNvSpPr txBox="1">
              <a:spLocks noChangeArrowheads="1"/>
            </p:cNvSpPr>
            <p:nvPr/>
          </p:nvSpPr>
          <p:spPr bwMode="auto">
            <a:xfrm>
              <a:off x="3161" y="4439"/>
              <a:ext cx="2177" cy="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000" b="1" i="1" dirty="0">
                  <a:latin typeface="Times New Roman" pitchFamily="18" charset="0"/>
                </a:rPr>
                <a:t>Провозглашение восстания в Кракове. присяга Костюшко</a:t>
              </a:r>
            </a:p>
          </p:txBody>
        </p:sp>
        <p:pic>
          <p:nvPicPr>
            <p:cNvPr id="6" name="Picture 13" descr="Провозглашение восстания на Рыночной площади в Кракове - 1794 - Tadeusz Kosciuszko on Krakow's Market Square by Franciszek Smuglowicz  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" y="1631"/>
              <a:ext cx="3171" cy="2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709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4467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Поражение восстания Костюшко (1794), направленного против разделов страны, послужило поводом для окончательной ликвидации польско-литовского государства. </a:t>
            </a:r>
          </a:p>
          <a:p>
            <a:pPr algn="just"/>
            <a:r>
              <a:rPr lang="ru-RU" dirty="0" smtClean="0"/>
              <a:t>24 октября 1795 года государства, участвующие в разделе, определили свои новые границы. В результате Третьего раздела Россия получила литовские  и украинские земли к востоку от Буга и линии Немиров-Гродно, общей площадью 120 тыс.км² и населением 1,2 млн человек. </a:t>
            </a:r>
            <a:endParaRPr lang="ru-RU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077322" y="0"/>
            <a:ext cx="6858000" cy="9906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6. Третий раздел РП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9" descr="сканирование0006"/>
          <p:cNvPicPr>
            <a:picLocks noChangeAspect="1" noChangeArrowheads="1"/>
          </p:cNvPicPr>
          <p:nvPr/>
        </p:nvPicPr>
        <p:blipFill>
          <a:blip r:embed="rId2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95300"/>
            <a:ext cx="4499992" cy="458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5999018" y="526473"/>
            <a:ext cx="1260764" cy="2729345"/>
          </a:xfrm>
          <a:custGeom>
            <a:avLst/>
            <a:gdLst>
              <a:gd name="connsiteX0" fmla="*/ 387927 w 1260764"/>
              <a:gd name="connsiteY0" fmla="*/ 0 h 2729345"/>
              <a:gd name="connsiteX1" fmla="*/ 318655 w 1260764"/>
              <a:gd name="connsiteY1" fmla="*/ 13854 h 2729345"/>
              <a:gd name="connsiteX2" fmla="*/ 180109 w 1260764"/>
              <a:gd name="connsiteY2" fmla="*/ 27709 h 2729345"/>
              <a:gd name="connsiteX3" fmla="*/ 96982 w 1260764"/>
              <a:gd name="connsiteY3" fmla="*/ 55418 h 2729345"/>
              <a:gd name="connsiteX4" fmla="*/ 27709 w 1260764"/>
              <a:gd name="connsiteY4" fmla="*/ 138545 h 2729345"/>
              <a:gd name="connsiteX5" fmla="*/ 96982 w 1260764"/>
              <a:gd name="connsiteY5" fmla="*/ 581891 h 2729345"/>
              <a:gd name="connsiteX6" fmla="*/ 138546 w 1260764"/>
              <a:gd name="connsiteY6" fmla="*/ 609600 h 2729345"/>
              <a:gd name="connsiteX7" fmla="*/ 193964 w 1260764"/>
              <a:gd name="connsiteY7" fmla="*/ 692727 h 2729345"/>
              <a:gd name="connsiteX8" fmla="*/ 207818 w 1260764"/>
              <a:gd name="connsiteY8" fmla="*/ 734291 h 2729345"/>
              <a:gd name="connsiteX9" fmla="*/ 235527 w 1260764"/>
              <a:gd name="connsiteY9" fmla="*/ 775854 h 2729345"/>
              <a:gd name="connsiteX10" fmla="*/ 249382 w 1260764"/>
              <a:gd name="connsiteY10" fmla="*/ 817418 h 2729345"/>
              <a:gd name="connsiteX11" fmla="*/ 304800 w 1260764"/>
              <a:gd name="connsiteY11" fmla="*/ 900545 h 2729345"/>
              <a:gd name="connsiteX12" fmla="*/ 360218 w 1260764"/>
              <a:gd name="connsiteY12" fmla="*/ 983672 h 2729345"/>
              <a:gd name="connsiteX13" fmla="*/ 401782 w 1260764"/>
              <a:gd name="connsiteY13" fmla="*/ 997527 h 2729345"/>
              <a:gd name="connsiteX14" fmla="*/ 484909 w 1260764"/>
              <a:gd name="connsiteY14" fmla="*/ 1011382 h 2729345"/>
              <a:gd name="connsiteX15" fmla="*/ 540327 w 1260764"/>
              <a:gd name="connsiteY15" fmla="*/ 1025236 h 2729345"/>
              <a:gd name="connsiteX16" fmla="*/ 609600 w 1260764"/>
              <a:gd name="connsiteY16" fmla="*/ 1136072 h 2729345"/>
              <a:gd name="connsiteX17" fmla="*/ 623455 w 1260764"/>
              <a:gd name="connsiteY17" fmla="*/ 1177636 h 2729345"/>
              <a:gd name="connsiteX18" fmla="*/ 595746 w 1260764"/>
              <a:gd name="connsiteY18" fmla="*/ 1260763 h 2729345"/>
              <a:gd name="connsiteX19" fmla="*/ 581891 w 1260764"/>
              <a:gd name="connsiteY19" fmla="*/ 1302327 h 2729345"/>
              <a:gd name="connsiteX20" fmla="*/ 568037 w 1260764"/>
              <a:gd name="connsiteY20" fmla="*/ 1385454 h 2729345"/>
              <a:gd name="connsiteX21" fmla="*/ 498764 w 1260764"/>
              <a:gd name="connsiteY21" fmla="*/ 1440872 h 2729345"/>
              <a:gd name="connsiteX22" fmla="*/ 457200 w 1260764"/>
              <a:gd name="connsiteY22" fmla="*/ 1648691 h 2729345"/>
              <a:gd name="connsiteX23" fmla="*/ 415637 w 1260764"/>
              <a:gd name="connsiteY23" fmla="*/ 1676400 h 2729345"/>
              <a:gd name="connsiteX24" fmla="*/ 360218 w 1260764"/>
              <a:gd name="connsiteY24" fmla="*/ 1745672 h 2729345"/>
              <a:gd name="connsiteX25" fmla="*/ 374073 w 1260764"/>
              <a:gd name="connsiteY25" fmla="*/ 1856509 h 2729345"/>
              <a:gd name="connsiteX26" fmla="*/ 415637 w 1260764"/>
              <a:gd name="connsiteY26" fmla="*/ 1870363 h 2729345"/>
              <a:gd name="connsiteX27" fmla="*/ 443346 w 1260764"/>
              <a:gd name="connsiteY27" fmla="*/ 1911927 h 2729345"/>
              <a:gd name="connsiteX28" fmla="*/ 457200 w 1260764"/>
              <a:gd name="connsiteY28" fmla="*/ 1953491 h 2729345"/>
              <a:gd name="connsiteX29" fmla="*/ 429491 w 1260764"/>
              <a:gd name="connsiteY29" fmla="*/ 1995054 h 2729345"/>
              <a:gd name="connsiteX30" fmla="*/ 415637 w 1260764"/>
              <a:gd name="connsiteY30" fmla="*/ 2036618 h 2729345"/>
              <a:gd name="connsiteX31" fmla="*/ 429491 w 1260764"/>
              <a:gd name="connsiteY31" fmla="*/ 2286000 h 2729345"/>
              <a:gd name="connsiteX32" fmla="*/ 471055 w 1260764"/>
              <a:gd name="connsiteY32" fmla="*/ 2313709 h 2729345"/>
              <a:gd name="connsiteX33" fmla="*/ 498764 w 1260764"/>
              <a:gd name="connsiteY33" fmla="*/ 2355272 h 2729345"/>
              <a:gd name="connsiteX34" fmla="*/ 568037 w 1260764"/>
              <a:gd name="connsiteY34" fmla="*/ 2410691 h 2729345"/>
              <a:gd name="connsiteX35" fmla="*/ 609600 w 1260764"/>
              <a:gd name="connsiteY35" fmla="*/ 2424545 h 2729345"/>
              <a:gd name="connsiteX36" fmla="*/ 678873 w 1260764"/>
              <a:gd name="connsiteY36" fmla="*/ 2507672 h 2729345"/>
              <a:gd name="connsiteX37" fmla="*/ 706582 w 1260764"/>
              <a:gd name="connsiteY37" fmla="*/ 2535382 h 2729345"/>
              <a:gd name="connsiteX38" fmla="*/ 734291 w 1260764"/>
              <a:gd name="connsiteY38" fmla="*/ 2576945 h 2729345"/>
              <a:gd name="connsiteX39" fmla="*/ 775855 w 1260764"/>
              <a:gd name="connsiteY39" fmla="*/ 2604654 h 2729345"/>
              <a:gd name="connsiteX40" fmla="*/ 803564 w 1260764"/>
              <a:gd name="connsiteY40" fmla="*/ 2646218 h 2729345"/>
              <a:gd name="connsiteX41" fmla="*/ 817418 w 1260764"/>
              <a:gd name="connsiteY41" fmla="*/ 2687782 h 2729345"/>
              <a:gd name="connsiteX42" fmla="*/ 900546 w 1260764"/>
              <a:gd name="connsiteY42" fmla="*/ 2729345 h 2729345"/>
              <a:gd name="connsiteX43" fmla="*/ 942109 w 1260764"/>
              <a:gd name="connsiteY43" fmla="*/ 2701636 h 2729345"/>
              <a:gd name="connsiteX44" fmla="*/ 955964 w 1260764"/>
              <a:gd name="connsiteY44" fmla="*/ 2604654 h 2729345"/>
              <a:gd name="connsiteX45" fmla="*/ 983673 w 1260764"/>
              <a:gd name="connsiteY45" fmla="*/ 2521527 h 2729345"/>
              <a:gd name="connsiteX46" fmla="*/ 997527 w 1260764"/>
              <a:gd name="connsiteY46" fmla="*/ 2479963 h 2729345"/>
              <a:gd name="connsiteX47" fmla="*/ 1011382 w 1260764"/>
              <a:gd name="connsiteY47" fmla="*/ 2438400 h 2729345"/>
              <a:gd name="connsiteX48" fmla="*/ 969818 w 1260764"/>
              <a:gd name="connsiteY48" fmla="*/ 2299854 h 2729345"/>
              <a:gd name="connsiteX49" fmla="*/ 955964 w 1260764"/>
              <a:gd name="connsiteY49" fmla="*/ 2258291 h 2729345"/>
              <a:gd name="connsiteX50" fmla="*/ 928255 w 1260764"/>
              <a:gd name="connsiteY50" fmla="*/ 2092036 h 2729345"/>
              <a:gd name="connsiteX51" fmla="*/ 914400 w 1260764"/>
              <a:gd name="connsiteY51" fmla="*/ 2008909 h 2729345"/>
              <a:gd name="connsiteX52" fmla="*/ 886691 w 1260764"/>
              <a:gd name="connsiteY52" fmla="*/ 1925782 h 2729345"/>
              <a:gd name="connsiteX53" fmla="*/ 872837 w 1260764"/>
              <a:gd name="connsiteY53" fmla="*/ 1884218 h 2729345"/>
              <a:gd name="connsiteX54" fmla="*/ 914400 w 1260764"/>
              <a:gd name="connsiteY54" fmla="*/ 1676400 h 2729345"/>
              <a:gd name="connsiteX55" fmla="*/ 955964 w 1260764"/>
              <a:gd name="connsiteY55" fmla="*/ 1648691 h 2729345"/>
              <a:gd name="connsiteX56" fmla="*/ 997527 w 1260764"/>
              <a:gd name="connsiteY56" fmla="*/ 1565563 h 2729345"/>
              <a:gd name="connsiteX57" fmla="*/ 1011382 w 1260764"/>
              <a:gd name="connsiteY57" fmla="*/ 1524000 h 2729345"/>
              <a:gd name="connsiteX58" fmla="*/ 1066800 w 1260764"/>
              <a:gd name="connsiteY58" fmla="*/ 1440872 h 2729345"/>
              <a:gd name="connsiteX59" fmla="*/ 1080655 w 1260764"/>
              <a:gd name="connsiteY59" fmla="*/ 1371600 h 2729345"/>
              <a:gd name="connsiteX60" fmla="*/ 1108364 w 1260764"/>
              <a:gd name="connsiteY60" fmla="*/ 1288472 h 2729345"/>
              <a:gd name="connsiteX61" fmla="*/ 1122218 w 1260764"/>
              <a:gd name="connsiteY61" fmla="*/ 1177636 h 2729345"/>
              <a:gd name="connsiteX62" fmla="*/ 1136073 w 1260764"/>
              <a:gd name="connsiteY62" fmla="*/ 775854 h 2729345"/>
              <a:gd name="connsiteX63" fmla="*/ 1177637 w 1260764"/>
              <a:gd name="connsiteY63" fmla="*/ 762000 h 2729345"/>
              <a:gd name="connsiteX64" fmla="*/ 1246909 w 1260764"/>
              <a:gd name="connsiteY64" fmla="*/ 748145 h 2729345"/>
              <a:gd name="connsiteX65" fmla="*/ 1260764 w 1260764"/>
              <a:gd name="connsiteY65" fmla="*/ 706582 h 2729345"/>
              <a:gd name="connsiteX66" fmla="*/ 1149927 w 1260764"/>
              <a:gd name="connsiteY66" fmla="*/ 651163 h 2729345"/>
              <a:gd name="connsiteX67" fmla="*/ 1094509 w 1260764"/>
              <a:gd name="connsiteY67" fmla="*/ 581891 h 2729345"/>
              <a:gd name="connsiteX68" fmla="*/ 1011382 w 1260764"/>
              <a:gd name="connsiteY68" fmla="*/ 457200 h 2729345"/>
              <a:gd name="connsiteX69" fmla="*/ 983673 w 1260764"/>
              <a:gd name="connsiteY69" fmla="*/ 415636 h 2729345"/>
              <a:gd name="connsiteX70" fmla="*/ 955964 w 1260764"/>
              <a:gd name="connsiteY70" fmla="*/ 374072 h 2729345"/>
              <a:gd name="connsiteX71" fmla="*/ 914400 w 1260764"/>
              <a:gd name="connsiteY71" fmla="*/ 346363 h 2729345"/>
              <a:gd name="connsiteX72" fmla="*/ 872837 w 1260764"/>
              <a:gd name="connsiteY72" fmla="*/ 332509 h 2729345"/>
              <a:gd name="connsiteX73" fmla="*/ 762000 w 1260764"/>
              <a:gd name="connsiteY73" fmla="*/ 277091 h 2729345"/>
              <a:gd name="connsiteX74" fmla="*/ 720437 w 1260764"/>
              <a:gd name="connsiteY74" fmla="*/ 263236 h 2729345"/>
              <a:gd name="connsiteX75" fmla="*/ 651164 w 1260764"/>
              <a:gd name="connsiteY75" fmla="*/ 207818 h 2729345"/>
              <a:gd name="connsiteX76" fmla="*/ 609600 w 1260764"/>
              <a:gd name="connsiteY76" fmla="*/ 193963 h 2729345"/>
              <a:gd name="connsiteX77" fmla="*/ 526473 w 1260764"/>
              <a:gd name="connsiteY77" fmla="*/ 152400 h 2729345"/>
              <a:gd name="connsiteX78" fmla="*/ 471055 w 1260764"/>
              <a:gd name="connsiteY78" fmla="*/ 69272 h 2729345"/>
              <a:gd name="connsiteX79" fmla="*/ 457200 w 1260764"/>
              <a:gd name="connsiteY79" fmla="*/ 27709 h 2729345"/>
              <a:gd name="connsiteX80" fmla="*/ 415637 w 1260764"/>
              <a:gd name="connsiteY80" fmla="*/ 13854 h 2729345"/>
              <a:gd name="connsiteX81" fmla="*/ 346364 w 1260764"/>
              <a:gd name="connsiteY81" fmla="*/ 0 h 2729345"/>
              <a:gd name="connsiteX82" fmla="*/ 193964 w 1260764"/>
              <a:gd name="connsiteY82" fmla="*/ 13854 h 2729345"/>
              <a:gd name="connsiteX83" fmla="*/ 83127 w 1260764"/>
              <a:gd name="connsiteY83" fmla="*/ 96982 h 2729345"/>
              <a:gd name="connsiteX84" fmla="*/ 69273 w 1260764"/>
              <a:gd name="connsiteY84" fmla="*/ 138545 h 2729345"/>
              <a:gd name="connsiteX85" fmla="*/ 41564 w 1260764"/>
              <a:gd name="connsiteY85" fmla="*/ 180109 h 2729345"/>
              <a:gd name="connsiteX86" fmla="*/ 27709 w 1260764"/>
              <a:gd name="connsiteY86" fmla="*/ 249382 h 2729345"/>
              <a:gd name="connsiteX87" fmla="*/ 0 w 1260764"/>
              <a:gd name="connsiteY87" fmla="*/ 360218 h 2729345"/>
              <a:gd name="connsiteX88" fmla="*/ 13855 w 1260764"/>
              <a:gd name="connsiteY88" fmla="*/ 471054 h 2729345"/>
              <a:gd name="connsiteX89" fmla="*/ 55418 w 1260764"/>
              <a:gd name="connsiteY89" fmla="*/ 484909 h 2729345"/>
              <a:gd name="connsiteX90" fmla="*/ 69273 w 1260764"/>
              <a:gd name="connsiteY90" fmla="*/ 526472 h 272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260764" h="2729345">
                <a:moveTo>
                  <a:pt x="387927" y="0"/>
                </a:moveTo>
                <a:cubicBezTo>
                  <a:pt x="364836" y="4618"/>
                  <a:pt x="341996" y="10742"/>
                  <a:pt x="318655" y="13854"/>
                </a:cubicBezTo>
                <a:cubicBezTo>
                  <a:pt x="272650" y="19988"/>
                  <a:pt x="225726" y="19156"/>
                  <a:pt x="180109" y="27709"/>
                </a:cubicBezTo>
                <a:cubicBezTo>
                  <a:pt x="151401" y="33092"/>
                  <a:pt x="96982" y="55418"/>
                  <a:pt x="96982" y="55418"/>
                </a:cubicBezTo>
                <a:cubicBezTo>
                  <a:pt x="88229" y="64171"/>
                  <a:pt x="28398" y="118568"/>
                  <a:pt x="27709" y="138545"/>
                </a:cubicBezTo>
                <a:cubicBezTo>
                  <a:pt x="27158" y="154525"/>
                  <a:pt x="-20742" y="503409"/>
                  <a:pt x="96982" y="581891"/>
                </a:cubicBezTo>
                <a:lnTo>
                  <a:pt x="138546" y="609600"/>
                </a:lnTo>
                <a:cubicBezTo>
                  <a:pt x="157019" y="637309"/>
                  <a:pt x="183433" y="661134"/>
                  <a:pt x="193964" y="692727"/>
                </a:cubicBezTo>
                <a:cubicBezTo>
                  <a:pt x="198582" y="706582"/>
                  <a:pt x="201287" y="721229"/>
                  <a:pt x="207818" y="734291"/>
                </a:cubicBezTo>
                <a:cubicBezTo>
                  <a:pt x="215264" y="749184"/>
                  <a:pt x="228080" y="760961"/>
                  <a:pt x="235527" y="775854"/>
                </a:cubicBezTo>
                <a:cubicBezTo>
                  <a:pt x="242058" y="788916"/>
                  <a:pt x="242290" y="804652"/>
                  <a:pt x="249382" y="817418"/>
                </a:cubicBezTo>
                <a:cubicBezTo>
                  <a:pt x="265555" y="846529"/>
                  <a:pt x="286327" y="872836"/>
                  <a:pt x="304800" y="900545"/>
                </a:cubicBezTo>
                <a:lnTo>
                  <a:pt x="360218" y="983672"/>
                </a:lnTo>
                <a:cubicBezTo>
                  <a:pt x="374073" y="988290"/>
                  <a:pt x="387526" y="994359"/>
                  <a:pt x="401782" y="997527"/>
                </a:cubicBezTo>
                <a:cubicBezTo>
                  <a:pt x="429204" y="1003621"/>
                  <a:pt x="457363" y="1005873"/>
                  <a:pt x="484909" y="1011382"/>
                </a:cubicBezTo>
                <a:cubicBezTo>
                  <a:pt x="503580" y="1015116"/>
                  <a:pt x="521854" y="1020618"/>
                  <a:pt x="540327" y="1025236"/>
                </a:cubicBezTo>
                <a:cubicBezTo>
                  <a:pt x="606194" y="1069147"/>
                  <a:pt x="576625" y="1037148"/>
                  <a:pt x="609600" y="1136072"/>
                </a:cubicBezTo>
                <a:lnTo>
                  <a:pt x="623455" y="1177636"/>
                </a:lnTo>
                <a:lnTo>
                  <a:pt x="595746" y="1260763"/>
                </a:lnTo>
                <a:lnTo>
                  <a:pt x="581891" y="1302327"/>
                </a:lnTo>
                <a:cubicBezTo>
                  <a:pt x="577273" y="1330036"/>
                  <a:pt x="577901" y="1359151"/>
                  <a:pt x="568037" y="1385454"/>
                </a:cubicBezTo>
                <a:cubicBezTo>
                  <a:pt x="561457" y="1403000"/>
                  <a:pt x="509252" y="1433880"/>
                  <a:pt x="498764" y="1440872"/>
                </a:cubicBezTo>
                <a:cubicBezTo>
                  <a:pt x="420818" y="1557792"/>
                  <a:pt x="537196" y="1368704"/>
                  <a:pt x="457200" y="1648691"/>
                </a:cubicBezTo>
                <a:cubicBezTo>
                  <a:pt x="452626" y="1664701"/>
                  <a:pt x="428639" y="1665998"/>
                  <a:pt x="415637" y="1676400"/>
                </a:cubicBezTo>
                <a:cubicBezTo>
                  <a:pt x="387433" y="1698963"/>
                  <a:pt x="380794" y="1714808"/>
                  <a:pt x="360218" y="1745672"/>
                </a:cubicBezTo>
                <a:cubicBezTo>
                  <a:pt x="364836" y="1782618"/>
                  <a:pt x="358951" y="1822485"/>
                  <a:pt x="374073" y="1856509"/>
                </a:cubicBezTo>
                <a:cubicBezTo>
                  <a:pt x="380004" y="1869854"/>
                  <a:pt x="404233" y="1861240"/>
                  <a:pt x="415637" y="1870363"/>
                </a:cubicBezTo>
                <a:cubicBezTo>
                  <a:pt x="428639" y="1880765"/>
                  <a:pt x="434110" y="1898072"/>
                  <a:pt x="443346" y="1911927"/>
                </a:cubicBezTo>
                <a:cubicBezTo>
                  <a:pt x="447964" y="1925782"/>
                  <a:pt x="459601" y="1939086"/>
                  <a:pt x="457200" y="1953491"/>
                </a:cubicBezTo>
                <a:cubicBezTo>
                  <a:pt x="454463" y="1969915"/>
                  <a:pt x="436937" y="1980161"/>
                  <a:pt x="429491" y="1995054"/>
                </a:cubicBezTo>
                <a:cubicBezTo>
                  <a:pt x="422960" y="2008116"/>
                  <a:pt x="420255" y="2022763"/>
                  <a:pt x="415637" y="2036618"/>
                </a:cubicBezTo>
                <a:cubicBezTo>
                  <a:pt x="420255" y="2119745"/>
                  <a:pt x="413163" y="2204361"/>
                  <a:pt x="429491" y="2286000"/>
                </a:cubicBezTo>
                <a:cubicBezTo>
                  <a:pt x="432757" y="2302328"/>
                  <a:pt x="459281" y="2301935"/>
                  <a:pt x="471055" y="2313709"/>
                </a:cubicBezTo>
                <a:cubicBezTo>
                  <a:pt x="482829" y="2325483"/>
                  <a:pt x="488362" y="2342270"/>
                  <a:pt x="498764" y="2355272"/>
                </a:cubicBezTo>
                <a:cubicBezTo>
                  <a:pt x="515948" y="2376752"/>
                  <a:pt x="544030" y="2398688"/>
                  <a:pt x="568037" y="2410691"/>
                </a:cubicBezTo>
                <a:cubicBezTo>
                  <a:pt x="581099" y="2417222"/>
                  <a:pt x="595746" y="2419927"/>
                  <a:pt x="609600" y="2424545"/>
                </a:cubicBezTo>
                <a:cubicBezTo>
                  <a:pt x="708326" y="2523271"/>
                  <a:pt x="601723" y="2411234"/>
                  <a:pt x="678873" y="2507672"/>
                </a:cubicBezTo>
                <a:cubicBezTo>
                  <a:pt x="687033" y="2517872"/>
                  <a:pt x="698422" y="2525182"/>
                  <a:pt x="706582" y="2535382"/>
                </a:cubicBezTo>
                <a:cubicBezTo>
                  <a:pt x="716984" y="2548384"/>
                  <a:pt x="722517" y="2565171"/>
                  <a:pt x="734291" y="2576945"/>
                </a:cubicBezTo>
                <a:cubicBezTo>
                  <a:pt x="746065" y="2588719"/>
                  <a:pt x="762000" y="2595418"/>
                  <a:pt x="775855" y="2604654"/>
                </a:cubicBezTo>
                <a:cubicBezTo>
                  <a:pt x="785091" y="2618509"/>
                  <a:pt x="796118" y="2631325"/>
                  <a:pt x="803564" y="2646218"/>
                </a:cubicBezTo>
                <a:cubicBezTo>
                  <a:pt x="810095" y="2659280"/>
                  <a:pt x="808295" y="2676378"/>
                  <a:pt x="817418" y="2687782"/>
                </a:cubicBezTo>
                <a:cubicBezTo>
                  <a:pt x="836951" y="2712198"/>
                  <a:pt x="873165" y="2720219"/>
                  <a:pt x="900546" y="2729345"/>
                </a:cubicBezTo>
                <a:cubicBezTo>
                  <a:pt x="914400" y="2720109"/>
                  <a:pt x="935346" y="2716852"/>
                  <a:pt x="942109" y="2701636"/>
                </a:cubicBezTo>
                <a:cubicBezTo>
                  <a:pt x="955372" y="2671795"/>
                  <a:pt x="948621" y="2636473"/>
                  <a:pt x="955964" y="2604654"/>
                </a:cubicBezTo>
                <a:cubicBezTo>
                  <a:pt x="962532" y="2576194"/>
                  <a:pt x="974437" y="2549236"/>
                  <a:pt x="983673" y="2521527"/>
                </a:cubicBezTo>
                <a:lnTo>
                  <a:pt x="997527" y="2479963"/>
                </a:lnTo>
                <a:lnTo>
                  <a:pt x="1011382" y="2438400"/>
                </a:lnTo>
                <a:cubicBezTo>
                  <a:pt x="990442" y="2354645"/>
                  <a:pt x="1003549" y="2401048"/>
                  <a:pt x="969818" y="2299854"/>
                </a:cubicBezTo>
                <a:lnTo>
                  <a:pt x="955964" y="2258291"/>
                </a:lnTo>
                <a:cubicBezTo>
                  <a:pt x="924832" y="2009245"/>
                  <a:pt x="958767" y="2244594"/>
                  <a:pt x="928255" y="2092036"/>
                </a:cubicBezTo>
                <a:cubicBezTo>
                  <a:pt x="922746" y="2064490"/>
                  <a:pt x="921213" y="2036161"/>
                  <a:pt x="914400" y="2008909"/>
                </a:cubicBezTo>
                <a:cubicBezTo>
                  <a:pt x="907316" y="1980573"/>
                  <a:pt x="895927" y="1953491"/>
                  <a:pt x="886691" y="1925782"/>
                </a:cubicBezTo>
                <a:lnTo>
                  <a:pt x="872837" y="1884218"/>
                </a:lnTo>
                <a:cubicBezTo>
                  <a:pt x="879185" y="1808040"/>
                  <a:pt x="858505" y="1732294"/>
                  <a:pt x="914400" y="1676400"/>
                </a:cubicBezTo>
                <a:cubicBezTo>
                  <a:pt x="926174" y="1664626"/>
                  <a:pt x="942109" y="1657927"/>
                  <a:pt x="955964" y="1648691"/>
                </a:cubicBezTo>
                <a:cubicBezTo>
                  <a:pt x="990783" y="1544229"/>
                  <a:pt x="943817" y="1672982"/>
                  <a:pt x="997527" y="1565563"/>
                </a:cubicBezTo>
                <a:cubicBezTo>
                  <a:pt x="1004058" y="1552501"/>
                  <a:pt x="1004290" y="1536766"/>
                  <a:pt x="1011382" y="1524000"/>
                </a:cubicBezTo>
                <a:cubicBezTo>
                  <a:pt x="1027555" y="1494889"/>
                  <a:pt x="1066800" y="1440872"/>
                  <a:pt x="1066800" y="1440872"/>
                </a:cubicBezTo>
                <a:cubicBezTo>
                  <a:pt x="1071418" y="1417781"/>
                  <a:pt x="1074459" y="1394318"/>
                  <a:pt x="1080655" y="1371600"/>
                </a:cubicBezTo>
                <a:cubicBezTo>
                  <a:pt x="1088340" y="1343421"/>
                  <a:pt x="1108364" y="1288472"/>
                  <a:pt x="1108364" y="1288472"/>
                </a:cubicBezTo>
                <a:cubicBezTo>
                  <a:pt x="1112982" y="1251527"/>
                  <a:pt x="1120208" y="1214815"/>
                  <a:pt x="1122218" y="1177636"/>
                </a:cubicBezTo>
                <a:cubicBezTo>
                  <a:pt x="1129451" y="1043824"/>
                  <a:pt x="1118362" y="908685"/>
                  <a:pt x="1136073" y="775854"/>
                </a:cubicBezTo>
                <a:cubicBezTo>
                  <a:pt x="1138003" y="761378"/>
                  <a:pt x="1163469" y="765542"/>
                  <a:pt x="1177637" y="762000"/>
                </a:cubicBezTo>
                <a:cubicBezTo>
                  <a:pt x="1200482" y="756289"/>
                  <a:pt x="1223818" y="752763"/>
                  <a:pt x="1246909" y="748145"/>
                </a:cubicBezTo>
                <a:cubicBezTo>
                  <a:pt x="1251527" y="734291"/>
                  <a:pt x="1260764" y="721186"/>
                  <a:pt x="1260764" y="706582"/>
                </a:cubicBezTo>
                <a:cubicBezTo>
                  <a:pt x="1260764" y="637493"/>
                  <a:pt x="1207295" y="659359"/>
                  <a:pt x="1149927" y="651163"/>
                </a:cubicBezTo>
                <a:cubicBezTo>
                  <a:pt x="1073132" y="599966"/>
                  <a:pt x="1133873" y="652746"/>
                  <a:pt x="1094509" y="581891"/>
                </a:cubicBezTo>
                <a:cubicBezTo>
                  <a:pt x="1094500" y="581874"/>
                  <a:pt x="1025242" y="477990"/>
                  <a:pt x="1011382" y="457200"/>
                </a:cubicBezTo>
                <a:lnTo>
                  <a:pt x="983673" y="415636"/>
                </a:lnTo>
                <a:cubicBezTo>
                  <a:pt x="974437" y="401781"/>
                  <a:pt x="969819" y="383308"/>
                  <a:pt x="955964" y="374072"/>
                </a:cubicBezTo>
                <a:cubicBezTo>
                  <a:pt x="942109" y="364836"/>
                  <a:pt x="929293" y="353810"/>
                  <a:pt x="914400" y="346363"/>
                </a:cubicBezTo>
                <a:cubicBezTo>
                  <a:pt x="901338" y="339832"/>
                  <a:pt x="886691" y="337127"/>
                  <a:pt x="872837" y="332509"/>
                </a:cubicBezTo>
                <a:cubicBezTo>
                  <a:pt x="824473" y="284147"/>
                  <a:pt x="857520" y="308931"/>
                  <a:pt x="762000" y="277091"/>
                </a:cubicBezTo>
                <a:lnTo>
                  <a:pt x="720437" y="263236"/>
                </a:lnTo>
                <a:cubicBezTo>
                  <a:pt x="694665" y="237465"/>
                  <a:pt x="686117" y="225295"/>
                  <a:pt x="651164" y="207818"/>
                </a:cubicBezTo>
                <a:cubicBezTo>
                  <a:pt x="638102" y="201287"/>
                  <a:pt x="622662" y="200494"/>
                  <a:pt x="609600" y="193963"/>
                </a:cubicBezTo>
                <a:cubicBezTo>
                  <a:pt x="502178" y="140251"/>
                  <a:pt x="630939" y="187220"/>
                  <a:pt x="526473" y="152400"/>
                </a:cubicBezTo>
                <a:cubicBezTo>
                  <a:pt x="508000" y="124691"/>
                  <a:pt x="481587" y="100865"/>
                  <a:pt x="471055" y="69272"/>
                </a:cubicBezTo>
                <a:cubicBezTo>
                  <a:pt x="466437" y="55418"/>
                  <a:pt x="467526" y="38035"/>
                  <a:pt x="457200" y="27709"/>
                </a:cubicBezTo>
                <a:cubicBezTo>
                  <a:pt x="446874" y="17383"/>
                  <a:pt x="429805" y="17396"/>
                  <a:pt x="415637" y="13854"/>
                </a:cubicBezTo>
                <a:cubicBezTo>
                  <a:pt x="392792" y="8143"/>
                  <a:pt x="369455" y="4618"/>
                  <a:pt x="346364" y="0"/>
                </a:cubicBezTo>
                <a:cubicBezTo>
                  <a:pt x="295564" y="4618"/>
                  <a:pt x="242901" y="-539"/>
                  <a:pt x="193964" y="13854"/>
                </a:cubicBezTo>
                <a:cubicBezTo>
                  <a:pt x="149577" y="26909"/>
                  <a:pt x="114926" y="65183"/>
                  <a:pt x="83127" y="96982"/>
                </a:cubicBezTo>
                <a:cubicBezTo>
                  <a:pt x="78509" y="110836"/>
                  <a:pt x="75804" y="125483"/>
                  <a:pt x="69273" y="138545"/>
                </a:cubicBezTo>
                <a:cubicBezTo>
                  <a:pt x="61826" y="153438"/>
                  <a:pt x="47411" y="164518"/>
                  <a:pt x="41564" y="180109"/>
                </a:cubicBezTo>
                <a:cubicBezTo>
                  <a:pt x="33296" y="202158"/>
                  <a:pt x="33004" y="226437"/>
                  <a:pt x="27709" y="249382"/>
                </a:cubicBezTo>
                <a:cubicBezTo>
                  <a:pt x="19146" y="286489"/>
                  <a:pt x="0" y="360218"/>
                  <a:pt x="0" y="360218"/>
                </a:cubicBezTo>
                <a:cubicBezTo>
                  <a:pt x="4618" y="397163"/>
                  <a:pt x="-1267" y="437030"/>
                  <a:pt x="13855" y="471054"/>
                </a:cubicBezTo>
                <a:cubicBezTo>
                  <a:pt x="19786" y="484399"/>
                  <a:pt x="45092" y="474583"/>
                  <a:pt x="55418" y="484909"/>
                </a:cubicBezTo>
                <a:cubicBezTo>
                  <a:pt x="65744" y="495235"/>
                  <a:pt x="69273" y="526472"/>
                  <a:pt x="69273" y="526472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42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/>
              <a:t>Станислав Август </a:t>
            </a:r>
            <a:r>
              <a:rPr lang="ru-RU" dirty="0" err="1"/>
              <a:t>Понятовский</a:t>
            </a:r>
            <a:r>
              <a:rPr lang="ru-RU" dirty="0"/>
              <a:t>, один из королей Речи </a:t>
            </a:r>
            <a:r>
              <a:rPr lang="ru-RU" dirty="0" err="1"/>
              <a:t>Посполитой</a:t>
            </a:r>
            <a:r>
              <a:rPr lang="ru-RU" dirty="0"/>
              <a:t>, родившийся в Беларуси на </a:t>
            </a:r>
            <a:r>
              <a:rPr lang="ru-RU" dirty="0" err="1"/>
              <a:t>Брестчине</a:t>
            </a:r>
            <a:r>
              <a:rPr lang="ru-RU" dirty="0"/>
              <a:t>, отрекся от престола. Его романтическая связь (бескорыстная любовь) </a:t>
            </a:r>
            <a:r>
              <a:rPr lang="ru-RU" dirty="0" err="1"/>
              <a:t>с'будущей</a:t>
            </a:r>
            <a:r>
              <a:rPr lang="ru-RU" dirty="0"/>
              <a:t> российской императрицей Екатериной II в 1755—1758 гг., когда он был еще послом в Санкт-Петербурге, имела результатом вы­движение его кандидатуры на трон, а потом подписание акта отречения от престола. Умер он в одиночестве, но верным своей любви, в 1798 г. в Санкт-Петербурге, где и был похоронен. В 1938 г. его останки переда­ны польским властям и перезахоронены на родине в </a:t>
            </a:r>
            <a:r>
              <a:rPr lang="ru-RU" dirty="0" err="1"/>
              <a:t>Каменецком</a:t>
            </a:r>
            <a:r>
              <a:rPr lang="ru-RU" dirty="0"/>
              <a:t> районе.</a:t>
            </a:r>
          </a:p>
        </p:txBody>
      </p:sp>
      <p:pic>
        <p:nvPicPr>
          <p:cNvPr id="15362" name="Picture 2" descr="http://draudimas.yummi-apps.com/kobrin/poniatovsk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42080"/>
            <a:ext cx="4785048" cy="358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01673" y="6381328"/>
            <a:ext cx="3558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Станислав Август </a:t>
            </a:r>
            <a:r>
              <a:rPr lang="ru-RU" b="1" i="1" dirty="0" err="1" smtClean="0"/>
              <a:t>Понятовский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2119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1077322" y="0"/>
            <a:ext cx="6858000" cy="9906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err="1" smtClean="0">
                <a:solidFill>
                  <a:schemeClr val="tx1"/>
                </a:solidFill>
              </a:rPr>
              <a:t>Закрепеление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7" y="621268"/>
            <a:ext cx="8484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latin typeface="Times New Roman" pitchFamily="18" charset="0"/>
              </a:rPr>
              <a:t>1. Руководитель восстания 1794 г. на территории Беларуси:</a:t>
            </a:r>
          </a:p>
          <a:p>
            <a:r>
              <a:rPr lang="ru-RU" altLang="ru-RU" dirty="0" smtClean="0">
                <a:latin typeface="Times New Roman" pitchFamily="18" charset="0"/>
              </a:rPr>
              <a:t>А) </a:t>
            </a:r>
            <a:r>
              <a:rPr lang="ru-RU" altLang="ru-RU" dirty="0" err="1" smtClean="0">
                <a:latin typeface="Times New Roman" pitchFamily="18" charset="0"/>
              </a:rPr>
              <a:t>Тадеуш</a:t>
            </a:r>
            <a:r>
              <a:rPr lang="ru-RU" altLang="ru-RU" dirty="0" smtClean="0">
                <a:latin typeface="Times New Roman" pitchFamily="18" charset="0"/>
              </a:rPr>
              <a:t> Костюшка;</a:t>
            </a:r>
          </a:p>
          <a:p>
            <a:r>
              <a:rPr lang="ru-RU" altLang="ru-RU" dirty="0" smtClean="0">
                <a:latin typeface="Times New Roman" pitchFamily="18" charset="0"/>
              </a:rPr>
              <a:t>Б) Кароль </a:t>
            </a:r>
            <a:r>
              <a:rPr lang="ru-RU" altLang="ru-RU" dirty="0" err="1" smtClean="0">
                <a:latin typeface="Times New Roman" pitchFamily="18" charset="0"/>
              </a:rPr>
              <a:t>станислав</a:t>
            </a:r>
            <a:r>
              <a:rPr lang="ru-RU" altLang="ru-RU" dirty="0" smtClean="0">
                <a:latin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</a:rPr>
              <a:t>Радзивил</a:t>
            </a:r>
            <a:r>
              <a:rPr lang="ru-RU" altLang="ru-RU" dirty="0" smtClean="0">
                <a:latin typeface="Times New Roman" pitchFamily="18" charset="0"/>
              </a:rPr>
              <a:t>:</a:t>
            </a:r>
          </a:p>
          <a:p>
            <a:r>
              <a:rPr lang="ru-RU" altLang="ru-RU" dirty="0" smtClean="0">
                <a:latin typeface="Times New Roman" pitchFamily="18" charset="0"/>
              </a:rPr>
              <a:t>В) </a:t>
            </a:r>
            <a:r>
              <a:rPr lang="ru-RU" altLang="ru-RU" dirty="0" err="1" smtClean="0">
                <a:latin typeface="Times New Roman" pitchFamily="18" charset="0"/>
              </a:rPr>
              <a:t>Якуб</a:t>
            </a:r>
            <a:r>
              <a:rPr lang="ru-RU" altLang="ru-RU" dirty="0" smtClean="0">
                <a:latin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</a:rPr>
              <a:t>Асинский</a:t>
            </a:r>
            <a:r>
              <a:rPr lang="ru-RU" altLang="ru-RU" dirty="0" smtClean="0">
                <a:latin typeface="Times New Roman" pitchFamily="18" charset="0"/>
              </a:rPr>
              <a:t>.</a:t>
            </a:r>
            <a:endParaRPr lang="ru-RU" altLang="ru-RU" dirty="0"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5040" y="1988840"/>
            <a:ext cx="84843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latin typeface="Times New Roman" pitchFamily="18" charset="0"/>
              </a:rPr>
              <a:t>2. Назовите имя исторического деятеля, который:</a:t>
            </a:r>
          </a:p>
          <a:p>
            <a:r>
              <a:rPr lang="ru-RU" altLang="ru-RU" dirty="0" smtClean="0">
                <a:latin typeface="Times New Roman" pitchFamily="18" charset="0"/>
              </a:rPr>
              <a:t>- Является </a:t>
            </a:r>
            <a:r>
              <a:rPr lang="ru-RU" altLang="ru-RU" dirty="0" err="1" smtClean="0">
                <a:latin typeface="Times New Roman" pitchFamily="18" charset="0"/>
              </a:rPr>
              <a:t>ураженцем</a:t>
            </a:r>
            <a:r>
              <a:rPr lang="ru-RU" altLang="ru-RU" dirty="0" smtClean="0">
                <a:latin typeface="Times New Roman" pitchFamily="18" charset="0"/>
              </a:rPr>
              <a:t> Беларуси;</a:t>
            </a:r>
          </a:p>
          <a:p>
            <a:r>
              <a:rPr lang="ru-RU" altLang="ru-RU" dirty="0" smtClean="0">
                <a:latin typeface="Times New Roman" pitchFamily="18" charset="0"/>
              </a:rPr>
              <a:t>- Учился в кадетском корпусе в Варшаве:</a:t>
            </a:r>
          </a:p>
          <a:p>
            <a:pPr marL="285750" indent="-285750">
              <a:buFontTx/>
              <a:buChar char="-"/>
            </a:pPr>
            <a:r>
              <a:rPr lang="ru-RU" altLang="ru-RU" dirty="0" smtClean="0">
                <a:latin typeface="Times New Roman" pitchFamily="18" charset="0"/>
              </a:rPr>
              <a:t>Семь лет провёл в Америке;</a:t>
            </a:r>
          </a:p>
          <a:p>
            <a:pPr marL="285750" indent="-285750">
              <a:buFontTx/>
              <a:buChar char="-"/>
            </a:pPr>
            <a:r>
              <a:rPr lang="ru-RU" altLang="ru-RU" dirty="0" smtClean="0">
                <a:latin typeface="Times New Roman" pitchFamily="18" charset="0"/>
              </a:rPr>
              <a:t>Руководитель восстания 1794 г. в Польше.</a:t>
            </a:r>
            <a:endParaRPr lang="ru-RU" altLang="ru-RU" dirty="0"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6" y="3645024"/>
            <a:ext cx="84843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latin typeface="Times New Roman" pitchFamily="18" charset="0"/>
              </a:rPr>
              <a:t>3. Соотнеси исторические события и даты:</a:t>
            </a:r>
          </a:p>
          <a:p>
            <a:r>
              <a:rPr lang="ru-RU" altLang="ru-RU" dirty="0" smtClean="0">
                <a:latin typeface="Times New Roman" pitchFamily="18" charset="0"/>
              </a:rPr>
              <a:t>А) Первый раздел РП                                                                     1. 1791 г.</a:t>
            </a:r>
          </a:p>
          <a:p>
            <a:r>
              <a:rPr lang="ru-RU" altLang="ru-RU" dirty="0" smtClean="0">
                <a:latin typeface="Times New Roman" pitchFamily="18" charset="0"/>
              </a:rPr>
              <a:t>Б) Второй раздел РП                                                                       2. 1772 г.</a:t>
            </a:r>
          </a:p>
          <a:p>
            <a:r>
              <a:rPr lang="ru-RU" altLang="ru-RU" dirty="0" smtClean="0">
                <a:latin typeface="Times New Roman" pitchFamily="18" charset="0"/>
              </a:rPr>
              <a:t>В) Восстание Т. Костюшко                                                             3. 1793 г.</a:t>
            </a:r>
          </a:p>
          <a:p>
            <a:r>
              <a:rPr lang="ru-RU" altLang="ru-RU" dirty="0" smtClean="0">
                <a:latin typeface="Times New Roman" pitchFamily="18" charset="0"/>
              </a:rPr>
              <a:t>Г) Конституция РП                                                                          4. 1794 г.</a:t>
            </a:r>
            <a:endParaRPr lang="ru-RU" altLang="ru-RU" dirty="0"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7" y="5122352"/>
            <a:ext cx="8484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latin typeface="Times New Roman" pitchFamily="18" charset="0"/>
              </a:rPr>
              <a:t>4. Перечислите внутриполитические и внешнеполитические причины раздела РП.</a:t>
            </a:r>
            <a:endParaRPr lang="ru-RU" altLang="ru-RU" b="1" dirty="0"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213" y="5768683"/>
            <a:ext cx="8484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latin typeface="Times New Roman" pitchFamily="18" charset="0"/>
              </a:rPr>
              <a:t>5. Объясните, какую роль в разделах РП сыграл диссидентский вопрос</a:t>
            </a:r>
            <a:endParaRPr lang="ru-RU" altLang="ru-RU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72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7" y="621268"/>
            <a:ext cx="8484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latin typeface="Times New Roman" pitchFamily="18" charset="0"/>
              </a:rPr>
              <a:t>7. Одной из попыток сохранения РП являлась:</a:t>
            </a:r>
          </a:p>
          <a:p>
            <a:r>
              <a:rPr lang="ru-RU" altLang="ru-RU" dirty="0" smtClean="0">
                <a:latin typeface="Times New Roman" pitchFamily="18" charset="0"/>
              </a:rPr>
              <a:t>А) принятие Конституции 3 мая 1791 г.;</a:t>
            </a:r>
          </a:p>
          <a:p>
            <a:r>
              <a:rPr lang="ru-RU" altLang="ru-RU" dirty="0" smtClean="0">
                <a:latin typeface="Times New Roman" pitchFamily="18" charset="0"/>
              </a:rPr>
              <a:t>Б) сохранение права «</a:t>
            </a:r>
            <a:r>
              <a:rPr lang="ru-RU" altLang="ru-RU" dirty="0" err="1" smtClean="0">
                <a:latin typeface="Times New Roman" pitchFamily="18" charset="0"/>
              </a:rPr>
              <a:t>либерум</a:t>
            </a:r>
            <a:r>
              <a:rPr lang="ru-RU" altLang="ru-RU" dirty="0" smtClean="0">
                <a:latin typeface="Times New Roman" pitchFamily="18" charset="0"/>
              </a:rPr>
              <a:t> вето»:</a:t>
            </a:r>
          </a:p>
          <a:p>
            <a:r>
              <a:rPr lang="ru-RU" altLang="ru-RU" dirty="0" smtClean="0">
                <a:latin typeface="Times New Roman" pitchFamily="18" charset="0"/>
              </a:rPr>
              <a:t>В) образование и разгром Барской конференции.</a:t>
            </a:r>
            <a:endParaRPr lang="ru-RU" altLang="ru-RU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5926" y="1973997"/>
            <a:ext cx="84843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latin typeface="Times New Roman" pitchFamily="18" charset="0"/>
              </a:rPr>
              <a:t>8. Объясните, о чём говорят слова </a:t>
            </a:r>
            <a:r>
              <a:rPr lang="ru-RU" altLang="ru-RU" b="1" dirty="0" err="1" smtClean="0">
                <a:latin typeface="Times New Roman" pitchFamily="18" charset="0"/>
              </a:rPr>
              <a:t>Кароля</a:t>
            </a:r>
            <a:r>
              <a:rPr lang="ru-RU" altLang="ru-RU" b="1" dirty="0" smtClean="0">
                <a:latin typeface="Times New Roman" pitchFamily="18" charset="0"/>
              </a:rPr>
              <a:t> Станислава </a:t>
            </a:r>
            <a:r>
              <a:rPr lang="ru-RU" altLang="ru-RU" b="1" dirty="0" err="1" smtClean="0">
                <a:latin typeface="Times New Roman" pitchFamily="18" charset="0"/>
              </a:rPr>
              <a:t>Радзивилла</a:t>
            </a:r>
            <a:r>
              <a:rPr lang="ru-RU" altLang="ru-RU" b="1" dirty="0" smtClean="0">
                <a:latin typeface="Times New Roman" pitchFamily="18" charset="0"/>
              </a:rPr>
              <a:t> в адрес Станислава Августа </a:t>
            </a:r>
            <a:r>
              <a:rPr lang="ru-RU" altLang="ru-RU" b="1" dirty="0" err="1" smtClean="0">
                <a:latin typeface="Times New Roman" pitchFamily="18" charset="0"/>
              </a:rPr>
              <a:t>Понятовского</a:t>
            </a:r>
            <a:r>
              <a:rPr lang="ru-RU" altLang="ru-RU" b="1" dirty="0" smtClean="0">
                <a:latin typeface="Times New Roman" pitchFamily="18" charset="0"/>
              </a:rPr>
              <a:t>: «Я – такой пан, каким тебе ещё нужно стать»</a:t>
            </a:r>
            <a:endParaRPr lang="ru-RU" altLang="ru-RU" b="1" dirty="0"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5926" y="3063837"/>
            <a:ext cx="8484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latin typeface="Times New Roman" pitchFamily="18" charset="0"/>
              </a:rPr>
              <a:t>9. Охарактеризуйте деятельность Барской и   </a:t>
            </a:r>
            <a:r>
              <a:rPr lang="ru-RU" altLang="ru-RU" b="1" dirty="0" err="1" smtClean="0">
                <a:latin typeface="Times New Roman" pitchFamily="18" charset="0"/>
              </a:rPr>
              <a:t>Тарговицкой</a:t>
            </a:r>
            <a:r>
              <a:rPr lang="ru-RU" altLang="ru-RU" b="1" dirty="0" smtClean="0">
                <a:latin typeface="Times New Roman" pitchFamily="18" charset="0"/>
              </a:rPr>
              <a:t> конференций.</a:t>
            </a:r>
            <a:endParaRPr lang="ru-RU" altLang="ru-RU" b="1" dirty="0"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0796" y="3433169"/>
            <a:ext cx="8484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latin typeface="Times New Roman" pitchFamily="18" charset="0"/>
              </a:rPr>
              <a:t>10. Объясните содержание лозунга повстанцев 1794 г. «Свобода, целостность, независимость». </a:t>
            </a:r>
            <a:endParaRPr lang="ru-RU" altLang="ru-RU" b="1" dirty="0"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8246" y="4231900"/>
            <a:ext cx="8484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latin typeface="Times New Roman" pitchFamily="18" charset="0"/>
              </a:rPr>
              <a:t>11. Почему Т. Костюшко считают национальным героем США </a:t>
            </a:r>
            <a:r>
              <a:rPr lang="ru-RU" altLang="ru-RU" b="1" smtClean="0">
                <a:latin typeface="Times New Roman" pitchFamily="18" charset="0"/>
              </a:rPr>
              <a:t>и Польши?</a:t>
            </a:r>
            <a:endParaRPr lang="ru-RU" altLang="ru-RU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01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1323078" y="404664"/>
            <a:ext cx="6858000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План</a:t>
            </a: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Политический кризис РП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Первый раздел РП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Попытки реформирования РП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Второй раздел РП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Восстание 1794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Третий раздел РП</a:t>
            </a:r>
          </a:p>
          <a:p>
            <a:pPr marL="457200" indent="-457200"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8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</a:rPr>
              <a:t>Основные даты: </a:t>
            </a:r>
            <a:r>
              <a:rPr lang="ru-RU" altLang="ru-RU" dirty="0" smtClean="0">
                <a:latin typeface="Times New Roman" pitchFamily="18" charset="0"/>
              </a:rPr>
              <a:t>1767  г.– поддержка Россией и Пруссией диссидентских  конференций;</a:t>
            </a:r>
          </a:p>
          <a:p>
            <a:r>
              <a:rPr lang="ru-RU" altLang="ru-RU" dirty="0" smtClean="0">
                <a:latin typeface="Times New Roman" pitchFamily="18" charset="0"/>
              </a:rPr>
              <a:t>1768 г. – удовлетворение требований диссидентов, Барская конференция;</a:t>
            </a:r>
          </a:p>
          <a:p>
            <a:r>
              <a:rPr lang="ru-RU" altLang="ru-RU" dirty="0" smtClean="0">
                <a:latin typeface="Times New Roman" pitchFamily="18" charset="0"/>
              </a:rPr>
              <a:t>1772 г. – первый раздел РП;</a:t>
            </a:r>
          </a:p>
          <a:p>
            <a:r>
              <a:rPr lang="ru-RU" altLang="ru-RU" dirty="0" smtClean="0">
                <a:latin typeface="Times New Roman" pitchFamily="18" charset="0"/>
              </a:rPr>
              <a:t>3 мая 1791 г. – Конституция РП;</a:t>
            </a:r>
          </a:p>
          <a:p>
            <a:r>
              <a:rPr lang="ru-RU" altLang="ru-RU" dirty="0" smtClean="0">
                <a:latin typeface="Times New Roman" pitchFamily="18" charset="0"/>
              </a:rPr>
              <a:t>1793 г. – второй раздел РП;</a:t>
            </a:r>
          </a:p>
          <a:p>
            <a:r>
              <a:rPr lang="ru-RU" altLang="ru-RU" dirty="0" smtClean="0">
                <a:latin typeface="Times New Roman" pitchFamily="18" charset="0"/>
              </a:rPr>
              <a:t>1794 г. – восстание </a:t>
            </a:r>
            <a:r>
              <a:rPr lang="ru-RU" altLang="ru-RU" dirty="0" err="1" smtClean="0">
                <a:latin typeface="Times New Roman" pitchFamily="18" charset="0"/>
              </a:rPr>
              <a:t>Тадеуша</a:t>
            </a:r>
            <a:r>
              <a:rPr lang="ru-RU" altLang="ru-RU" dirty="0" smtClean="0">
                <a:latin typeface="Times New Roman" pitchFamily="18" charset="0"/>
              </a:rPr>
              <a:t> Костюшки;</a:t>
            </a:r>
          </a:p>
          <a:p>
            <a:r>
              <a:rPr lang="ru-RU" altLang="ru-RU" dirty="0" smtClean="0">
                <a:latin typeface="Times New Roman" pitchFamily="18" charset="0"/>
              </a:rPr>
              <a:t>1795 г. – третий раздел РП;</a:t>
            </a:r>
          </a:p>
          <a:p>
            <a:endParaRPr lang="ru-RU" altLang="ru-RU" dirty="0" smtClean="0">
              <a:latin typeface="Times New Roman" pitchFamily="18" charset="0"/>
            </a:endParaRPr>
          </a:p>
          <a:p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</a:rPr>
              <a:t>Основные понятия: </a:t>
            </a:r>
            <a:r>
              <a:rPr lang="ru-RU" altLang="ru-RU" dirty="0" smtClean="0">
                <a:latin typeface="Times New Roman" pitchFamily="18" charset="0"/>
              </a:rPr>
              <a:t>шляхетские вольности,  «</a:t>
            </a:r>
            <a:r>
              <a:rPr lang="ru-RU" altLang="ru-RU" dirty="0" err="1" smtClean="0">
                <a:latin typeface="Times New Roman" pitchFamily="18" charset="0"/>
              </a:rPr>
              <a:t>либерум</a:t>
            </a:r>
            <a:r>
              <a:rPr lang="ru-RU" altLang="ru-RU" dirty="0" smtClean="0">
                <a:latin typeface="Times New Roman" pitchFamily="18" charset="0"/>
              </a:rPr>
              <a:t> вето»,  диссиденты,  конфедерация, кардинальные права, «немой» сейм, </a:t>
            </a:r>
            <a:r>
              <a:rPr lang="ru-RU" altLang="ru-RU" dirty="0" err="1" smtClean="0">
                <a:latin typeface="Times New Roman" pitchFamily="18" charset="0"/>
              </a:rPr>
              <a:t>косинеры</a:t>
            </a:r>
            <a:r>
              <a:rPr lang="ru-RU" altLang="ru-RU" dirty="0" smtClean="0">
                <a:latin typeface="Times New Roman" pitchFamily="18" charset="0"/>
              </a:rPr>
              <a:t>, разделы РП ;</a:t>
            </a:r>
          </a:p>
          <a:p>
            <a:endParaRPr lang="ru-RU" altLang="ru-RU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</a:rPr>
              <a:t>Персоналии:</a:t>
            </a:r>
            <a:r>
              <a:rPr lang="ru-RU" altLang="ru-RU" dirty="0" smtClean="0">
                <a:latin typeface="Times New Roman" pitchFamily="18" charset="0"/>
              </a:rPr>
              <a:t> король Станислав </a:t>
            </a:r>
            <a:r>
              <a:rPr lang="ru-RU" altLang="ru-RU" dirty="0" err="1" smtClean="0">
                <a:latin typeface="Times New Roman" pitchFamily="18" charset="0"/>
              </a:rPr>
              <a:t>Радзивилл</a:t>
            </a:r>
            <a:r>
              <a:rPr lang="ru-RU" altLang="ru-RU" dirty="0" smtClean="0">
                <a:latin typeface="Times New Roman" pitchFamily="18" charset="0"/>
              </a:rPr>
              <a:t>, </a:t>
            </a:r>
            <a:r>
              <a:rPr lang="ru-RU" altLang="ru-RU" dirty="0" smtClean="0">
                <a:latin typeface="Times New Roman" pitchFamily="18" charset="0"/>
              </a:rPr>
              <a:t>Станислав Август </a:t>
            </a:r>
            <a:r>
              <a:rPr lang="ru-RU" altLang="ru-RU" dirty="0" err="1" smtClean="0">
                <a:latin typeface="Times New Roman" pitchFamily="18" charset="0"/>
              </a:rPr>
              <a:t>Понятовский</a:t>
            </a:r>
            <a:r>
              <a:rPr lang="ru-RU" altLang="ru-RU" dirty="0" smtClean="0">
                <a:latin typeface="Times New Roman" pitchFamily="18" charset="0"/>
              </a:rPr>
              <a:t>, Михаил Казимир Огинский, Екатерина </a:t>
            </a:r>
            <a:r>
              <a:rPr lang="en-US" altLang="ru-RU" dirty="0" smtClean="0">
                <a:latin typeface="Times New Roman" pitchFamily="18" charset="0"/>
              </a:rPr>
              <a:t>II</a:t>
            </a:r>
            <a:r>
              <a:rPr lang="ru-RU" altLang="ru-RU" dirty="0" smtClean="0">
                <a:latin typeface="Times New Roman" pitchFamily="18" charset="0"/>
              </a:rPr>
              <a:t>, </a:t>
            </a:r>
            <a:r>
              <a:rPr lang="ru-RU" altLang="ru-RU" dirty="0" err="1" smtClean="0">
                <a:latin typeface="Times New Roman" pitchFamily="18" charset="0"/>
              </a:rPr>
              <a:t>Тадеуш</a:t>
            </a:r>
            <a:r>
              <a:rPr lang="ru-RU" altLang="ru-RU" dirty="0" smtClean="0">
                <a:latin typeface="Times New Roman" pitchFamily="18" charset="0"/>
              </a:rPr>
              <a:t> Костюшка, </a:t>
            </a:r>
            <a:r>
              <a:rPr lang="ru-RU" altLang="ru-RU" dirty="0" err="1" smtClean="0">
                <a:latin typeface="Times New Roman" pitchFamily="18" charset="0"/>
              </a:rPr>
              <a:t>Якуб</a:t>
            </a:r>
            <a:r>
              <a:rPr lang="ru-RU" altLang="ru-RU" dirty="0" smtClean="0">
                <a:latin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</a:rPr>
              <a:t>Я</a:t>
            </a:r>
            <a:r>
              <a:rPr lang="ru-RU" altLang="ru-RU" dirty="0" smtClean="0">
                <a:latin typeface="Times New Roman" pitchFamily="18" charset="0"/>
              </a:rPr>
              <a:t>синский</a:t>
            </a:r>
            <a:r>
              <a:rPr lang="ru-RU" altLang="ru-RU" dirty="0" smtClean="0">
                <a:latin typeface="Times New Roman" pitchFamily="18" charset="0"/>
              </a:rPr>
              <a:t>,;</a:t>
            </a:r>
            <a:endParaRPr lang="ru-RU" altLang="ru-RU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3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1331640" y="252589"/>
            <a:ext cx="6858000" cy="9906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1. Политический кризис РП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558" y="902611"/>
            <a:ext cx="85509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 smtClean="0">
                <a:latin typeface="Times New Roman" pitchFamily="18" charset="0"/>
              </a:rPr>
              <a:t>Причины разделов Польши заключались прежде всего во внутриполитическом положении самого государства. Оно характеризовалось как политический кризис, или безвластие. Это состояние было результатом злоупотребления </a:t>
            </a:r>
            <a:r>
              <a:rPr lang="ru-RU" altLang="ru-RU" dirty="0" smtClean="0">
                <a:solidFill>
                  <a:srgbClr val="C00000"/>
                </a:solidFill>
                <a:latin typeface="Times New Roman" pitchFamily="18" charset="0"/>
              </a:rPr>
              <a:t>шляхетскими вольностями</a:t>
            </a:r>
            <a:r>
              <a:rPr lang="ru-RU" altLang="ru-RU" dirty="0" smtClean="0">
                <a:latin typeface="Times New Roman" pitchFamily="18" charset="0"/>
              </a:rPr>
              <a:t>.</a:t>
            </a:r>
            <a:endParaRPr lang="ru-RU" altLang="ru-RU" dirty="0"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17797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</a:rPr>
              <a:t>Дать определение понятию шляхетские вольности</a:t>
            </a:r>
            <a:endParaRPr lang="ru-RU" altLang="ru-RU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2426105"/>
            <a:ext cx="6228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b="1" dirty="0" smtClean="0">
                <a:latin typeface="Times New Roman" pitchFamily="18" charset="0"/>
              </a:rPr>
              <a:t>Шляхетские вольности </a:t>
            </a:r>
            <a:r>
              <a:rPr lang="ru-RU" altLang="ru-RU" dirty="0" smtClean="0">
                <a:latin typeface="Times New Roman" pitchFamily="18" charset="0"/>
              </a:rPr>
              <a:t>– комплекс прав и привилегий шляхты Речи </a:t>
            </a:r>
            <a:r>
              <a:rPr lang="ru-RU" altLang="ru-RU" dirty="0" err="1" smtClean="0">
                <a:latin typeface="Times New Roman" pitchFamily="18" charset="0"/>
              </a:rPr>
              <a:t>Посполитой</a:t>
            </a:r>
            <a:r>
              <a:rPr lang="ru-RU" altLang="ru-RU" dirty="0" smtClean="0">
                <a:latin typeface="Times New Roman" pitchFamily="18" charset="0"/>
              </a:rPr>
              <a:t> в </a:t>
            </a:r>
            <a:r>
              <a:rPr lang="en-US" altLang="ru-RU" dirty="0" smtClean="0">
                <a:latin typeface="Times New Roman" pitchFamily="18" charset="0"/>
              </a:rPr>
              <a:t>XVI</a:t>
            </a:r>
            <a:r>
              <a:rPr lang="ru-RU" altLang="ru-RU" dirty="0" smtClean="0">
                <a:latin typeface="Times New Roman" pitchFamily="18" charset="0"/>
              </a:rPr>
              <a:t> –</a:t>
            </a:r>
            <a:r>
              <a:rPr lang="en-US" altLang="ru-RU" dirty="0" smtClean="0">
                <a:latin typeface="Times New Roman" pitchFamily="18" charset="0"/>
              </a:rPr>
              <a:t> XVIII</a:t>
            </a:r>
            <a:r>
              <a:rPr lang="ru-RU" altLang="ru-RU" dirty="0" smtClean="0">
                <a:latin typeface="Times New Roman" pitchFamily="18" charset="0"/>
              </a:rPr>
              <a:t> вв., на основе которых сформировался культ уважения свобод каждого лица шляхетского положения</a:t>
            </a:r>
            <a:endParaRPr lang="ru-RU" altLang="ru-RU" dirty="0">
              <a:latin typeface="Times New Roman" pitchFamily="18" charset="0"/>
            </a:endParaRPr>
          </a:p>
        </p:txBody>
      </p:sp>
      <p:pic>
        <p:nvPicPr>
          <p:cNvPr id="1030" name="Picture 6" descr="http://www.flagmakers.co.uk/wp-content/uploads/Lob_Rech_Pospoli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83" y="2102939"/>
            <a:ext cx="304800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thumb/5/5b/Rejtan_Upadek_Polski_Matejko.jpg/400px-Rejtan_Upadek_Polski_Matej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3608874"/>
            <a:ext cx="4508131" cy="255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44035" y="6167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>
                <a:hlinkClick r:id="rId4" tooltip="Рейтан — упадок Польши"/>
              </a:rPr>
              <a:t>Рейтан</a:t>
            </a:r>
            <a:r>
              <a:rPr lang="ru-RU" dirty="0" smtClean="0">
                <a:hlinkClick r:id="rId4" tooltip="Рейтан — упадок Польши"/>
              </a:rPr>
              <a:t> — упадок Польши</a:t>
            </a:r>
            <a:r>
              <a:rPr lang="ru-RU" dirty="0" smtClean="0"/>
              <a:t>», картина </a:t>
            </a:r>
          </a:p>
          <a:p>
            <a:pPr algn="ctr"/>
            <a:r>
              <a:rPr lang="ru-RU" dirty="0" smtClean="0">
                <a:hlinkClick r:id="rId5" tooltip="Ян Матейко"/>
              </a:rPr>
              <a:t>Яна Матейко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60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37257" y="399951"/>
            <a:ext cx="866705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be-BY" altLang="ru-RU" sz="2400" dirty="0">
                <a:solidFill>
                  <a:schemeClr val="bg1"/>
                </a:solidFill>
                <a:latin typeface="Times New Roman" pitchFamily="18" charset="0"/>
              </a:rPr>
              <a:t>   </a:t>
            </a:r>
            <a:r>
              <a:rPr lang="ru-RU" altLang="ru-RU" sz="2400" dirty="0">
                <a:latin typeface="Times New Roman" pitchFamily="18" charset="0"/>
              </a:rPr>
              <a:t>На заседаниях </a:t>
            </a:r>
            <a:r>
              <a:rPr lang="ru-RU" altLang="ru-RU" sz="2400" b="1" i="1" dirty="0">
                <a:latin typeface="Times New Roman" pitchFamily="18" charset="0"/>
              </a:rPr>
              <a:t>сейма</a:t>
            </a:r>
            <a:r>
              <a:rPr lang="ru-RU" altLang="ru-RU" sz="2400" dirty="0">
                <a:latin typeface="Times New Roman" pitchFamily="18" charset="0"/>
              </a:rPr>
              <a:t> еще со второй половины XVI в. </a:t>
            </a:r>
            <a:r>
              <a:rPr lang="ru-RU" altLang="ru-RU" sz="2400" dirty="0" smtClean="0">
                <a:latin typeface="Times New Roman" pitchFamily="18" charset="0"/>
              </a:rPr>
              <a:t>действовала право </a:t>
            </a:r>
            <a:r>
              <a:rPr lang="ru-RU" altLang="ru-RU" sz="2400" b="1" i="1" dirty="0">
                <a:latin typeface="Times New Roman" pitchFamily="18" charset="0"/>
              </a:rPr>
              <a:t>"</a:t>
            </a:r>
            <a:r>
              <a:rPr lang="ru-RU" altLang="ru-RU" sz="2400" b="1" i="1" dirty="0" err="1">
                <a:latin typeface="Times New Roman" pitchFamily="18" charset="0"/>
              </a:rPr>
              <a:t>либерум</a:t>
            </a:r>
            <a:r>
              <a:rPr lang="ru-RU" altLang="ru-RU" sz="2400" b="1" i="1" dirty="0">
                <a:latin typeface="Times New Roman" pitchFamily="18" charset="0"/>
              </a:rPr>
              <a:t> вето" </a:t>
            </a:r>
            <a:r>
              <a:rPr lang="ru-RU" altLang="ru-RU" sz="2400" dirty="0">
                <a:latin typeface="Times New Roman" pitchFamily="18" charset="0"/>
              </a:rPr>
              <a:t>(от латинского "не позволяю</a:t>
            </a:r>
            <a:r>
              <a:rPr lang="ru-RU" altLang="ru-RU" sz="2400" dirty="0" smtClean="0">
                <a:latin typeface="Times New Roman" pitchFamily="18" charset="0"/>
              </a:rPr>
              <a:t>"), которое окончательно было отменено только в 1791 г. </a:t>
            </a:r>
            <a:r>
              <a:rPr lang="ru-RU" altLang="ru-RU" sz="2400" dirty="0">
                <a:latin typeface="Times New Roman" pitchFamily="18" charset="0"/>
              </a:rPr>
              <a:t>Согласно </a:t>
            </a:r>
            <a:r>
              <a:rPr lang="ru-RU" altLang="ru-RU" sz="2400" dirty="0" smtClean="0">
                <a:latin typeface="Times New Roman" pitchFamily="18" charset="0"/>
              </a:rPr>
              <a:t>этому праву, если хотя бы </a:t>
            </a:r>
            <a:r>
              <a:rPr lang="ru-RU" altLang="ru-RU" sz="2400" dirty="0">
                <a:latin typeface="Times New Roman" pitchFamily="18" charset="0"/>
              </a:rPr>
              <a:t>один депутат сейма выступал против, то решение </a:t>
            </a:r>
            <a:r>
              <a:rPr lang="ru-RU" altLang="ru-RU" sz="2400" dirty="0" smtClean="0">
                <a:latin typeface="Times New Roman" pitchFamily="18" charset="0"/>
              </a:rPr>
              <a:t>не принималось</a:t>
            </a:r>
            <a:r>
              <a:rPr lang="ru-RU" altLang="ru-RU" sz="2400" dirty="0">
                <a:latin typeface="Times New Roman" pitchFamily="18" charset="0"/>
              </a:rPr>
              <a:t>, а заседание сейма прекращалось.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17376" y="2764471"/>
            <a:ext cx="597666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dirty="0"/>
              <a:t>Без­властию в Речи </a:t>
            </a:r>
            <a:r>
              <a:rPr lang="ru-RU" sz="2300" dirty="0" err="1"/>
              <a:t>Посполитой</a:t>
            </a:r>
            <a:r>
              <a:rPr lang="ru-RU" sz="2300" dirty="0"/>
              <a:t> содействовало то, что значительная часть шляхты считала право «</a:t>
            </a:r>
            <a:r>
              <a:rPr lang="ru-RU" sz="2300" dirty="0" err="1"/>
              <a:t>либерум</a:t>
            </a:r>
            <a:r>
              <a:rPr lang="ru-RU" sz="2300" dirty="0"/>
              <a:t> вето» свидетельством своей шляхет­ской вольности, используя это право для непринятия на сейме нежела­тельных постановлений. Государственное управление характеризовалось </a:t>
            </a:r>
            <a:r>
              <a:rPr lang="ru-RU" sz="2300" b="1" dirty="0"/>
              <a:t>всевластием магнатов и шляхты и слабостью королевской власти</a:t>
            </a:r>
            <a:r>
              <a:rPr lang="ru-RU" sz="2300" dirty="0"/>
              <a:t> в лице последнего короля Речи </a:t>
            </a:r>
            <a:r>
              <a:rPr lang="ru-RU" sz="2300" dirty="0" err="1"/>
              <a:t>Посполитой</a:t>
            </a:r>
            <a:r>
              <a:rPr lang="ru-RU" sz="2300" dirty="0"/>
              <a:t> </a:t>
            </a:r>
            <a:r>
              <a:rPr lang="ru-RU" sz="2300" i="1" dirty="0"/>
              <a:t>Станислава Августа </a:t>
            </a:r>
            <a:r>
              <a:rPr lang="ru-RU" sz="2300" i="1" dirty="0" err="1"/>
              <a:t>Понятовского</a:t>
            </a:r>
            <a:r>
              <a:rPr lang="ru-RU" sz="2300" i="1" dirty="0"/>
              <a:t>.</a:t>
            </a:r>
            <a:endParaRPr lang="ru-RU" sz="2300" dirty="0"/>
          </a:p>
        </p:txBody>
      </p:sp>
      <p:pic>
        <p:nvPicPr>
          <p:cNvPr id="3074" name="Picture 2" descr="http://sources.ruzhany.info/images11/poniatowski_s_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62" y="2708275"/>
            <a:ext cx="2600261" cy="346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6139335"/>
            <a:ext cx="24356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/>
              <a:t>Станислав</a:t>
            </a:r>
          </a:p>
          <a:p>
            <a:pPr algn="ctr"/>
            <a:r>
              <a:rPr lang="ru-RU" b="1" i="1" dirty="0" smtClean="0"/>
              <a:t> Август </a:t>
            </a:r>
            <a:r>
              <a:rPr lang="ru-RU" b="1" i="1" dirty="0" err="1" smtClean="0"/>
              <a:t>Понятовский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4405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255" y="548680"/>
            <a:ext cx="80471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/>
              <a:t>              Фактически </a:t>
            </a:r>
            <a:r>
              <a:rPr lang="ru-RU" sz="2000" dirty="0"/>
              <a:t>некоронованным королем на территории ВКЛ являлся </a:t>
            </a:r>
            <a:r>
              <a:rPr lang="ru-RU" sz="2000" dirty="0" err="1"/>
              <a:t>несвижский</a:t>
            </a:r>
            <a:r>
              <a:rPr lang="ru-RU" sz="2000" dirty="0"/>
              <a:t> магнат </a:t>
            </a:r>
            <a:r>
              <a:rPr lang="ru-RU" sz="2000" i="1" dirty="0"/>
              <a:t>Кароль Станислав </a:t>
            </a:r>
            <a:r>
              <a:rPr lang="ru-RU" sz="2000" i="1" dirty="0" err="1"/>
              <a:t>Радзивилл</a:t>
            </a:r>
            <a:r>
              <a:rPr lang="ru-RU" sz="2000" dirty="0"/>
              <a:t> (по прозвищу </a:t>
            </a:r>
            <a:r>
              <a:rPr lang="ru-RU" sz="2000" i="1" dirty="0"/>
              <a:t>Пане </a:t>
            </a:r>
            <a:r>
              <a:rPr lang="ru-RU" sz="2000" i="1" dirty="0" err="1"/>
              <a:t>Коханку</a:t>
            </a:r>
            <a:r>
              <a:rPr lang="ru-RU" sz="2000" i="1" dirty="0"/>
              <a:t>),</a:t>
            </a:r>
            <a:r>
              <a:rPr lang="ru-RU" sz="2000" dirty="0"/>
              <a:t> заявивший Станиславу Августу следующее: </a:t>
            </a:r>
            <a:r>
              <a:rPr lang="ru-RU" sz="2000" b="1" dirty="0"/>
              <a:t>«Я — такой пан, каким тебе еще нужно стать».</a:t>
            </a:r>
          </a:p>
        </p:txBody>
      </p:sp>
      <p:pic>
        <p:nvPicPr>
          <p:cNvPr id="4098" name="Picture 2" descr="http://www.historia.uwazamrze.pl/public/images/articles/ed15f4d85b13fe469c9f577d2c0133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21" y="2132856"/>
            <a:ext cx="332484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7257" y="6165304"/>
            <a:ext cx="3275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Кароль Станислав </a:t>
            </a:r>
            <a:r>
              <a:rPr lang="ru-RU" b="1" i="1" dirty="0" err="1" smtClean="0"/>
              <a:t>Радзивилл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32449" y="1896998"/>
            <a:ext cx="53115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Попытки ограничить власть магнатов привели к недовольству со стороны последних. Междоусобная борьба магнатов обострилась не­довольством множественной шляхты католического вероисповедания, которая уравнялась в правах с не католиками — православными и про­тестантами, которых называли </a:t>
            </a:r>
            <a:r>
              <a:rPr lang="ru-RU" i="1" dirty="0"/>
              <a:t>диссидентами.</a:t>
            </a:r>
            <a:r>
              <a:rPr lang="ru-RU" dirty="0"/>
              <a:t> Противоречия между католиками и не католиками использовали соседние государства.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37385" y="44828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</a:rPr>
              <a:t>Вспомните, кого в РП называли диссидентами?</a:t>
            </a:r>
            <a:endParaRPr lang="ru-RU" altLang="ru-RU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37384" y="5129172"/>
            <a:ext cx="53066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b="1" dirty="0" smtClean="0">
                <a:latin typeface="Times New Roman" pitchFamily="18" charset="0"/>
              </a:rPr>
              <a:t>Диссиденты</a:t>
            </a:r>
            <a:r>
              <a:rPr lang="ru-RU" altLang="ru-RU" dirty="0" smtClean="0">
                <a:latin typeface="Times New Roman" pitchFamily="18" charset="0"/>
              </a:rPr>
              <a:t> – верующие-христиане, которые не придерживаются господствующего вероисповедания, преимущественно в странах, где государственной религией является католицизм или протестантизм</a:t>
            </a:r>
            <a:endParaRPr lang="ru-RU" alt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39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48" y="377618"/>
            <a:ext cx="721274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          Внутриполитическое </a:t>
            </a:r>
            <a:r>
              <a:rPr lang="ru-RU" sz="2000" dirty="0"/>
              <a:t>положение усугублялось внешнеполитически­ми обстоятельствами, связанными в начале XVIII в. с боевыми действи­ями в годы Северной войны. </a:t>
            </a:r>
            <a:r>
              <a:rPr lang="ru-RU" sz="2000" b="1" dirty="0"/>
              <a:t>Речь </a:t>
            </a:r>
            <a:r>
              <a:rPr lang="ru-RU" sz="2000" b="1" dirty="0" err="1"/>
              <a:t>Посполитая</a:t>
            </a:r>
            <a:r>
              <a:rPr lang="ru-RU" sz="2000" b="1" dirty="0"/>
              <a:t> стала «заезжим двором и корчмой» для иноземных войск</a:t>
            </a:r>
            <a:r>
              <a:rPr lang="ru-RU" sz="2000" dirty="0"/>
              <a:t>. Такое положение позволяло сосед­ним государствам вмешиваться во внутренние дела Речи </a:t>
            </a:r>
            <a:r>
              <a:rPr lang="ru-RU" sz="2000" dirty="0" err="1"/>
              <a:t>Посполитой</a:t>
            </a:r>
            <a:r>
              <a:rPr lang="ru-RU" sz="2000" dirty="0"/>
              <a:t>.. </a:t>
            </a:r>
            <a:endParaRPr lang="ru-RU" sz="2000" dirty="0" smtClean="0"/>
          </a:p>
          <a:p>
            <a:endParaRPr lang="ru-RU" b="1" dirty="0"/>
          </a:p>
        </p:txBody>
      </p:sp>
      <p:pic>
        <p:nvPicPr>
          <p:cNvPr id="6146" name="Picture 2" descr="http://i1.poltava.pl.ua/news/102/10157/content/sweden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543" y="55839"/>
            <a:ext cx="2137206" cy="285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97998" y="2901386"/>
            <a:ext cx="188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/>
              <a:t>Шведская армия</a:t>
            </a:r>
            <a:endParaRPr lang="ru-RU" b="1" dirty="0"/>
          </a:p>
        </p:txBody>
      </p:sp>
      <p:pic>
        <p:nvPicPr>
          <p:cNvPr id="6148" name="Picture 4" descr="http://dic.academic.ru/pictures/wiki/files/85/Un-Ekaterinoslav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729" y="3270718"/>
            <a:ext cx="2054833" cy="295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341391" y="6224109"/>
            <a:ext cx="1661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/>
              <a:t>Русская армия</a:t>
            </a:r>
            <a:endParaRPr lang="ru-RU" b="1" dirty="0"/>
          </a:p>
        </p:txBody>
      </p:sp>
      <p:pic>
        <p:nvPicPr>
          <p:cNvPr id="6150" name="Picture 6" descr="http://i.imgur.com/r51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995" y="2901386"/>
            <a:ext cx="2061829" cy="259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5453" y="2807789"/>
            <a:ext cx="452354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Таким образом, политическая </a:t>
            </a:r>
            <a:r>
              <a:rPr lang="ru-RU" sz="2000" b="1" i="1" dirty="0" smtClean="0"/>
              <a:t>анархия</a:t>
            </a:r>
            <a:r>
              <a:rPr lang="ru-RU" sz="2000" b="1" dirty="0" smtClean="0"/>
              <a:t> (безвластие) внутри страны, отсутствие сильной центральной власти в лице короля (его должность была выборной и целиком зависела от воли магнатов и шляхты), а так­же вмешательство во внутренние дела со стороны соседних государств привели к территориальным разделам Речи </a:t>
            </a:r>
            <a:r>
              <a:rPr lang="ru-RU" sz="2000" b="1" dirty="0" err="1" smtClean="0"/>
              <a:t>Посполитой</a:t>
            </a:r>
            <a:r>
              <a:rPr lang="ru-RU" sz="2000" b="1" dirty="0" smtClean="0"/>
              <a:t>.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82018" y="5501083"/>
            <a:ext cx="1812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/>
              <a:t>Прусская армия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133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7817"/>
            <a:ext cx="55674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        </a:t>
            </a:r>
            <a:r>
              <a:rPr lang="ru-RU" dirty="0" smtClean="0"/>
              <a:t>Россия </a:t>
            </a:r>
            <a:r>
              <a:rPr lang="ru-RU" dirty="0"/>
              <a:t>и Пруссия поддержали образо­вание в </a:t>
            </a:r>
            <a:r>
              <a:rPr lang="ru-RU" b="1" dirty="0"/>
              <a:t>1767 г</a:t>
            </a:r>
            <a:r>
              <a:rPr lang="ru-RU" dirty="0"/>
              <a:t>. диссидентских </a:t>
            </a:r>
            <a:r>
              <a:rPr lang="ru-RU" i="1" dirty="0"/>
              <a:t>конфедераций —</a:t>
            </a:r>
            <a:r>
              <a:rPr lang="ru-RU" dirty="0"/>
              <a:t> временных политичес­ких союзов шляхты. Их представители обратились к российской импе­ратрице </a:t>
            </a:r>
            <a:r>
              <a:rPr lang="ru-RU" b="1" dirty="0"/>
              <a:t>Екатерине II</a:t>
            </a:r>
            <a:r>
              <a:rPr lang="ru-RU" dirty="0"/>
              <a:t>, чтобы она помогла вернуть им былые владения. Следующий сейм Речи </a:t>
            </a:r>
            <a:r>
              <a:rPr lang="ru-RU" dirty="0" err="1"/>
              <a:t>Посполитой</a:t>
            </a:r>
            <a:r>
              <a:rPr lang="ru-RU" dirty="0"/>
              <a:t>, состоявшийся </a:t>
            </a:r>
            <a:r>
              <a:rPr lang="ru-RU" b="1" dirty="0"/>
              <a:t>в Варшаве в 1768 г</a:t>
            </a:r>
            <a:r>
              <a:rPr lang="ru-RU" dirty="0"/>
              <a:t>., вынужден был удовлетворить требования диссидентов и принять так называемы </a:t>
            </a:r>
            <a:r>
              <a:rPr lang="ru-RU" i="1" dirty="0"/>
              <a:t> Кардинальные права.</a:t>
            </a:r>
            <a:r>
              <a:rPr lang="ru-RU" dirty="0"/>
              <a:t> </a:t>
            </a:r>
          </a:p>
        </p:txBody>
      </p:sp>
      <p:pic>
        <p:nvPicPr>
          <p:cNvPr id="7170" name="Picture 2" descr="http://www.belygorod.ru/img2/1000_rushud/Used/m40lukovIS_PtEkateriny2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664"/>
            <a:ext cx="28575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22522" y="4221088"/>
            <a:ext cx="1568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/>
              <a:t>Екатерина </a:t>
            </a:r>
            <a:r>
              <a:rPr lang="en-US" b="1" i="1" dirty="0" smtClean="0"/>
              <a:t>II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0799" y="4005064"/>
            <a:ext cx="52200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Кардинальные права предусматривали: </a:t>
            </a:r>
          </a:p>
          <a:p>
            <a:endParaRPr lang="ru-RU" dirty="0" smtClean="0"/>
          </a:p>
          <a:p>
            <a:r>
              <a:rPr lang="ru-RU" dirty="0" smtClean="0"/>
              <a:t>1. Закрепление права «</a:t>
            </a:r>
            <a:r>
              <a:rPr lang="ru-RU" dirty="0" err="1" smtClean="0"/>
              <a:t>либерум</a:t>
            </a:r>
            <a:r>
              <a:rPr lang="ru-RU" dirty="0" smtClean="0"/>
              <a:t> вето»;</a:t>
            </a:r>
          </a:p>
          <a:p>
            <a:r>
              <a:rPr lang="ru-RU" dirty="0" smtClean="0"/>
              <a:t>2. Свободный выбор короля;</a:t>
            </a:r>
          </a:p>
          <a:p>
            <a:r>
              <a:rPr lang="ru-RU" dirty="0" smtClean="0"/>
              <a:t>3. Право на образование шляхетских конфедераций;</a:t>
            </a:r>
          </a:p>
          <a:p>
            <a:r>
              <a:rPr lang="ru-RU" dirty="0" smtClean="0"/>
              <a:t>4. Право шляхты занимать государственные должности;</a:t>
            </a:r>
          </a:p>
          <a:p>
            <a:r>
              <a:rPr lang="ru-RU" dirty="0" smtClean="0"/>
              <a:t>5. Владеть землей и крестьянами.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9985" y="310448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</a:rPr>
              <a:t>Что предусматривается под  понятием кардинальные права?</a:t>
            </a:r>
            <a:endParaRPr lang="ru-RU" altLang="ru-RU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15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535" y="404664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Значительная часть католической шляхты, недовольная возраста­нием российского влияния и возвышением диссидентов, образовала в </a:t>
            </a:r>
            <a:r>
              <a:rPr lang="ru-RU" b="1" dirty="0"/>
              <a:t>1768 г. Барскую конфедерацию</a:t>
            </a:r>
            <a:r>
              <a:rPr lang="ru-RU" dirty="0"/>
              <a:t>. Их поддержали </a:t>
            </a:r>
            <a:r>
              <a:rPr lang="ru-RU" dirty="0" err="1"/>
              <a:t>виленский</a:t>
            </a:r>
            <a:r>
              <a:rPr lang="ru-RU" dirty="0"/>
              <a:t> воевода Кароль Станислав </a:t>
            </a:r>
            <a:r>
              <a:rPr lang="ru-RU" dirty="0" err="1"/>
              <a:t>Радзивилл</a:t>
            </a:r>
            <a:r>
              <a:rPr lang="ru-RU" dirty="0"/>
              <a:t> и </a:t>
            </a:r>
            <a:r>
              <a:rPr lang="ru-RU" i="1" dirty="0"/>
              <a:t>гетман</a:t>
            </a:r>
            <a:r>
              <a:rPr lang="ru-RU" dirty="0"/>
              <a:t> ВКЛ </a:t>
            </a:r>
            <a:r>
              <a:rPr lang="ru-RU" i="1" dirty="0" smtClean="0"/>
              <a:t>Михаил </a:t>
            </a:r>
            <a:r>
              <a:rPr lang="ru-RU" i="1" dirty="0"/>
              <a:t>Казимир Огин­ский.</a:t>
            </a:r>
            <a:r>
              <a:rPr lang="ru-RU" dirty="0"/>
              <a:t> Король и сенат Речи </a:t>
            </a:r>
            <a:r>
              <a:rPr lang="ru-RU" dirty="0" err="1"/>
              <a:t>Посполитой</a:t>
            </a:r>
            <a:r>
              <a:rPr lang="ru-RU" dirty="0"/>
              <a:t> в борьбе с барскими конфеде­ратами обратились за помощью к России. Конфедераты были разбиты. Российские войска под руководством А. В. Суворова нанесли поражение войскам </a:t>
            </a:r>
            <a:r>
              <a:rPr lang="ru-RU" dirty="0" err="1"/>
              <a:t>Михала</a:t>
            </a:r>
            <a:r>
              <a:rPr lang="ru-RU" dirty="0"/>
              <a:t> Казимира Огинского.</a:t>
            </a:r>
          </a:p>
        </p:txBody>
      </p:sp>
      <p:pic>
        <p:nvPicPr>
          <p:cNvPr id="3" name="Picture 2" descr="http://www.historia.uwazamrze.pl/public/images/articles/ed15f4d85b13fe469c9f577d2c0133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35989"/>
            <a:ext cx="2026680" cy="232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6445" y="4869160"/>
            <a:ext cx="24972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/>
              <a:t>Король </a:t>
            </a:r>
          </a:p>
          <a:p>
            <a:pPr algn="ctr"/>
            <a:r>
              <a:rPr lang="ru-RU" b="1" i="1" dirty="0" smtClean="0"/>
              <a:t>Станислав </a:t>
            </a:r>
            <a:r>
              <a:rPr lang="ru-RU" b="1" i="1" dirty="0" err="1" smtClean="0"/>
              <a:t>Радзивилл</a:t>
            </a:r>
            <a:endParaRPr lang="ru-RU" b="1" i="1" dirty="0"/>
          </a:p>
        </p:txBody>
      </p:sp>
      <p:pic>
        <p:nvPicPr>
          <p:cNvPr id="8194" name="Picture 2" descr="http://kresowiacy.com/wp-content/uploads/2014/03/image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35989"/>
            <a:ext cx="1809794" cy="232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06388" y="4869160"/>
            <a:ext cx="20010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/>
              <a:t>Михаил Казимир </a:t>
            </a:r>
          </a:p>
          <a:p>
            <a:pPr algn="ctr"/>
            <a:r>
              <a:rPr lang="ru-RU" b="1" i="1" dirty="0" smtClean="0"/>
              <a:t>Огин­ский</a:t>
            </a:r>
            <a:endParaRPr lang="ru-RU" b="1" dirty="0"/>
          </a:p>
        </p:txBody>
      </p:sp>
      <p:pic>
        <p:nvPicPr>
          <p:cNvPr id="8196" name="Picture 4" descr="http://cs622517.vk.me/v622517402/4c47f/5OH5zpt8ZA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480" y="2924944"/>
            <a:ext cx="2487005" cy="276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309613" y="5805264"/>
            <a:ext cx="25327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/>
              <a:t>Александр  Васильевич</a:t>
            </a:r>
          </a:p>
          <a:p>
            <a:pPr algn="ctr"/>
            <a:r>
              <a:rPr lang="ru-RU" b="1" i="1" dirty="0" smtClean="0"/>
              <a:t>Суворов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5456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162</TotalTime>
  <Words>1772</Words>
  <Application>Microsoft Office PowerPoint</Application>
  <PresentationFormat>Экран (4:3)</PresentationFormat>
  <Paragraphs>110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NewsPrint</vt:lpstr>
      <vt:lpstr>Политический кризис Речи Посполитой и её разделы. Восстание 1794 г. и его события на территории Беларуси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Политический кризис Речи Посполитой и её разделы. Восстание 1794 г. и его события на территории Беларуси</dc:title>
  <dc:creator>USER</dc:creator>
  <cp:lastModifiedBy>user</cp:lastModifiedBy>
  <cp:revision>17</cp:revision>
  <dcterms:created xsi:type="dcterms:W3CDTF">2016-03-17T19:27:34Z</dcterms:created>
  <dcterms:modified xsi:type="dcterms:W3CDTF">2018-03-18T07:47:28Z</dcterms:modified>
</cp:coreProperties>
</file>