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85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u="sng" kern="1200">
        <a:solidFill>
          <a:srgbClr val="6600FF"/>
        </a:solidFill>
        <a:latin typeface="Monotype Corsiva" panose="03010101010201010101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u="sng" kern="1200">
        <a:solidFill>
          <a:srgbClr val="6600FF"/>
        </a:solidFill>
        <a:latin typeface="Monotype Corsiva" panose="03010101010201010101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u="sng" kern="1200">
        <a:solidFill>
          <a:srgbClr val="6600FF"/>
        </a:solidFill>
        <a:latin typeface="Monotype Corsiva" panose="03010101010201010101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u="sng" kern="1200">
        <a:solidFill>
          <a:srgbClr val="6600FF"/>
        </a:solidFill>
        <a:latin typeface="Monotype Corsiva" panose="03010101010201010101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u="sng" kern="1200">
        <a:solidFill>
          <a:srgbClr val="6600FF"/>
        </a:solidFill>
        <a:latin typeface="Monotype Corsiva" panose="03010101010201010101" pitchFamily="66" charset="0"/>
        <a:ea typeface="+mn-ea"/>
        <a:cs typeface="+mn-cs"/>
      </a:defRPr>
    </a:lvl5pPr>
    <a:lvl6pPr marL="2286000" algn="l" defTabSz="914400" rtl="0" eaLnBrk="1" latinLnBrk="0" hangingPunct="1">
      <a:defRPr sz="4400" u="sng" kern="1200">
        <a:solidFill>
          <a:srgbClr val="6600FF"/>
        </a:solidFill>
        <a:latin typeface="Monotype Corsiva" panose="03010101010201010101" pitchFamily="66" charset="0"/>
        <a:ea typeface="+mn-ea"/>
        <a:cs typeface="+mn-cs"/>
      </a:defRPr>
    </a:lvl6pPr>
    <a:lvl7pPr marL="2743200" algn="l" defTabSz="914400" rtl="0" eaLnBrk="1" latinLnBrk="0" hangingPunct="1">
      <a:defRPr sz="4400" u="sng" kern="1200">
        <a:solidFill>
          <a:srgbClr val="6600FF"/>
        </a:solidFill>
        <a:latin typeface="Monotype Corsiva" panose="03010101010201010101" pitchFamily="66" charset="0"/>
        <a:ea typeface="+mn-ea"/>
        <a:cs typeface="+mn-cs"/>
      </a:defRPr>
    </a:lvl7pPr>
    <a:lvl8pPr marL="3200400" algn="l" defTabSz="914400" rtl="0" eaLnBrk="1" latinLnBrk="0" hangingPunct="1">
      <a:defRPr sz="4400" u="sng" kern="1200">
        <a:solidFill>
          <a:srgbClr val="6600FF"/>
        </a:solidFill>
        <a:latin typeface="Monotype Corsiva" panose="03010101010201010101" pitchFamily="66" charset="0"/>
        <a:ea typeface="+mn-ea"/>
        <a:cs typeface="+mn-cs"/>
      </a:defRPr>
    </a:lvl8pPr>
    <a:lvl9pPr marL="3657600" algn="l" defTabSz="914400" rtl="0" eaLnBrk="1" latinLnBrk="0" hangingPunct="1">
      <a:defRPr sz="4400" u="sng" kern="1200">
        <a:solidFill>
          <a:srgbClr val="6600FF"/>
        </a:solidFill>
        <a:latin typeface="Monotype Corsiva" panose="03010101010201010101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663300"/>
    <a:srgbClr val="FFCC00"/>
    <a:srgbClr val="6600CC"/>
    <a:srgbClr val="B6CAE8"/>
    <a:srgbClr val="ECC8B2"/>
    <a:srgbClr val="9B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13DBE-BCCB-4E9C-B13C-916BCF7FD1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54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19D1-BCE5-4A96-93F8-E78B0E9EBF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44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03EC9-CCC9-4684-82AC-5C4BF9DF9C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38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6D846-4724-4B02-8C7C-3FD548726C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32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DF840-2F84-4A04-8B6B-64F87541E0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06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E2B34-722E-495E-99CD-1C90C09B8B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382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71B09-96A2-4B33-8072-38C4A43527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92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82A10-7AB6-4EF6-8347-133E29B598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94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8A6E9-7100-46F0-8A12-3998ACE1B5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081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122F-1594-48B9-A990-C872F5D040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56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94607-B153-4168-B9D9-3DABAD2CB3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815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chemeClr val="tx1"/>
                </a:solidFill>
                <a:latin typeface="+mn-lt"/>
              </a:defRPr>
            </a:lvl1pPr>
          </a:lstStyle>
          <a:p>
            <a:fld id="{50E21C10-28CA-4B88-8767-13636B62F4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FFF99">
              <a:alpha val="47000"/>
            </a:srgbClr>
          </a:solidFill>
        </p:spPr>
        <p:txBody>
          <a:bodyPr/>
          <a:lstStyle/>
          <a:p>
            <a:r>
              <a:rPr lang="be-BY" altLang="ru-RU">
                <a:solidFill>
                  <a:srgbClr val="000099"/>
                </a:solidFill>
                <a:latin typeface="Monotype Corsiva" panose="03010101010201010101" pitchFamily="66" charset="0"/>
              </a:rPr>
              <a:t>Паўстанне 1863-1864 гг. </a:t>
            </a:r>
            <a:endParaRPr lang="ru-RU" altLang="ru-RU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195513" y="188913"/>
            <a:ext cx="58610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be-BY" altLang="ru-RU" sz="3600">
                <a:solidFill>
                  <a:srgbClr val="000099"/>
                </a:solidFill>
                <a:latin typeface="Monotype Corsiva" panose="03010101010201010101" pitchFamily="66" charset="0"/>
              </a:rPr>
              <a:t>Ход і вынікі паўстання</a:t>
            </a:r>
            <a:endParaRPr lang="ru-RU" altLang="ru-RU" sz="360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755650" y="3213100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ru-RU" altLang="ru-RU" sz="2400">
              <a:solidFill>
                <a:srgbClr val="2062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95288" y="2997200"/>
            <a:ext cx="53292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Цэнтральны нацыянальны камітэт у Варшаве (у далейшым стаў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Польскім нацыянальным урадам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, дзе пераважалі “белыя”) не ўлічваў патрабаванняў рэвалюцыйных дэмакратаў на чале з К.Каліноўскім. Фактычнае ігнараванне “белымі” ЛПК паставіла яго перад выбарам: далучыцца да польскага паўстання і падпарадкавацца Варшаве, ці дзейнічаць самастойна.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692275" y="981075"/>
            <a:ext cx="70929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Паўстанне ў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Польшчы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пачалося ў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студзені 1863 г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. без узгаднення з ЛПК у Вільні. 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0" y="0"/>
            <a:ext cx="2195513" cy="2924175"/>
            <a:chOff x="0" y="0"/>
            <a:chExt cx="1383" cy="1842"/>
          </a:xfrm>
        </p:grpSpPr>
        <p:sp>
          <p:nvSpPr>
            <p:cNvPr id="79881" name="Rectangle 9"/>
            <p:cNvSpPr>
              <a:spLocks noChangeArrowheads="1"/>
            </p:cNvSpPr>
            <p:nvPr/>
          </p:nvSpPr>
          <p:spPr bwMode="auto">
            <a:xfrm>
              <a:off x="0" y="1570"/>
              <a:ext cx="138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30263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825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46238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Герб паўстання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9882" name="Picture 10" descr="сканирование000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" y="0"/>
              <a:ext cx="1230" cy="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885" name="Group 13"/>
          <p:cNvGrpSpPr>
            <a:grpSpLocks/>
          </p:cNvGrpSpPr>
          <p:nvPr/>
        </p:nvGrpSpPr>
        <p:grpSpPr bwMode="auto">
          <a:xfrm>
            <a:off x="5795963" y="1916113"/>
            <a:ext cx="3097212" cy="4464050"/>
            <a:chOff x="1746" y="754"/>
            <a:chExt cx="1996" cy="2903"/>
          </a:xfrm>
        </p:grpSpPr>
        <p:sp>
          <p:nvSpPr>
            <p:cNvPr id="79875" name="Rectangle 3"/>
            <p:cNvSpPr>
              <a:spLocks noChangeArrowheads="1"/>
            </p:cNvSpPr>
            <p:nvPr/>
          </p:nvSpPr>
          <p:spPr bwMode="auto">
            <a:xfrm>
              <a:off x="1746" y="3430"/>
              <a:ext cx="199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Развітанне з паўстанцам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9884" name="Picture 12" descr="сканирование000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754"/>
              <a:ext cx="1975" cy="2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55650" y="3213100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ru-RU" altLang="ru-RU" sz="2400">
              <a:solidFill>
                <a:srgbClr val="2062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50825" y="3644900"/>
            <a:ext cx="41052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Але ўжо ў маі 1863 г. паўстанне было падаўлена ў Мінскай, Магілёўскай, Віцебскай губернях. Прадчуваючы паражэнне, “белыя” пачалі пакідаць свае пасады ў кіраўніцтве, і ў чэрвені 1863 г. яно перайшло да “чырвоных”. 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895850" y="188913"/>
            <a:ext cx="42481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К.Каліноўскі апынуўся ў дастаткова трагічным становішчы. Ён вымушаны быў з прычыны слабасці рэвалюцыйна-дэмакратычных сіл у Беларусі супрацоўнічаць з польскімі шляхецкімі рэвалюцыянерамі.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179388" y="188913"/>
            <a:ext cx="4465637" cy="3313112"/>
            <a:chOff x="113" y="164"/>
            <a:chExt cx="2767" cy="2042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auto">
            <a:xfrm>
              <a:off x="113" y="1979"/>
              <a:ext cx="27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К.Каліноўскі сярод паўстанцаў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80906" name="Picture 10" descr="сканирование00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64"/>
              <a:ext cx="2766" cy="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911" name="Group 15"/>
          <p:cNvGrpSpPr>
            <a:grpSpLocks/>
          </p:cNvGrpSpPr>
          <p:nvPr/>
        </p:nvGrpSpPr>
        <p:grpSpPr bwMode="auto">
          <a:xfrm>
            <a:off x="4356100" y="3213100"/>
            <a:ext cx="4537075" cy="3328988"/>
            <a:chOff x="1655" y="1378"/>
            <a:chExt cx="3085" cy="2188"/>
          </a:xfrm>
        </p:grpSpPr>
        <p:sp>
          <p:nvSpPr>
            <p:cNvPr id="80909" name="Rectangle 13"/>
            <p:cNvSpPr>
              <a:spLocks noChangeArrowheads="1"/>
            </p:cNvSpPr>
            <p:nvPr/>
          </p:nvSpPr>
          <p:spPr bwMode="auto">
            <a:xfrm>
              <a:off x="1655" y="3339"/>
              <a:ext cx="308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Бой паўстанцаў з царскімі салдатамі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80910" name="Picture 14" descr="сканирование0012"/>
            <p:cNvPicPr>
              <a:picLocks noChangeAspect="1" noChangeArrowheads="1"/>
            </p:cNvPicPr>
            <p:nvPr/>
          </p:nvPicPr>
          <p:blipFill>
            <a:blip r:embed="rId3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378"/>
              <a:ext cx="3074" cy="1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755650" y="3213100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ru-RU" altLang="ru-RU" sz="2400">
              <a:solidFill>
                <a:srgbClr val="2062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79388" y="188913"/>
            <a:ext cx="4968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Аднак дабіцца пералому ў ходзе паўстання прыхільнікам К.Каліноўскага не ўдалося.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Восенню 1863 г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. узброеная барацьба ў Беларусі была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практычна падаўлена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. У Польшчы яна працягвалася яшчэ да восені 1864 г.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419475" y="3284538"/>
            <a:ext cx="5545138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Асноўнымі прычынамі паражэння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паўстання сталі: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разыходжанні ў поглядах ўдзельнікаў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 паўстання;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5076825" y="188913"/>
            <a:ext cx="3886200" cy="2808287"/>
            <a:chOff x="2835" y="799"/>
            <a:chExt cx="2585" cy="1996"/>
          </a:xfrm>
        </p:grpSpPr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2835" y="2568"/>
              <a:ext cx="258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Сцяг паўстанцаў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81930" name="Picture 10" descr="сканирование00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0"/>
            <a:stretch>
              <a:fillRect/>
            </a:stretch>
          </p:blipFill>
          <p:spPr bwMode="auto">
            <a:xfrm>
              <a:off x="2835" y="799"/>
              <a:ext cx="2552" cy="1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32" name="Group 12"/>
          <p:cNvGrpSpPr>
            <a:grpSpLocks/>
          </p:cNvGrpSpPr>
          <p:nvPr/>
        </p:nvGrpSpPr>
        <p:grpSpPr bwMode="auto">
          <a:xfrm>
            <a:off x="323850" y="2752725"/>
            <a:ext cx="2889250" cy="4105275"/>
            <a:chOff x="3696" y="119"/>
            <a:chExt cx="1820" cy="2586"/>
          </a:xfrm>
        </p:grpSpPr>
        <p:sp>
          <p:nvSpPr>
            <p:cNvPr id="81923" name="Rectangle 3"/>
            <p:cNvSpPr>
              <a:spLocks noChangeArrowheads="1"/>
            </p:cNvSpPr>
            <p:nvPr/>
          </p:nvSpPr>
          <p:spPr bwMode="auto">
            <a:xfrm>
              <a:off x="3696" y="2478"/>
              <a:ext cx="181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Падаўленне паўстання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81931" name="Picture 11" descr="подавление восстан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19"/>
              <a:ext cx="1820" cy="2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3419475" y="4941888"/>
            <a:ext cx="54006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адсутнасць адзінага плана баявых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 дзеянняў;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3419475" y="5949950"/>
            <a:ext cx="5473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недахоп сіл і зброі;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  <p:bldP spid="81926" grpId="0"/>
      <p:bldP spid="81933" grpId="0"/>
      <p:bldP spid="819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87675" y="1700213"/>
            <a:ext cx="30241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аб</a:t>
            </a:r>
            <a:r>
              <a:rPr lang="en-US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’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яўленне беларуска-літоўскіх губерняў на ваенным становішчы і правядзенне карнай аперацыі супраць паўстанцаў пад кіраўніцтвам віленскага генерал-губернатара М.Мураўёва.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2958" name="Group 14"/>
          <p:cNvGrpSpPr>
            <a:grpSpLocks/>
          </p:cNvGrpSpPr>
          <p:nvPr/>
        </p:nvGrpSpPr>
        <p:grpSpPr bwMode="auto">
          <a:xfrm>
            <a:off x="250825" y="1557338"/>
            <a:ext cx="2525713" cy="4248150"/>
            <a:chOff x="158" y="981"/>
            <a:chExt cx="1591" cy="2676"/>
          </a:xfrm>
        </p:grpSpPr>
        <p:sp>
          <p:nvSpPr>
            <p:cNvPr id="82951" name="Rectangle 7"/>
            <p:cNvSpPr>
              <a:spLocks noChangeArrowheads="1"/>
            </p:cNvSpPr>
            <p:nvPr/>
          </p:nvSpPr>
          <p:spPr bwMode="auto">
            <a:xfrm>
              <a:off x="158" y="3430"/>
              <a:ext cx="158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М.Мураўёў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82952" name="Picture 8" descr="Мцуравьёв"/>
            <p:cNvPicPr>
              <a:picLocks noChangeAspect="1" noChangeArrowheads="1"/>
            </p:cNvPicPr>
            <p:nvPr/>
          </p:nvPicPr>
          <p:blipFill>
            <a:blip r:embed="rId2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981"/>
              <a:ext cx="1576" cy="2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323850" y="404813"/>
            <a:ext cx="84248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вызкая сацыяльная база (сяляне ў большасці не падтрымалі паўстанне, а часта і выступалі супраць шляхты);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2957" name="Group 13"/>
          <p:cNvGrpSpPr>
            <a:grpSpLocks/>
          </p:cNvGrpSpPr>
          <p:nvPr/>
        </p:nvGrpSpPr>
        <p:grpSpPr bwMode="auto">
          <a:xfrm>
            <a:off x="5830888" y="1412875"/>
            <a:ext cx="3313112" cy="5183188"/>
            <a:chOff x="3673" y="754"/>
            <a:chExt cx="2087" cy="3265"/>
          </a:xfrm>
        </p:grpSpPr>
        <p:sp>
          <p:nvSpPr>
            <p:cNvPr id="82947" name="Rectangle 3"/>
            <p:cNvSpPr>
              <a:spLocks noChangeArrowheads="1"/>
            </p:cNvSpPr>
            <p:nvPr/>
          </p:nvSpPr>
          <p:spPr bwMode="auto">
            <a:xfrm>
              <a:off x="3673" y="3294"/>
              <a:ext cx="208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7763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Карыкатура на Мураўёва-вешальніка з нагоды адкрыцця яму помніка ў Вільні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82956" name="Picture 12" descr="сканирование0046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11"/>
            <a:stretch>
              <a:fillRect/>
            </a:stretch>
          </p:blipFill>
          <p:spPr bwMode="auto">
            <a:xfrm>
              <a:off x="3742" y="754"/>
              <a:ext cx="1879" cy="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  <p:bldP spid="829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563938" y="476250"/>
            <a:ext cx="5400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У канцы студзеня 1863 г. быў арыштаваны К.Каліноўскі. Знаходзячыся ў турме, ён напісаў і перадаў на волю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тры пісьмы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сваму народу, вядомыя пад назвай “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Пісьмы з-пад шыбеніцы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”. З іх вынікала, што К.Каліноўскі не прызнаваў маскоўскі або польскі ўрады сваімі для беларусаў. Ён заклікаў беларускі народ ісці ваяваць “за свайго Бога, за сваё права, … за сваю Бацькаўшчыну”.   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3977" name="Group 9"/>
          <p:cNvGrpSpPr>
            <a:grpSpLocks/>
          </p:cNvGrpSpPr>
          <p:nvPr/>
        </p:nvGrpSpPr>
        <p:grpSpPr bwMode="auto">
          <a:xfrm>
            <a:off x="250825" y="549275"/>
            <a:ext cx="3082925" cy="5183188"/>
            <a:chOff x="158" y="346"/>
            <a:chExt cx="1942" cy="3265"/>
          </a:xfrm>
        </p:grpSpPr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204" y="3067"/>
              <a:ext cx="186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30263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825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46238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18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“Пісьмы з-пад шыбеніцы”. Аўтограф трэцяй часткі</a:t>
              </a:r>
              <a:endParaRPr lang="ru-RU" altLang="ru-RU" sz="18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83976" name="Picture 8" descr="сканирование00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86"/>
            <a:stretch>
              <a:fillRect/>
            </a:stretch>
          </p:blipFill>
          <p:spPr bwMode="auto">
            <a:xfrm>
              <a:off x="158" y="346"/>
              <a:ext cx="1942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3563938" y="4508500"/>
            <a:ext cx="51133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У сваю апошнюю хвіліну, стоячы пад шыбеніцай, К.Каліноўскі пры абвяшчэнні судовага прыгавору, у якім яго назвалі дваранінам, заявіў: “У нас няма дваран – усе роўныя!”.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50825" y="476250"/>
            <a:ext cx="51133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Сучасныя даследчыкі сцвярджаюць, што думкі К.Каліноўскага аб неабходнасці змагання за сваю Бацькаўшчыну, можна лічыць пачатковым афармленнем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беларускай нацыянальнай ідэі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5002" name="Group 10"/>
          <p:cNvGrpSpPr>
            <a:grpSpLocks/>
          </p:cNvGrpSpPr>
          <p:nvPr/>
        </p:nvGrpSpPr>
        <p:grpSpPr bwMode="auto">
          <a:xfrm>
            <a:off x="755650" y="3213100"/>
            <a:ext cx="4538663" cy="3313113"/>
            <a:chOff x="2562" y="572"/>
            <a:chExt cx="2769" cy="2042"/>
          </a:xfrm>
        </p:grpSpPr>
        <p:sp>
          <p:nvSpPr>
            <p:cNvPr id="84999" name="Rectangle 7"/>
            <p:cNvSpPr>
              <a:spLocks noChangeArrowheads="1"/>
            </p:cNvSpPr>
            <p:nvPr/>
          </p:nvSpPr>
          <p:spPr bwMode="auto">
            <a:xfrm>
              <a:off x="2562" y="2387"/>
              <a:ext cx="27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Капліца на месцы бітвы. Мілавіды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85001" name="Picture 9" descr="Миловиды, часовня на месте битвы 1863 г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572"/>
              <a:ext cx="2769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5003" name="Picture 11" descr="сканирование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3375"/>
            <a:ext cx="3392488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5364163" y="4724400"/>
            <a:ext cx="35290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26-гадовы К.Каліноўскі быў публічна павешаны на Лукішскай плошчы ў Вільні.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50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20938"/>
            <a:ext cx="8229600" cy="1143000"/>
          </a:xfrm>
        </p:spPr>
        <p:txBody>
          <a:bodyPr/>
          <a:lstStyle/>
          <a:p>
            <a:r>
              <a:rPr lang="ru-RU" altLang="ru-RU" sz="6000">
                <a:solidFill>
                  <a:srgbClr val="000099"/>
                </a:solidFill>
                <a:latin typeface="Monotype Corsiva" panose="03010101010201010101" pitchFamily="66" charset="0"/>
              </a:rPr>
              <a:t>Зрабіце тэст па тэме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333375"/>
            <a:ext cx="6096000" cy="822325"/>
          </a:xfrm>
        </p:spPr>
        <p:txBody>
          <a:bodyPr anchor="ctr"/>
          <a:lstStyle/>
          <a:p>
            <a:r>
              <a:rPr lang="be-BY" altLang="ru-RU" sz="4000">
                <a:solidFill>
                  <a:srgbClr val="000099"/>
                </a:solidFill>
                <a:latin typeface="Monotype Corsiva" panose="03010101010201010101" pitchFamily="66" charset="0"/>
              </a:rPr>
              <a:t>План</a:t>
            </a:r>
            <a:endParaRPr lang="ru-RU" altLang="ru-RU" sz="400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331913" y="1628775"/>
            <a:ext cx="756126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be-BY" altLang="ru-RU" sz="2800" u="none">
                <a:solidFill>
                  <a:srgbClr val="663300"/>
                </a:solidFill>
                <a:latin typeface="Times New Roman" panose="02020603050405020304" pitchFamily="18" charset="0"/>
              </a:rPr>
              <a:t>1. Выспяванне паўстання. Удзельнікі</a:t>
            </a:r>
          </a:p>
          <a:p>
            <a:pPr algn="l">
              <a:lnSpc>
                <a:spcPct val="90000"/>
              </a:lnSpc>
            </a:pPr>
            <a:r>
              <a:rPr lang="be-BY" altLang="ru-RU" sz="2800" u="none">
                <a:solidFill>
                  <a:srgbClr val="663300"/>
                </a:solidFill>
                <a:latin typeface="Times New Roman" panose="02020603050405020304" pitchFamily="18" charset="0"/>
              </a:rPr>
              <a:t>    паўстання і іх патрабаванні   </a:t>
            </a:r>
            <a:endParaRPr lang="ru-RU" altLang="ru-RU" sz="28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37" name="Picture 25" descr="сканирование00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7842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8" name="Picture 26" descr="сканирование000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7842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Picture 27" descr="сканирование000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7842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1403350" y="3213100"/>
            <a:ext cx="66246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be-BY" altLang="ru-RU" sz="2800" u="none">
                <a:solidFill>
                  <a:srgbClr val="663300"/>
                </a:solidFill>
                <a:latin typeface="Times New Roman" panose="02020603050405020304" pitchFamily="18" charset="0"/>
              </a:rPr>
              <a:t>2. К.Каліноўскі. “Мужыцкая праўда”</a:t>
            </a:r>
            <a:endParaRPr lang="ru-RU" altLang="ru-RU" sz="28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1403350" y="4724400"/>
            <a:ext cx="66246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be-BY" altLang="ru-RU" sz="2800" u="none">
                <a:solidFill>
                  <a:srgbClr val="663300"/>
                </a:solidFill>
                <a:latin typeface="Times New Roman" panose="02020603050405020304" pitchFamily="18" charset="0"/>
              </a:rPr>
              <a:t>3. Ход і вынікі паўстання</a:t>
            </a:r>
            <a:endParaRPr lang="ru-RU" altLang="ru-RU" sz="28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40" grpId="0"/>
      <p:bldP spid="13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619250" y="0"/>
            <a:ext cx="58610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be-BY" altLang="ru-RU" sz="3600">
                <a:solidFill>
                  <a:srgbClr val="000099"/>
                </a:solidFill>
                <a:latin typeface="Monotype Corsiva" panose="03010101010201010101" pitchFamily="66" charset="0"/>
              </a:rPr>
              <a:t>Выспяванне паўстання</a:t>
            </a:r>
            <a:endParaRPr lang="ru-RU" altLang="ru-RU" sz="360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55650" y="3213100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ru-RU" altLang="ru-RU" sz="2400">
              <a:solidFill>
                <a:srgbClr val="2062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23850" y="620713"/>
            <a:ext cx="85693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Выспяванне паўстання звязана з сацыяльна-эканамічнымі і грамадска-палітычнымі абставінамі развіцця Беларусі ў другой палове </a:t>
            </a:r>
            <a:r>
              <a:rPr lang="en-US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XIX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ст. Сялянства ў сваёй большасці было незадаволена ўмовамі адмены прыгонага права.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З мэтай прадухілення іх удзелу ў паўстанні супраць самадзяржаўя, што пачалося ў 1863 г. у Польшчы, царскі ўрад змяніў некаторыя палажэнні рэформы 1861 г. Таму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сярод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паўстанцаў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налічвалася толькі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18% сялян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2484438" y="3429000"/>
            <a:ext cx="3960812" cy="3429000"/>
            <a:chOff x="1655" y="2160"/>
            <a:chExt cx="2359" cy="2041"/>
          </a:xfrm>
        </p:grpSpPr>
        <p:pic>
          <p:nvPicPr>
            <p:cNvPr id="31755" name="Picture 11" descr="сканирование000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160"/>
              <a:ext cx="2359" cy="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2290" y="3974"/>
              <a:ext cx="113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Каванне кос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700338" y="476250"/>
            <a:ext cx="61912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  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Масавы ўдзел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у паўстанні ўзяла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шляхта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, якая дамагалася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аднаўлення незалежнай Рэчы Паспалітай у межах 1772 г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. 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95288" y="4724400"/>
            <a:ext cx="82804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Частка буйных памешчыкаў спадзявалася дасягнуць мэты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мірным шляхам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(калектыўнымі скаргамі на імя цара, мірнымі шэсцямі) без удзелу сялянства. Прыхільнікаў такой тактыкі адносяць да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кансерватыўнай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часткі шляхты і называюць “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белымі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”.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3740" name="Group 12"/>
          <p:cNvGrpSpPr>
            <a:grpSpLocks/>
          </p:cNvGrpSpPr>
          <p:nvPr/>
        </p:nvGrpSpPr>
        <p:grpSpPr bwMode="auto">
          <a:xfrm>
            <a:off x="0" y="188913"/>
            <a:ext cx="2771775" cy="4292600"/>
            <a:chOff x="113" y="119"/>
            <a:chExt cx="1589" cy="2540"/>
          </a:xfrm>
        </p:grpSpPr>
        <p:sp>
          <p:nvSpPr>
            <p:cNvPr id="73731" name="Rectangle 3"/>
            <p:cNvSpPr>
              <a:spLocks noChangeArrowheads="1"/>
            </p:cNvSpPr>
            <p:nvPr/>
          </p:nvSpPr>
          <p:spPr bwMode="auto">
            <a:xfrm>
              <a:off x="431" y="2432"/>
              <a:ext cx="113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Паўстанец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3739" name="Picture 11" descr="сканирование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19"/>
              <a:ext cx="1589" cy="2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2411413" y="3213100"/>
            <a:ext cx="4752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ru-RU" altLang="ru-RU" sz="2400">
              <a:solidFill>
                <a:srgbClr val="2062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2771775" y="2060575"/>
            <a:ext cx="60483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Найбольш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радыкальная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(рашучая) частка шляхты ажыццяўленне сваіх мэтаў звязвала з падрыхтоўкай і правядзеннем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узброенага паўстання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супраць царскіх улад пры падтрымцы сялян. Прыхільнікаў такой тактыкі называлі “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чырвонымі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”.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/>
      <p:bldP spid="737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55650" y="3213100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ru-RU" altLang="ru-RU" sz="2400">
              <a:solidFill>
                <a:srgbClr val="20624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4851" name="Group 99"/>
          <p:cNvGraphicFramePr>
            <a:graphicFrameLocks noGrp="1"/>
          </p:cNvGraphicFramePr>
          <p:nvPr/>
        </p:nvGraphicFramePr>
        <p:xfrm>
          <a:off x="-36513" y="188913"/>
          <a:ext cx="9180513" cy="6451600"/>
        </p:xfrm>
        <a:graphic>
          <a:graphicData uri="http://schemas.openxmlformats.org/drawingml/2006/table">
            <a:tbl>
              <a:tblPr/>
              <a:tblGrid>
                <a:gridCol w="2081213">
                  <a:extLst>
                    <a:ext uri="{9D8B030D-6E8A-4147-A177-3AD203B41FA5}">
                      <a16:colId xmlns:a16="http://schemas.microsoft.com/office/drawing/2014/main" val="1371672084"/>
                    </a:ext>
                  </a:extLst>
                </a:gridCol>
                <a:gridCol w="2652713">
                  <a:extLst>
                    <a:ext uri="{9D8B030D-6E8A-4147-A177-3AD203B41FA5}">
                      <a16:colId xmlns:a16="http://schemas.microsoft.com/office/drawing/2014/main" val="910326084"/>
                    </a:ext>
                  </a:extLst>
                </a:gridCol>
                <a:gridCol w="2224087">
                  <a:extLst>
                    <a:ext uri="{9D8B030D-6E8A-4147-A177-3AD203B41FA5}">
                      <a16:colId xmlns:a16="http://schemas.microsoft.com/office/drawing/2014/main" val="3819903982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2020533282"/>
                    </a:ext>
                  </a:extLst>
                </a:gridCol>
              </a:tblGrid>
              <a:tr h="647700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Палітычныя кірункі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“</a:t>
                      </a:r>
                      <a:r>
                        <a:rPr kumimoji="0" lang="be-BY" altLang="ru-RU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Чырвоныя</a:t>
                      </a:r>
                      <a:r>
                        <a:rPr kumimoji="0" lang="be-BY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”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BFFCD"/>
                        </a:gs>
                        <a:gs pos="50000">
                          <a:srgbClr val="ECC8B2"/>
                        </a:gs>
                        <a:gs pos="100000">
                          <a:srgbClr val="9BFFCD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“</a:t>
                      </a:r>
                      <a:r>
                        <a:rPr kumimoji="0" lang="be-BY" altLang="ru-RU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Белыя</a:t>
                      </a:r>
                      <a:r>
                        <a:rPr kumimoji="0" lang="be-BY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”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50512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“</a:t>
                      </a:r>
                      <a:r>
                        <a:rPr kumimoji="0" lang="be-BY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левыя</a:t>
                      </a: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рэвалюцыянеры-дэмактары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FFC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“</a:t>
                      </a:r>
                      <a:r>
                        <a:rPr kumimoji="0" lang="be-BY" altLang="ru-R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правыя</a:t>
                      </a: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” памяркоўныя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012855"/>
                  </a:ext>
                </a:extLst>
              </a:tr>
              <a:tr h="12350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Хто падтрымліваў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Дробная і беззямельная шляхта, гарадскія нізы, афіцэры, інтэлігенцыя, студэнцтва,сялянства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BFFCD"/>
                        </a:gs>
                        <a:gs pos="50000">
                          <a:srgbClr val="ECC8B2"/>
                        </a:gs>
                        <a:gs pos="100000">
                          <a:srgbClr val="9BFFCD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Землеўласніцкая шляхта, сярэдняя буржуазія, інтэлігенцыя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14438"/>
                  </a:ext>
                </a:extLst>
              </a:tr>
              <a:tr h="12334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Нацыяналь-нае пытанне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Нацыянальнае самавызначэнне беларусаў, літоўцаў, украінцаў. Дэмакратычная народная дзяржава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FFC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Роўнасць нацыянальных правоў усіх народаў з палякамі ў адноўленай Польшчы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B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Аднаўленне Польшчы ў межах 1772 г. без нацыянальнага самавызначэння народаў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042566"/>
                  </a:ext>
                </a:extLst>
              </a:tr>
              <a:tr h="1228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Аграрнае пытанне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Ліквідацыя памешчыцкага землеўладання. Перадача ўсёй зямлі сялянам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FFC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Захаванне маёнткаў шляхты. Аплата за кошт дзяржавы сялянскіх надзелаў па рэформе 1861 г.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B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Пераўтварэнні не прадугледжваліся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565467"/>
                  </a:ext>
                </a:extLst>
              </a:tr>
              <a:tr h="12334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Тактыка барацьбы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Сялянская рэвалюцыя. Узброенае паўстанне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FFC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Агульнанацыянальнае польскае паўстанне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B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Мірныя сродкі (маніфестацыі, заявы на імя цара). Разлік на падтрымку з боку ўрадаў заходніх краін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844986"/>
                  </a:ext>
                </a:extLst>
              </a:tr>
            </a:tbl>
          </a:graphicData>
        </a:graphic>
      </p:graphicFrame>
      <p:pic>
        <p:nvPicPr>
          <p:cNvPr id="74839" name="Picture 87" descr="сканирование00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8421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900113" y="188913"/>
            <a:ext cx="7416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be-BY" altLang="ru-RU" sz="3600" u="none">
                <a:solidFill>
                  <a:srgbClr val="000099"/>
                </a:solidFill>
                <a:latin typeface="Monotype Corsiva" panose="03010101010201010101" pitchFamily="66" charset="0"/>
              </a:rPr>
              <a:t> </a:t>
            </a:r>
            <a:r>
              <a:rPr lang="be-BY" altLang="ru-RU" sz="3600">
                <a:solidFill>
                  <a:srgbClr val="000099"/>
                </a:solidFill>
                <a:latin typeface="Monotype Corsiva" panose="03010101010201010101" pitchFamily="66" charset="0"/>
              </a:rPr>
              <a:t>К.Каліноўскі. “Мужыцкая праўда</a:t>
            </a:r>
            <a:r>
              <a:rPr lang="be-BY" altLang="ru-RU" sz="3600" u="none">
                <a:solidFill>
                  <a:srgbClr val="000099"/>
                </a:solidFill>
                <a:latin typeface="Monotype Corsiva" panose="03010101010201010101" pitchFamily="66" charset="0"/>
              </a:rPr>
              <a:t>”</a:t>
            </a:r>
            <a:endParaRPr lang="ru-RU" altLang="ru-RU" sz="3600" u="none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755650" y="3213100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ru-RU" altLang="ru-RU" sz="2400">
              <a:solidFill>
                <a:srgbClr val="2062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50825" y="765175"/>
            <a:ext cx="55451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Кіраўніком “чырвонай” плыні шляхецкіх рэвалюцыянераў у Беларусі стаў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Вікенцій Канстанцін (Кастусь) Каліноўскі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. Ён нарадзіўся ў 1838 г. у Гродзенскім павеце ў сям</a:t>
            </a:r>
            <a:r>
              <a:rPr lang="en-US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’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і беззямельнага шляхціца. Закончыў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Свіслацкую прагімназію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. Да рэвалюцыйнай дзейнасці далучыўся ў час вучобы на юрыдычным факультэце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 Пецярбургскага універсітэта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5796" name="Group 20"/>
          <p:cNvGrpSpPr>
            <a:grpSpLocks/>
          </p:cNvGrpSpPr>
          <p:nvPr/>
        </p:nvGrpSpPr>
        <p:grpSpPr bwMode="auto">
          <a:xfrm>
            <a:off x="6156325" y="908050"/>
            <a:ext cx="2794000" cy="4556125"/>
            <a:chOff x="3878" y="572"/>
            <a:chExt cx="1760" cy="2870"/>
          </a:xfrm>
        </p:grpSpPr>
        <p:pic>
          <p:nvPicPr>
            <p:cNvPr id="75795" name="Picture 19" descr="сканирование0042"/>
            <p:cNvPicPr>
              <a:picLocks noChangeAspect="1" noChangeArrowheads="1"/>
            </p:cNvPicPr>
            <p:nvPr/>
          </p:nvPicPr>
          <p:blipFill>
            <a:blip r:embed="rId2">
              <a:lum bright="-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572"/>
              <a:ext cx="1760" cy="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4105" y="3203"/>
              <a:ext cx="14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К.Каліноўскі  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5790" name="Group 14"/>
          <p:cNvGrpSpPr>
            <a:grpSpLocks/>
          </p:cNvGrpSpPr>
          <p:nvPr/>
        </p:nvGrpSpPr>
        <p:grpSpPr bwMode="auto">
          <a:xfrm>
            <a:off x="2987675" y="4221163"/>
            <a:ext cx="3816350" cy="2449512"/>
            <a:chOff x="657" y="1706"/>
            <a:chExt cx="2404" cy="1543"/>
          </a:xfrm>
        </p:grpSpPr>
        <p:sp>
          <p:nvSpPr>
            <p:cNvPr id="75779" name="Rectangle 3"/>
            <p:cNvSpPr>
              <a:spLocks noChangeArrowheads="1"/>
            </p:cNvSpPr>
            <p:nvPr/>
          </p:nvSpPr>
          <p:spPr bwMode="auto">
            <a:xfrm>
              <a:off x="657" y="3022"/>
              <a:ext cx="240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Свіслацкая прагімназія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5789" name="Picture 13" descr="Свислачская прагимназ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706"/>
              <a:ext cx="2400" cy="1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794" name="Group 18"/>
          <p:cNvGrpSpPr>
            <a:grpSpLocks/>
          </p:cNvGrpSpPr>
          <p:nvPr/>
        </p:nvGrpSpPr>
        <p:grpSpPr bwMode="auto">
          <a:xfrm>
            <a:off x="684213" y="4292600"/>
            <a:ext cx="1871662" cy="2233613"/>
            <a:chOff x="431" y="2704"/>
            <a:chExt cx="1179" cy="1407"/>
          </a:xfrm>
        </p:grpSpPr>
        <p:pic>
          <p:nvPicPr>
            <p:cNvPr id="75792" name="Picture 16" descr="герб Калинав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704"/>
              <a:ext cx="1010" cy="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431" y="3884"/>
              <a:ext cx="117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30263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825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46238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Герб Калінава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55650" y="3213100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ru-RU" altLang="ru-RU" sz="2400">
              <a:solidFill>
                <a:srgbClr val="2062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23850" y="188913"/>
            <a:ext cx="86407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Тут ён пазнаёміўся з творамі рускіх рэвалюцыянераў-дэмакратаў А.Герцэна, М.Чарнышэўскага, якія былі прыхільнікамі ўсталявання ўлады народа шляхам сялянскай рэвалюцыі, перадачы ўсёй зямлі сялянам, надання прыгнечаным народам права на самавызначэнне свайго лёсу.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23850" y="4941888"/>
            <a:ext cx="85693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   Вярнуўшыся ў 1861 г. на радзіму, ён стварыў на Гродзеншчыне рэвалюцыйную арганізацыю і стаў восенню 1862 г. старшынёй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Літоўскага правінцыяльнага камітэта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(ЛПК) у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Вільні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– цэнтра “чырвоных” у Літве і Беларусі, які ўзначаліў падрыхтоўку ўзброенага паўстання.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2268538" y="1989138"/>
            <a:ext cx="4516437" cy="2881312"/>
            <a:chOff x="2744" y="164"/>
            <a:chExt cx="2845" cy="1815"/>
          </a:xfrm>
        </p:grpSpPr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2744" y="1752"/>
              <a:ext cx="281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30263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825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46238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Пецярбургскі універсітэт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6809" name="Picture 9" descr="Универ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78"/>
            <a:stretch>
              <a:fillRect/>
            </a:stretch>
          </p:blipFill>
          <p:spPr bwMode="auto">
            <a:xfrm>
              <a:off x="2744" y="164"/>
              <a:ext cx="2845" cy="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755650" y="3213100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ru-RU" altLang="ru-RU" sz="2400">
              <a:solidFill>
                <a:srgbClr val="2062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50825" y="333375"/>
            <a:ext cx="57610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Вялікую ролю ў арганізацыі паўстання адыграла выданне з лета 1862 г. К.Каліноўскім разам са сваімі паплечнікамі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В.Урублеўскім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і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Ф.Ражанскім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першай рэвалюцыйна-дэмакратычнай газеты на Беларусі “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Мужыцкая праўда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”.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059113" y="4005263"/>
            <a:ext cx="58324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Яна друкавалася на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беларускай мове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лацінскім шрыфтам. Выйшла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7 нумароў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газеты, кожны з якіх пачынаўся зваротам “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Дзецюкі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!”, адрасаваным тым сялянам-юнакам, якім па ўзросце трэба было ісці выконваць воінскі абавязак у расійскую армію.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7836" name="Group 12"/>
          <p:cNvGrpSpPr>
            <a:grpSpLocks/>
          </p:cNvGrpSpPr>
          <p:nvPr/>
        </p:nvGrpSpPr>
        <p:grpSpPr bwMode="auto">
          <a:xfrm>
            <a:off x="6156325" y="260350"/>
            <a:ext cx="2697163" cy="3600450"/>
            <a:chOff x="4139" y="119"/>
            <a:chExt cx="1438" cy="1996"/>
          </a:xfrm>
        </p:grpSpPr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4150" y="1888"/>
              <a:ext cx="140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В.Урублеўскі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7835" name="Picture 11" descr="Урублещск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" y="119"/>
              <a:ext cx="1438" cy="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840" name="Group 16"/>
          <p:cNvGrpSpPr>
            <a:grpSpLocks/>
          </p:cNvGrpSpPr>
          <p:nvPr/>
        </p:nvGrpSpPr>
        <p:grpSpPr bwMode="auto">
          <a:xfrm>
            <a:off x="323850" y="2997200"/>
            <a:ext cx="2519363" cy="3600450"/>
            <a:chOff x="1882" y="1661"/>
            <a:chExt cx="1441" cy="2223"/>
          </a:xfrm>
        </p:grpSpPr>
        <p:pic>
          <p:nvPicPr>
            <p:cNvPr id="77838" name="Picture 14" descr="сканирование0044"/>
            <p:cNvPicPr>
              <a:picLocks noChangeAspect="1" noChangeArrowheads="1"/>
            </p:cNvPicPr>
            <p:nvPr/>
          </p:nvPicPr>
          <p:blipFill>
            <a:blip r:embed="rId3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661"/>
              <a:ext cx="1441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9" name="Rectangle 15"/>
            <p:cNvSpPr>
              <a:spLocks noChangeArrowheads="1"/>
            </p:cNvSpPr>
            <p:nvPr/>
          </p:nvSpPr>
          <p:spPr bwMode="auto">
            <a:xfrm>
              <a:off x="1882" y="3657"/>
              <a:ext cx="140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К.Каліноўскі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  <p:bldP spid="778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23850" y="260350"/>
            <a:ext cx="86407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“Возьмемся, дзецюкі, за рукі і дзяржэмся разам!.. Мужык пакуль здужае трымаць касу і сякеру, бараніць сваё … ні ў кога ласкі прасіць не будзе”.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К.Каліноўскі прапагандаваў ідэю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народнай, сялянскай рэвалюцыі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і сфармуляваў ідэю 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дэмакратычнай народнай дзяржавы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: “…не народ зроблены для ўрада, а ўрад для народа”.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3213100"/>
            <a:ext cx="32400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   Нумары газеты Кастусь Каліноўскі падпісваў псеўданімам “</a:t>
            </a:r>
            <a:r>
              <a:rPr lang="be-BY" altLang="ru-RU" sz="2400">
                <a:solidFill>
                  <a:srgbClr val="663300"/>
                </a:solidFill>
                <a:latin typeface="Times New Roman" panose="02020603050405020304" pitchFamily="18" charset="0"/>
              </a:rPr>
              <a:t>Яська, гаспадар з-пад Вільні</a:t>
            </a:r>
            <a:r>
              <a:rPr lang="be-BY" altLang="ru-RU" sz="2400" u="none">
                <a:solidFill>
                  <a:srgbClr val="663300"/>
                </a:solidFill>
                <a:latin typeface="Times New Roman" panose="02020603050405020304" pitchFamily="18" charset="0"/>
              </a:rPr>
              <a:t>”.</a:t>
            </a:r>
            <a:endParaRPr lang="ru-RU" altLang="ru-RU" sz="2400" u="none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8857" name="Group 9"/>
          <p:cNvGrpSpPr>
            <a:grpSpLocks/>
          </p:cNvGrpSpPr>
          <p:nvPr/>
        </p:nvGrpSpPr>
        <p:grpSpPr bwMode="auto">
          <a:xfrm>
            <a:off x="3492500" y="2420938"/>
            <a:ext cx="4899025" cy="4437062"/>
            <a:chOff x="2925" y="119"/>
            <a:chExt cx="2722" cy="2313"/>
          </a:xfrm>
        </p:grpSpPr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2925" y="2205"/>
              <a:ext cx="272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be-BY" altLang="ru-RU" sz="2000" b="1" u="none">
                  <a:solidFill>
                    <a:srgbClr val="000099"/>
                  </a:solidFill>
                  <a:latin typeface="Times New Roman" panose="02020603050405020304" pitchFamily="18" charset="0"/>
                </a:rPr>
                <a:t>“Мужыцкая праўда” №3</a:t>
              </a:r>
              <a:endParaRPr lang="ru-RU" altLang="ru-RU" sz="2000" b="1" u="none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8856" name="Picture 8" descr="Мужицкая правда №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"/>
            <a:stretch>
              <a:fillRect/>
            </a:stretch>
          </p:blipFill>
          <p:spPr bwMode="auto">
            <a:xfrm>
              <a:off x="2971" y="119"/>
              <a:ext cx="2659" cy="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8858" name="Picture 10" descr="сканирование000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849938"/>
            <a:ext cx="68421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400" b="0" i="0" u="sng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anose="03010101010201010101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400" b="0" i="0" u="sng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anose="03010101010201010101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1041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Monotype Corsiva</vt:lpstr>
      <vt:lpstr>Times New Roman</vt:lpstr>
      <vt:lpstr>Wingdings</vt:lpstr>
      <vt:lpstr>Оформление по умолчанию</vt:lpstr>
      <vt:lpstr>Паўстанне 1863-1864 гг.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Зрабіце тэст па тэме</vt:lpstr>
    </vt:vector>
  </TitlesOfParts>
  <Company>Домик в деревне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User</cp:lastModifiedBy>
  <cp:revision>72</cp:revision>
  <dcterms:created xsi:type="dcterms:W3CDTF">2007-06-28T09:56:11Z</dcterms:created>
  <dcterms:modified xsi:type="dcterms:W3CDTF">2019-02-17T07:35:07Z</dcterms:modified>
</cp:coreProperties>
</file>