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Open Sans" charset="1" panose="020B0606030504020204"/>
      <p:regular r:id="rId10"/>
    </p:embeddedFont>
    <p:embeddedFont>
      <p:font typeface="Open Sans Bold" charset="1" panose="020B0806030504020204"/>
      <p:regular r:id="rId11"/>
    </p:embeddedFont>
    <p:embeddedFont>
      <p:font typeface="Open Sans Italics" charset="1" panose="020B0606030504020204"/>
      <p:regular r:id="rId12"/>
    </p:embeddedFont>
    <p:embeddedFont>
      <p:font typeface="Open Sans Bold Italics" charset="1" panose="020B08060305040202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Italics" charset="1" panose="020B0306030504020204"/>
      <p:regular r:id="rId15"/>
    </p:embeddedFont>
    <p:embeddedFont>
      <p:font typeface="Open Sans Ultra-Bold" charset="1" panose="00000000000000000000"/>
      <p:regular r:id="rId16"/>
    </p:embeddedFont>
    <p:embeddedFont>
      <p:font typeface="Open Sans Ultra-Bold Italic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47579" y="2081653"/>
            <a:ext cx="12792842" cy="6874574"/>
          </a:xfrm>
          <a:custGeom>
            <a:avLst/>
            <a:gdLst/>
            <a:ahLst/>
            <a:cxnLst/>
            <a:rect r="r" b="b" t="t" l="l"/>
            <a:pathLst>
              <a:path h="6874574" w="12792842">
                <a:moveTo>
                  <a:pt x="0" y="0"/>
                </a:moveTo>
                <a:lnTo>
                  <a:pt x="12792842" y="0"/>
                </a:lnTo>
                <a:lnTo>
                  <a:pt x="12792842" y="6874573"/>
                </a:lnTo>
                <a:lnTo>
                  <a:pt x="0" y="6874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17890" y="952500"/>
            <a:ext cx="10026253" cy="752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Open Sans Bold"/>
              </a:rPr>
              <a:t>Великая греческая колонизация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14506" y="9191625"/>
            <a:ext cx="583302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всемирная история, 5 класс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17009" y="645745"/>
            <a:ext cx="5727650" cy="6346427"/>
          </a:xfrm>
          <a:custGeom>
            <a:avLst/>
            <a:gdLst/>
            <a:ahLst/>
            <a:cxnLst/>
            <a:rect r="r" b="b" t="t" l="l"/>
            <a:pathLst>
              <a:path h="6346427" w="5727650">
                <a:moveTo>
                  <a:pt x="0" y="0"/>
                </a:moveTo>
                <a:lnTo>
                  <a:pt x="5727650" y="0"/>
                </a:lnTo>
                <a:lnTo>
                  <a:pt x="5727650" y="6346426"/>
                </a:lnTo>
                <a:lnTo>
                  <a:pt x="0" y="6346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04182" y="645745"/>
            <a:ext cx="5155118" cy="6346427"/>
          </a:xfrm>
          <a:custGeom>
            <a:avLst/>
            <a:gdLst/>
            <a:ahLst/>
            <a:cxnLst/>
            <a:rect r="r" b="b" t="t" l="l"/>
            <a:pathLst>
              <a:path h="6346427" w="5155118">
                <a:moveTo>
                  <a:pt x="0" y="0"/>
                </a:moveTo>
                <a:lnTo>
                  <a:pt x="5155118" y="0"/>
                </a:lnTo>
                <a:lnTo>
                  <a:pt x="5155118" y="6346426"/>
                </a:lnTo>
                <a:lnTo>
                  <a:pt x="0" y="63464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8128829" y="3037939"/>
            <a:ext cx="2856309" cy="365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язык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религия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обычаи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культура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994187" y="7693386"/>
            <a:ext cx="712559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Кто такие варвары?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88071" y="4239363"/>
            <a:ext cx="17799929" cy="3658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Варвары - люди, которые для древних греков и римлян были чужими и разговаривали на непонятном языке.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01304" y="3652016"/>
            <a:ext cx="15258395" cy="281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81"/>
              </a:lnSpc>
            </a:pPr>
            <a:r>
              <a:rPr lang="en-US" sz="8058">
                <a:solidFill>
                  <a:srgbClr val="000000"/>
                </a:solidFill>
                <a:latin typeface="Open Sans Bold"/>
              </a:rPr>
              <a:t>Домашнее задание: </a:t>
            </a:r>
          </a:p>
          <a:p>
            <a:pPr algn="ctr">
              <a:lnSpc>
                <a:spcPts val="11281"/>
              </a:lnSpc>
            </a:pPr>
            <a:r>
              <a:rPr lang="en-US" sz="8058">
                <a:solidFill>
                  <a:srgbClr val="000000"/>
                </a:solidFill>
                <a:latin typeface="Open Sans Bold"/>
              </a:rPr>
              <a:t>параграф 5, вопр. 1 - 3 устно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95531" y="0"/>
            <a:ext cx="5592469" cy="10287000"/>
          </a:xfrm>
          <a:custGeom>
            <a:avLst/>
            <a:gdLst/>
            <a:ahLst/>
            <a:cxnLst/>
            <a:rect r="r" b="b" t="t" l="l"/>
            <a:pathLst>
              <a:path h="10287000" w="5592469">
                <a:moveTo>
                  <a:pt x="0" y="0"/>
                </a:moveTo>
                <a:lnTo>
                  <a:pt x="5592469" y="0"/>
                </a:lnTo>
                <a:lnTo>
                  <a:pt x="55924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983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0879" y="2804477"/>
            <a:ext cx="11944653" cy="4582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Определите какая древняя историческая территория изображена на карте. Как она связана с темой сегодняшнего урока?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63159" y="259563"/>
            <a:ext cx="17071580" cy="3684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Знать:</a:t>
            </a:r>
          </a:p>
          <a:p>
            <a:pPr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 “колония”, “метрополия”, “варвары”</a:t>
            </a:r>
          </a:p>
          <a:p>
            <a:pPr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направления колонизации и расположение греческих колоний</a:t>
            </a:r>
          </a:p>
          <a:p>
            <a:pPr algn="ctr">
              <a:lnSpc>
                <a:spcPts val="588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608210" y="3630931"/>
            <a:ext cx="17071580" cy="6656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Уметь:</a:t>
            </a:r>
          </a:p>
          <a:p>
            <a:pPr algn="r"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определять причины великой греческой колонизации</a:t>
            </a:r>
          </a:p>
          <a:p>
            <a:pPr algn="r"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устанавливать на карте направления колонизации и расположение греческих колоний</a:t>
            </a:r>
          </a:p>
          <a:p>
            <a:pPr algn="r"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характеризовать отношения между греками и местным населением</a:t>
            </a:r>
          </a:p>
          <a:p>
            <a:pPr algn="r" marL="906785" indent="-453392" lvl="1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оценивать последствия великой греческой колонизации</a:t>
            </a:r>
          </a:p>
          <a:p>
            <a:pPr algn="r">
              <a:lnSpc>
                <a:spcPts val="588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0"/>
            <a:ext cx="16230600" cy="8368903"/>
          </a:xfrm>
          <a:custGeom>
            <a:avLst/>
            <a:gdLst/>
            <a:ahLst/>
            <a:cxnLst/>
            <a:rect r="r" b="b" t="t" l="l"/>
            <a:pathLst>
              <a:path h="8368903" w="16230600">
                <a:moveTo>
                  <a:pt x="0" y="0"/>
                </a:moveTo>
                <a:lnTo>
                  <a:pt x="16230600" y="0"/>
                </a:lnTo>
                <a:lnTo>
                  <a:pt x="16230600" y="8368903"/>
                </a:lnTo>
                <a:lnTo>
                  <a:pt x="0" y="8368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7808046"/>
            <a:ext cx="18288000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С. 20. Какими мотивами можно дополнить причины гречекой колонизации?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35731"/>
            <a:ext cx="18288000" cy="10015538"/>
          </a:xfrm>
          <a:custGeom>
            <a:avLst/>
            <a:gdLst/>
            <a:ahLst/>
            <a:cxnLst/>
            <a:rect r="r" b="b" t="t" l="l"/>
            <a:pathLst>
              <a:path h="10015538" w="18288000">
                <a:moveTo>
                  <a:pt x="0" y="0"/>
                </a:moveTo>
                <a:lnTo>
                  <a:pt x="18288000" y="0"/>
                </a:lnTo>
                <a:lnTo>
                  <a:pt x="18288000" y="10015538"/>
                </a:lnTo>
                <a:lnTo>
                  <a:pt x="0" y="1001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5550" y="2557019"/>
            <a:ext cx="17537121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Великая греческая колонизация - переселение греков и создание колоний на чужих землях.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55550" y="5196714"/>
            <a:ext cx="17576899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Колония – территория за пределами государства. 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07958"/>
            <a:ext cx="15091618" cy="9254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159"/>
              </a:lnSpc>
            </a:pPr>
            <a:r>
              <a:rPr lang="en-US" sz="6542">
                <a:solidFill>
                  <a:srgbClr val="000000"/>
                </a:solidFill>
                <a:latin typeface="Open Sans"/>
              </a:rPr>
              <a:t>… Высыпать горсть родной земли</a:t>
            </a:r>
          </a:p>
          <a:p>
            <a:pPr>
              <a:lnSpc>
                <a:spcPts val="9159"/>
              </a:lnSpc>
            </a:pPr>
            <a:r>
              <a:rPr lang="en-US" sz="6542">
                <a:solidFill>
                  <a:srgbClr val="000000"/>
                </a:solidFill>
                <a:latin typeface="Open Sans"/>
              </a:rPr>
              <a:t>… Переселение</a:t>
            </a:r>
          </a:p>
          <a:p>
            <a:pPr>
              <a:lnSpc>
                <a:spcPts val="9159"/>
              </a:lnSpc>
            </a:pPr>
            <a:r>
              <a:rPr lang="en-US" sz="6542">
                <a:solidFill>
                  <a:srgbClr val="000000"/>
                </a:solidFill>
                <a:latin typeface="Open Sans"/>
              </a:rPr>
              <a:t>…Жертвоприношение</a:t>
            </a:r>
          </a:p>
          <a:p>
            <a:pPr>
              <a:lnSpc>
                <a:spcPts val="9159"/>
              </a:lnSpc>
            </a:pPr>
            <a:r>
              <a:rPr lang="en-US" sz="6542">
                <a:solidFill>
                  <a:srgbClr val="000000"/>
                </a:solidFill>
                <a:latin typeface="Open Sans"/>
              </a:rPr>
              <a:t>… Разведывательная экспедиция</a:t>
            </a:r>
          </a:p>
          <a:p>
            <a:pPr>
              <a:lnSpc>
                <a:spcPts val="9159"/>
              </a:lnSpc>
            </a:pPr>
            <a:r>
              <a:rPr lang="en-US" sz="6542">
                <a:solidFill>
                  <a:srgbClr val="000000"/>
                </a:solidFill>
                <a:latin typeface="Open Sans"/>
              </a:rPr>
              <a:t>… Строительство храма и жилищ</a:t>
            </a:r>
          </a:p>
          <a:p>
            <a:pPr>
              <a:lnSpc>
                <a:spcPts val="9159"/>
              </a:lnSpc>
            </a:pPr>
            <a:r>
              <a:rPr lang="en-US" sz="6542">
                <a:solidFill>
                  <a:srgbClr val="000000"/>
                </a:solidFill>
                <a:latin typeface="Open Sans"/>
              </a:rPr>
              <a:t>… Посещение Дельфийского оракула</a:t>
            </a:r>
          </a:p>
          <a:p>
            <a:pPr>
              <a:lnSpc>
                <a:spcPts val="9159"/>
              </a:lnSpc>
            </a:pPr>
            <a:r>
              <a:rPr lang="en-US" sz="6542">
                <a:solidFill>
                  <a:srgbClr val="000000"/>
                </a:solidFill>
                <a:latin typeface="Open Sans"/>
              </a:rPr>
              <a:t>… Выбор удобного места</a:t>
            </a:r>
          </a:p>
          <a:p>
            <a:pPr>
              <a:lnSpc>
                <a:spcPts val="915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23798" y="537527"/>
            <a:ext cx="1753954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Расставьте действия в хронологическом порядке.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726949" y="141605"/>
            <a:ext cx="815831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Italics"/>
              </a:rPr>
              <a:t>Исторический документ: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14350" y="942975"/>
            <a:ext cx="17259300" cy="97503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70"/>
              </a:lnSpc>
            </a:pPr>
            <a:r>
              <a:rPr lang="en-US" sz="4907">
                <a:solidFill>
                  <a:srgbClr val="000000"/>
                </a:solidFill>
                <a:latin typeface="Open Sans Bold"/>
              </a:rPr>
              <a:t>“…Колонизация нелегка, если не происходит по подобию пчелиного роя. В этом случае колонисты принадлежат к одному народу и происходят из одного города… Они имеют общее происхождение, говорят на одном языке, управляются одними законами и участвуют в одном культе... Трудно принудить их к исполнению других законов.” (Платон. Законы)</a:t>
            </a:r>
          </a:p>
          <a:p>
            <a:pPr>
              <a:lnSpc>
                <a:spcPts val="5152"/>
              </a:lnSpc>
            </a:pPr>
            <a:r>
              <a:rPr lang="en-US" sz="3680">
                <a:solidFill>
                  <a:srgbClr val="000000"/>
                </a:solidFill>
                <a:latin typeface="Open Sans Bold"/>
              </a:rPr>
              <a:t>    </a:t>
            </a:r>
            <a:r>
              <a:rPr lang="en-US" sz="3680">
                <a:solidFill>
                  <a:srgbClr val="000000"/>
                </a:solidFill>
                <a:latin typeface="Open Sans"/>
              </a:rPr>
              <a:t>Ответьте на вопросы:</a:t>
            </a:r>
          </a:p>
          <a:p>
            <a:pPr>
              <a:lnSpc>
                <a:spcPts val="5152"/>
              </a:lnSpc>
            </a:pPr>
            <a:r>
              <a:rPr lang="en-US" sz="3680">
                <a:solidFill>
                  <a:srgbClr val="000000"/>
                </a:solidFill>
                <a:latin typeface="Open Sans Italics"/>
                <a:ea typeface="Open Sans Italics"/>
              </a:rPr>
              <a:t>´Почему Платон сравнивает колонистов с пчелиным роем?</a:t>
            </a:r>
          </a:p>
          <a:p>
            <a:pPr>
              <a:lnSpc>
                <a:spcPts val="5152"/>
              </a:lnSpc>
            </a:pPr>
            <a:r>
              <a:rPr lang="en-US" sz="3680">
                <a:solidFill>
                  <a:srgbClr val="000000"/>
                </a:solidFill>
                <a:latin typeface="Open Sans Italics"/>
                <a:ea typeface="Open Sans Italics"/>
              </a:rPr>
              <a:t>´Что было общим для колонистов одного поселения? Почему?</a:t>
            </a:r>
          </a:p>
          <a:p>
            <a:pPr algn="just">
              <a:lnSpc>
                <a:spcPts val="687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26667" y="-432620"/>
            <a:ext cx="7154658" cy="4769772"/>
          </a:xfrm>
          <a:custGeom>
            <a:avLst/>
            <a:gdLst/>
            <a:ahLst/>
            <a:cxnLst/>
            <a:rect r="r" b="b" t="t" l="l"/>
            <a:pathLst>
              <a:path h="4769772" w="7154658">
                <a:moveTo>
                  <a:pt x="0" y="0"/>
                </a:moveTo>
                <a:lnTo>
                  <a:pt x="7154658" y="0"/>
                </a:lnTo>
                <a:lnTo>
                  <a:pt x="7154658" y="4769772"/>
                </a:lnTo>
                <a:lnTo>
                  <a:pt x="0" y="4769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5359" y="2270543"/>
            <a:ext cx="3548505" cy="3404647"/>
          </a:xfrm>
          <a:custGeom>
            <a:avLst/>
            <a:gdLst/>
            <a:ahLst/>
            <a:cxnLst/>
            <a:rect r="r" b="b" t="t" l="l"/>
            <a:pathLst>
              <a:path h="3404647" w="3548505">
                <a:moveTo>
                  <a:pt x="0" y="0"/>
                </a:moveTo>
                <a:lnTo>
                  <a:pt x="3548505" y="0"/>
                </a:lnTo>
                <a:lnTo>
                  <a:pt x="3548505" y="3404646"/>
                </a:lnTo>
                <a:lnTo>
                  <a:pt x="0" y="34046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120142" y="1028700"/>
            <a:ext cx="5004902" cy="4769772"/>
          </a:xfrm>
          <a:custGeom>
            <a:avLst/>
            <a:gdLst/>
            <a:ahLst/>
            <a:cxnLst/>
            <a:rect r="r" b="b" t="t" l="l"/>
            <a:pathLst>
              <a:path h="4769772" w="5004902">
                <a:moveTo>
                  <a:pt x="0" y="0"/>
                </a:moveTo>
                <a:lnTo>
                  <a:pt x="5004902" y="0"/>
                </a:lnTo>
                <a:lnTo>
                  <a:pt x="5004902" y="4769772"/>
                </a:lnTo>
                <a:lnTo>
                  <a:pt x="0" y="47697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750394" y="666891"/>
            <a:ext cx="3045164" cy="3475632"/>
          </a:xfrm>
          <a:custGeom>
            <a:avLst/>
            <a:gdLst/>
            <a:ahLst/>
            <a:cxnLst/>
            <a:rect r="r" b="b" t="t" l="l"/>
            <a:pathLst>
              <a:path h="3475632" w="3045164">
                <a:moveTo>
                  <a:pt x="0" y="0"/>
                </a:moveTo>
                <a:lnTo>
                  <a:pt x="3045164" y="0"/>
                </a:lnTo>
                <a:lnTo>
                  <a:pt x="3045164" y="3475633"/>
                </a:lnTo>
                <a:lnTo>
                  <a:pt x="0" y="34756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13298" y="3697212"/>
            <a:ext cx="2042992" cy="2500904"/>
          </a:xfrm>
          <a:custGeom>
            <a:avLst/>
            <a:gdLst/>
            <a:ahLst/>
            <a:cxnLst/>
            <a:rect r="r" b="b" t="t" l="l"/>
            <a:pathLst>
              <a:path h="2500904" w="2042992">
                <a:moveTo>
                  <a:pt x="0" y="0"/>
                </a:moveTo>
                <a:lnTo>
                  <a:pt x="2042992" y="0"/>
                </a:lnTo>
                <a:lnTo>
                  <a:pt x="2042992" y="2500904"/>
                </a:lnTo>
                <a:lnTo>
                  <a:pt x="0" y="2500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0" y="7843561"/>
            <a:ext cx="18288000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С помощью инфографики определите и результаты колонизации. В чем ее значение?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DAF8azk8SYA</dc:identifier>
  <dcterms:modified xsi:type="dcterms:W3CDTF">2011-08-01T06:04:30Z</dcterms:modified>
  <cp:revision>1</cp:revision>
  <dc:title>Великая греческая колонизация</dc:title>
</cp:coreProperties>
</file>