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68" r:id="rId8"/>
    <p:sldMasterId id="2147483792" r:id="rId9"/>
    <p:sldMasterId id="2147483804" r:id="rId10"/>
    <p:sldMasterId id="2147483816" r:id="rId11"/>
    <p:sldMasterId id="2147483828" r:id="rId12"/>
    <p:sldMasterId id="2147483840" r:id="rId13"/>
  </p:sldMasterIdLst>
  <p:sldIdLst>
    <p:sldId id="256" r:id="rId14"/>
    <p:sldId id="281" r:id="rId15"/>
    <p:sldId id="282" r:id="rId16"/>
    <p:sldId id="263" r:id="rId17"/>
    <p:sldId id="264" r:id="rId18"/>
    <p:sldId id="265" r:id="rId19"/>
    <p:sldId id="267" r:id="rId20"/>
    <p:sldId id="268" r:id="rId21"/>
    <p:sldId id="269" r:id="rId22"/>
    <p:sldId id="271" r:id="rId23"/>
    <p:sldId id="273" r:id="rId24"/>
    <p:sldId id="276" r:id="rId25"/>
    <p:sldId id="277" r:id="rId26"/>
    <p:sldId id="278" r:id="rId27"/>
    <p:sldId id="279" r:id="rId28"/>
    <p:sldId id="26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2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955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572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237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483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123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577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167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48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833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428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6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631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491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528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085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388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312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867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968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596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069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434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855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469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701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992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413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424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229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799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484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0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351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457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210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667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1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11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936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92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831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345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1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243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911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989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765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24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84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35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7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5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13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61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4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36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89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5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72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01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04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54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7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66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92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68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27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06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11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53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20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29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47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4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00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84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1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4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91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7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77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68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62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32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49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94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21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0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97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99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09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872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341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5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8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06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73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6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51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80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31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77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435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45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877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1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77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87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1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480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928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48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41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103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887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96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19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562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347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052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336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05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944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48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45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795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4453-0E8F-47C3-9F52-E3E62F11A9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6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252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0FA1-1090-4A80-8568-6AD692686A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262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19E-541D-4411-95D8-E9B48BEE8B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945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E87F-4C12-450F-B8D5-AC389DE339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72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D005A-EF34-4499-B2D1-9458B68CD4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97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0E38-2223-487C-8585-71F0B595C8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669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76BD-949F-4842-9643-4CF5A82BFA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045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725-BAEB-4897-9CEE-1FF6AB9037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617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1EF63-90A2-4C46-BEAE-8CEEBD3D3B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57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3FC62-7CA4-436D-8CD6-62EAF7607B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219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65DB-66CA-4DE0-90C5-0BB61CEFFB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9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9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0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5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6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5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2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2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2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2A901-F1CD-4E73-BB3B-19FA564841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ru-RU" sz="8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Литература и искусство в первой половине </a:t>
            </a:r>
            <a:r>
              <a:rPr lang="en-US" sz="8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XIX</a:t>
            </a:r>
            <a:r>
              <a:rPr lang="ru-RU" sz="8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в.</a:t>
            </a:r>
            <a:endParaRPr lang="ru-RU" sz="8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3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50825" y="116632"/>
            <a:ext cx="4249738" cy="324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Аполинарий Горавский 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Пейзажный жанр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«Пинские болота»,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«Вечер в Минской губернии»</a:t>
            </a:r>
            <a:endParaRPr lang="ru-RU" sz="24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36282" y="4259209"/>
            <a:ext cx="4464050" cy="10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Никодим Селиванович</a:t>
            </a:r>
          </a:p>
        </p:txBody>
      </p: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179388" y="3429000"/>
            <a:ext cx="4176712" cy="3168650"/>
            <a:chOff x="1565" y="2341"/>
            <a:chExt cx="2404" cy="1815"/>
          </a:xfrm>
        </p:grpSpPr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1565" y="3929"/>
              <a:ext cx="240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dirty="0" smtClean="0">
                  <a:latin typeface="Times New Roman" pitchFamily="18" charset="0"/>
                </a:rPr>
                <a:t>Н. Селиванович. «Тайная вечеря»</a:t>
              </a:r>
              <a:endParaRPr lang="ru-RU" sz="2000" dirty="0">
                <a:latin typeface="Times New Roman" pitchFamily="18" charset="0"/>
              </a:endParaRPr>
            </a:p>
          </p:txBody>
        </p:sp>
        <p:pic>
          <p:nvPicPr>
            <p:cNvPr id="66567" name="Picture 7" descr="Вечер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341"/>
              <a:ext cx="2359" cy="1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4716463" y="260350"/>
            <a:ext cx="4105275" cy="3311525"/>
            <a:chOff x="2608" y="346"/>
            <a:chExt cx="2586" cy="2086"/>
          </a:xfrm>
        </p:grpSpPr>
        <p:sp>
          <p:nvSpPr>
            <p:cNvPr id="66562" name="Rectangle 2"/>
            <p:cNvSpPr>
              <a:spLocks noChangeArrowheads="1"/>
            </p:cNvSpPr>
            <p:nvPr/>
          </p:nvSpPr>
          <p:spPr bwMode="auto">
            <a:xfrm>
              <a:off x="2608" y="2069"/>
              <a:ext cx="25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dirty="0" smtClean="0">
                  <a:latin typeface="Times New Roman" pitchFamily="18" charset="0"/>
                </a:rPr>
                <a:t>Горавский </a:t>
              </a:r>
              <a:r>
                <a:rPr lang="be-BY" sz="2000" dirty="0">
                  <a:latin typeface="Times New Roman" pitchFamily="18" charset="0"/>
                </a:rPr>
                <a:t>А. </a:t>
              </a:r>
            </a:p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dirty="0" smtClean="0">
                  <a:latin typeface="Times New Roman" pitchFamily="18" charset="0"/>
                </a:rPr>
                <a:t>«Пейзаж с речкой  и дорогой»</a:t>
              </a:r>
              <a:endParaRPr lang="ru-RU" sz="2000" dirty="0">
                <a:latin typeface="Times New Roman" pitchFamily="18" charset="0"/>
              </a:endParaRPr>
            </a:p>
          </p:txBody>
        </p:sp>
        <p:pic>
          <p:nvPicPr>
            <p:cNvPr id="66568" name="Picture 8" descr="сканирование000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2" t="5875" r="4164" b="9850"/>
            <a:stretch>
              <a:fillRect/>
            </a:stretch>
          </p:blipFill>
          <p:spPr bwMode="auto">
            <a:xfrm>
              <a:off x="2608" y="346"/>
              <a:ext cx="2586" cy="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03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50825" y="2708275"/>
            <a:ext cx="4032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928401" y="500323"/>
            <a:ext cx="6837152" cy="5183878"/>
            <a:chOff x="1397" y="1873"/>
            <a:chExt cx="3867" cy="2678"/>
          </a:xfrm>
        </p:grpSpPr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2472" y="3838"/>
              <a:ext cx="113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>
                  <a:solidFill>
                    <a:srgbClr val="808080"/>
                  </a:solidFill>
                  <a:latin typeface="Times New Roman" pitchFamily="18" charset="0"/>
                </a:rPr>
                <a:t>Батлейка</a:t>
              </a:r>
              <a:endParaRPr lang="ru-RU" sz="2000">
                <a:solidFill>
                  <a:srgbClr val="808080"/>
                </a:solidFill>
                <a:latin typeface="Times New Roman" pitchFamily="18" charset="0"/>
              </a:endParaRPr>
            </a:p>
          </p:txBody>
        </p:sp>
        <p:pic>
          <p:nvPicPr>
            <p:cNvPr id="68614" name="Picture 6" descr="batleik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" y="1873"/>
              <a:ext cx="3867" cy="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88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28596" y="1383360"/>
            <a:ext cx="4000496" cy="264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Станислав </a:t>
            </a:r>
            <a:r>
              <a:rPr lang="be-BY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Монюшко </a:t>
            </a:r>
            <a:endParaRPr lang="be-BY" sz="3200" b="1" i="1" dirty="0" smtClean="0">
              <a:solidFill>
                <a:srgbClr val="41402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2400" dirty="0" smtClean="0">
                <a:latin typeface="Times New Roman" pitchFamily="18" charset="0"/>
              </a:rPr>
              <a:t> основатель польской класической музыки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2400" dirty="0" smtClean="0">
                <a:latin typeface="Times New Roman" pitchFamily="18" charset="0"/>
              </a:rPr>
              <a:t> музыка к комедии-опере “Селянка” В. </a:t>
            </a:r>
            <a:r>
              <a:rPr lang="be-BY" sz="2400" dirty="0" smtClean="0">
                <a:latin typeface="Times New Roman" pitchFamily="18" charset="0"/>
              </a:rPr>
              <a:t>Дунина-мартинкевича.</a:t>
            </a: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5143504" y="888983"/>
            <a:ext cx="4391039" cy="5207008"/>
            <a:chOff x="2427" y="468"/>
            <a:chExt cx="2766" cy="3280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3651" y="3521"/>
              <a:ext cx="154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ru-RU" sz="2000" dirty="0">
                <a:solidFill>
                  <a:srgbClr val="808080"/>
                </a:solidFill>
                <a:latin typeface="Times New Roman" pitchFamily="18" charset="0"/>
              </a:endParaRPr>
            </a:p>
          </p:txBody>
        </p:sp>
        <p:pic>
          <p:nvPicPr>
            <p:cNvPr id="69638" name="Picture 6" descr="сканирование0005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0"/>
            <a:stretch>
              <a:fillRect/>
            </a:stretch>
          </p:blipFill>
          <p:spPr bwMode="auto">
            <a:xfrm>
              <a:off x="2427" y="468"/>
              <a:ext cx="1680" cy="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 bwMode="auto">
          <a:xfrm>
            <a:off x="827584" y="0"/>
            <a:ext cx="650085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Музыка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11560" y="4365104"/>
            <a:ext cx="57606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6600FF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331" y="4571336"/>
            <a:ext cx="820307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Антон Абрамович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e-BY" sz="2400" dirty="0">
                <a:latin typeface="Times New Roman" pitchFamily="18" charset="0"/>
              </a:rPr>
              <a:t>Писал произведения на основе  белорусских народных песен и танцев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e-BY" sz="2400" dirty="0">
                <a:latin typeface="Times New Roman" pitchFamily="18" charset="0"/>
              </a:rPr>
              <a:t>Музыкальная поэма «Белорусская </a:t>
            </a:r>
            <a:r>
              <a:rPr lang="be-BY" sz="2400" dirty="0" smtClean="0">
                <a:latin typeface="Times New Roman" pitchFamily="18" charset="0"/>
              </a:rPr>
              <a:t>свдаьба</a:t>
            </a:r>
            <a:r>
              <a:rPr lang="be-BY" sz="2400" dirty="0">
                <a:latin typeface="Times New Roman" pitchFamily="18" charset="0"/>
              </a:rPr>
              <a:t>»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be-BY" sz="2400" dirty="0">
                <a:latin typeface="Times New Roman" pitchFamily="18" charset="0"/>
              </a:rPr>
              <a:t>Музыка на стихотворения Яна </a:t>
            </a:r>
            <a:r>
              <a:rPr lang="be-BY" sz="2400" dirty="0" smtClean="0">
                <a:latin typeface="Times New Roman" pitchFamily="18" charset="0"/>
              </a:rPr>
              <a:t>Борщевского</a:t>
            </a:r>
            <a:endParaRPr 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50825" y="188913"/>
            <a:ext cx="7416800" cy="8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Архитектура</a:t>
            </a:r>
            <a:endParaRPr lang="ru-RU" sz="4800" b="1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1268760"/>
            <a:ext cx="903649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32000" fontAlgn="base"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Н</a:t>
            </a:r>
            <a:r>
              <a:rPr lang="be-BY" sz="2400" dirty="0" smtClean="0">
                <a:solidFill>
                  <a:srgbClr val="414020"/>
                </a:solidFill>
                <a:latin typeface="Times New Roman" pitchFamily="18" charset="0"/>
              </a:rPr>
              <a:t>овым явлением в архитектуре </a:t>
            </a:r>
            <a:r>
              <a:rPr lang="en-US" sz="2400" dirty="0" smtClean="0">
                <a:solidFill>
                  <a:srgbClr val="414020"/>
                </a:solidFill>
                <a:latin typeface="Times New Roman" pitchFamily="18" charset="0"/>
              </a:rPr>
              <a:t>XIX</a:t>
            </a:r>
            <a:r>
              <a:rPr lang="be-BY" sz="2400" dirty="0" smtClean="0">
                <a:solidFill>
                  <a:srgbClr val="414020"/>
                </a:solidFill>
                <a:latin typeface="Times New Roman" pitchFamily="18" charset="0"/>
              </a:rPr>
              <a:t> в. стал стиль классицизм , а с середины </a:t>
            </a:r>
            <a:r>
              <a:rPr lang="en-US" sz="2400" dirty="0" smtClean="0">
                <a:solidFill>
                  <a:srgbClr val="414020"/>
                </a:solidFill>
                <a:latin typeface="Times New Roman" pitchFamily="18" charset="0"/>
              </a:rPr>
              <a:t>XIX</a:t>
            </a:r>
            <a:r>
              <a:rPr lang="be-BY" sz="2400" dirty="0" smtClean="0">
                <a:solidFill>
                  <a:srgbClr val="414020"/>
                </a:solidFill>
                <a:latin typeface="Times New Roman" pitchFamily="18" charset="0"/>
              </a:rPr>
              <a:t> в. начинает распространятся романтизм, стал широко использоваться в городском строительстве типовой он предусматривал симметричное расположение кварталов, прямолинеейные площади и кварталы, присутствовали.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be-BY" sz="2400" dirty="0" smtClean="0">
                <a:solidFill>
                  <a:srgbClr val="414020"/>
                </a:solidFill>
                <a:latin typeface="Times New Roman" pitchFamily="18" charset="0"/>
              </a:rPr>
              <a:t>Почти целиком были перестроеныБрест и Бобруйск, где были возведены</a:t>
            </a: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3" name="Group 13"/>
          <p:cNvGrpSpPr>
            <a:grpSpLocks/>
          </p:cNvGrpSpPr>
          <p:nvPr/>
        </p:nvGrpSpPr>
        <p:grpSpPr bwMode="auto">
          <a:xfrm>
            <a:off x="4427538" y="1916113"/>
            <a:ext cx="4897437" cy="3024187"/>
            <a:chOff x="2925" y="1253"/>
            <a:chExt cx="3085" cy="1905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4626" y="2931"/>
              <a:ext cx="138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dirty="0" smtClean="0">
                  <a:latin typeface="Times New Roman" pitchFamily="18" charset="0"/>
                </a:rPr>
                <a:t>Дворец в Снове</a:t>
              </a:r>
              <a:endParaRPr lang="ru-RU" sz="2000" dirty="0">
                <a:latin typeface="Times New Roman" pitchFamily="18" charset="0"/>
              </a:endParaRPr>
            </a:p>
          </p:txBody>
        </p:sp>
        <p:pic>
          <p:nvPicPr>
            <p:cNvPr id="71688" name="Picture 8" descr="дваорец Снов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144"/>
            <a:stretch>
              <a:fillRect/>
            </a:stretch>
          </p:blipFill>
          <p:spPr bwMode="auto">
            <a:xfrm>
              <a:off x="2925" y="1253"/>
              <a:ext cx="2835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691" name="Group 11"/>
          <p:cNvGrpSpPr>
            <a:grpSpLocks/>
          </p:cNvGrpSpPr>
          <p:nvPr/>
        </p:nvGrpSpPr>
        <p:grpSpPr bwMode="auto">
          <a:xfrm>
            <a:off x="2555875" y="3860800"/>
            <a:ext cx="4176713" cy="2997200"/>
            <a:chOff x="2744" y="1434"/>
            <a:chExt cx="2742" cy="2042"/>
          </a:xfrm>
        </p:grpSpPr>
        <p:pic>
          <p:nvPicPr>
            <p:cNvPr id="71689" name="Picture 9" descr="дворец Жиличи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434"/>
              <a:ext cx="2742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3560" y="3234"/>
              <a:ext cx="183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dirty="0" smtClean="0">
                  <a:latin typeface="Times New Roman" pitchFamily="18" charset="0"/>
                </a:rPr>
                <a:t>Дворец в Жиличах</a:t>
              </a:r>
              <a:endParaRPr lang="ru-RU" sz="2000" dirty="0">
                <a:latin typeface="Times New Roman" pitchFamily="18" charset="0"/>
              </a:endParaRPr>
            </a:p>
          </p:txBody>
        </p:sp>
      </p:grp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dirty="0" smtClean="0">
                <a:solidFill>
                  <a:srgbClr val="414020"/>
                </a:solidFill>
                <a:latin typeface="Times New Roman" pitchFamily="18" charset="0"/>
              </a:rPr>
              <a:t>Ср</a:t>
            </a:r>
            <a:r>
              <a:rPr lang="be-BY" sz="2400" dirty="0" smtClean="0">
                <a:solidFill>
                  <a:srgbClr val="414020"/>
                </a:solidFill>
                <a:latin typeface="Times New Roman" pitchFamily="18" charset="0"/>
              </a:rPr>
              <a:t>еди наиболее крупных архитектурных памятников этого времени – дворцово-парковый комплекс графа П. Румянцева в Гомеле, построенный в стиле классицизм, дворцы в Жиличах и Снове.</a:t>
            </a: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grpSp>
        <p:nvGrpSpPr>
          <p:cNvPr id="71687" name="Group 7"/>
          <p:cNvGrpSpPr>
            <a:grpSpLocks/>
          </p:cNvGrpSpPr>
          <p:nvPr/>
        </p:nvGrpSpPr>
        <p:grpSpPr bwMode="auto">
          <a:xfrm>
            <a:off x="-540318" y="2133600"/>
            <a:ext cx="4171834" cy="3715564"/>
            <a:chOff x="-411" y="119"/>
            <a:chExt cx="3243" cy="3016"/>
          </a:xfrm>
        </p:grpSpPr>
        <p:sp>
          <p:nvSpPr>
            <p:cNvPr id="71682" name="Rectangle 2"/>
            <p:cNvSpPr>
              <a:spLocks noChangeArrowheads="1"/>
            </p:cNvSpPr>
            <p:nvPr/>
          </p:nvSpPr>
          <p:spPr bwMode="auto">
            <a:xfrm>
              <a:off x="-411" y="2235"/>
              <a:ext cx="2631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dirty="0">
                  <a:solidFill>
                    <a:srgbClr val="808080"/>
                  </a:solidFill>
                  <a:latin typeface="Times New Roman" pitchFamily="18" charset="0"/>
                </a:rPr>
                <a:t>         </a:t>
              </a:r>
              <a:r>
                <a:rPr lang="be-BY" sz="2000" dirty="0" smtClean="0">
                  <a:latin typeface="Times New Roman" pitchFamily="18" charset="0"/>
                </a:rPr>
                <a:t>Дворец П.Румянцева</a:t>
              </a:r>
              <a:endParaRPr lang="ru-RU" sz="2000" dirty="0">
                <a:latin typeface="Times New Roman" pitchFamily="18" charset="0"/>
              </a:endParaRPr>
            </a:p>
          </p:txBody>
        </p:sp>
        <p:pic>
          <p:nvPicPr>
            <p:cNvPr id="71686" name="Picture 6" descr="дворец Рум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85"/>
            <a:stretch>
              <a:fillRect/>
            </a:stretch>
          </p:blipFill>
          <p:spPr bwMode="auto">
            <a:xfrm>
              <a:off x="204" y="119"/>
              <a:ext cx="2628" cy="1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00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79388" y="260351"/>
            <a:ext cx="8785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i="1" dirty="0" smtClean="0">
                <a:solidFill>
                  <a:srgbClr val="414020"/>
                </a:solidFill>
                <a:latin typeface="Times New Roman" pitchFamily="18" charset="0"/>
              </a:rPr>
              <a:t>Памятники культового строительства.</a:t>
            </a:r>
            <a:endParaRPr lang="be-BY" sz="2400" b="1" i="1" dirty="0">
              <a:solidFill>
                <a:srgbClr val="414020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u="sng" dirty="0" smtClean="0">
                <a:solidFill>
                  <a:srgbClr val="414020"/>
                </a:solidFill>
                <a:latin typeface="Times New Roman" pitchFamily="18" charset="0"/>
              </a:rPr>
              <a:t>Петропавловский собор </a:t>
            </a:r>
            <a:r>
              <a:rPr lang="be-BY" sz="2400" u="sng" dirty="0">
                <a:solidFill>
                  <a:srgbClr val="414020"/>
                </a:solidFill>
                <a:latin typeface="Times New Roman" pitchFamily="18" charset="0"/>
              </a:rPr>
              <a:t>в</a:t>
            </a:r>
            <a:r>
              <a:rPr lang="be-BY" sz="2400" u="sng" dirty="0" smtClean="0">
                <a:solidFill>
                  <a:srgbClr val="414020"/>
                </a:solidFill>
                <a:latin typeface="Times New Roman" pitchFamily="18" charset="0"/>
              </a:rPr>
              <a:t> Гомеле</a:t>
            </a:r>
            <a:r>
              <a:rPr lang="be-BY" sz="2400" dirty="0" smtClean="0">
                <a:solidFill>
                  <a:srgbClr val="414020"/>
                </a:solidFill>
                <a:latin typeface="Times New Roman" pitchFamily="18" charset="0"/>
              </a:rPr>
              <a:t>                                                 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pic>
        <p:nvPicPr>
          <p:cNvPr id="72710" name="Picture 6" descr="Церковь Чечер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384425"/>
            <a:ext cx="4464050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П-П собор Гоме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492500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4356100" y="1531640"/>
            <a:ext cx="4464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Спасо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-Преображенская церковь в Чечерске</a:t>
            </a:r>
            <a:endParaRPr kumimoji="0" lang="ru-RU" sz="2400" b="0" i="0" u="sng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Домашнее задание §11, </a:t>
            </a:r>
          </a:p>
          <a:p>
            <a:endParaRPr lang="ru-RU" sz="4000" b="1" dirty="0"/>
          </a:p>
          <a:p>
            <a:r>
              <a:rPr lang="ru-RU" sz="4000" b="1" dirty="0" smtClean="0"/>
              <a:t>Готовимся к тематическому контролю § 1-12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37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0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0825" y="1268412"/>
            <a:ext cx="8642350" cy="273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</a:t>
            </a:r>
            <a:r>
              <a:rPr lang="be-BY" sz="2800" dirty="0">
                <a:solidFill>
                  <a:srgbClr val="414020"/>
                </a:solidFill>
                <a:latin typeface="Times New Roman" pitchFamily="18" charset="0"/>
              </a:rPr>
              <a:t>  </a:t>
            </a:r>
            <a:r>
              <a:rPr lang="be-BY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XIX</a:t>
            </a:r>
            <a:r>
              <a:rPr lang="be-BY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be-BY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в. происходит процесс становления белорусского литературного языа основе живого многодиалектного народного языка. Первыми белорусскими поэтами стали выходцы из среды ополяченный белорусской шляхты. Поэтому писать по-белорусски они начали привычной для них латинкой, которую использовали в польском языке, а не кириллическим алфавитом, характерным для старобелорусского языка.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23850" y="5000636"/>
            <a:ext cx="8640763" cy="178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</a:t>
            </a:r>
            <a:r>
              <a:rPr lang="be-BY" sz="2400" b="1" i="1" dirty="0" smtClean="0">
                <a:latin typeface="Times New Roman" pitchFamily="18" charset="0"/>
              </a:rPr>
              <a:t>Характерным явлением стало использование кириллицы в анонимных литературных произведениях: “Энеида навыворот” и “Тарас на Парнасе”. 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95288" y="0"/>
            <a:ext cx="8424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4000" b="1" u="sng" dirty="0" smtClean="0">
                <a:solidFill>
                  <a:srgbClr val="C00000"/>
                </a:solidFill>
                <a:latin typeface="Monotype Corsiva" pitchFamily="66" charset="0"/>
              </a:rPr>
              <a:t>Становление белорусского литературного языка и национальной литературы.</a:t>
            </a:r>
            <a:endParaRPr lang="ru-RU" sz="40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94038" y="1504049"/>
            <a:ext cx="6049962" cy="166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be-BY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“Деды</a:t>
            </a:r>
            <a:r>
              <a:rPr lang="be-BY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”,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</a:t>
            </a:r>
            <a:r>
              <a:rPr lang="be-BY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“Свитезянка” и др.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14282" y="4000504"/>
            <a:ext cx="85693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800" b="1" dirty="0" smtClean="0">
                <a:latin typeface="Times New Roman" pitchFamily="18" charset="0"/>
              </a:rPr>
              <a:t>Будучи в Петербурге он встретил будущих декабристов К. Рылеева и А. В Москве познакомился с А.С. Пушкиным. Под впечатлением от импровизацииА. Мицкевича на французском языке он высказал свои впечатления:”Какой гений! Какой священный огонь!</a:t>
            </a:r>
            <a:endParaRPr lang="ru-RU" sz="2800" b="1" dirty="0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0637" y="346600"/>
            <a:ext cx="8822484" cy="3419659"/>
            <a:chOff x="97" y="46"/>
            <a:chExt cx="5239" cy="2102"/>
          </a:xfrm>
        </p:grpSpPr>
        <p:sp>
          <p:nvSpPr>
            <p:cNvPr id="57352" name="Rectangle 8"/>
            <p:cNvSpPr>
              <a:spLocks noChangeArrowheads="1"/>
            </p:cNvSpPr>
            <p:nvPr/>
          </p:nvSpPr>
          <p:spPr bwMode="auto">
            <a:xfrm>
              <a:off x="2385" y="48"/>
              <a:ext cx="2951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5400" b="1" i="1" dirty="0" smtClean="0">
                  <a:solidFill>
                    <a:srgbClr val="FF0000"/>
                  </a:solidFill>
                  <a:latin typeface="Monotype Corsiva" panose="03010101010201010101" pitchFamily="66" charset="0"/>
                </a:rPr>
                <a:t>А.Мицкевич</a:t>
              </a:r>
              <a:endParaRPr lang="ru-RU" sz="5400" b="1" i="1" dirty="0">
                <a:solidFill>
                  <a:srgbClr val="FF0000"/>
                </a:solidFill>
                <a:latin typeface="Monotype Corsiva" panose="03010101010201010101" pitchFamily="66" charset="0"/>
              </a:endParaRPr>
            </a:p>
          </p:txBody>
        </p:sp>
        <p:pic>
          <p:nvPicPr>
            <p:cNvPr id="57353" name="Picture 9" descr="280px-AdamMickiewicz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46"/>
              <a:ext cx="1784" cy="21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92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-19031" y="1544127"/>
            <a:ext cx="5007915" cy="397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be-BY" sz="32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3200" b="1" dirty="0" smtClean="0">
                <a:latin typeface="Times New Roman" pitchFamily="18" charset="0"/>
              </a:rPr>
              <a:t>первый классик новой белорусской литературы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be-BY" sz="3200" b="1" dirty="0" smtClean="0">
                <a:latin typeface="Times New Roman" pitchFamily="18" charset="0"/>
              </a:rPr>
              <a:t> “Идилия”,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be-BY" sz="3200" b="1" dirty="0" smtClean="0">
                <a:latin typeface="Times New Roman" pitchFamily="18" charset="0"/>
              </a:rPr>
              <a:t> </a:t>
            </a:r>
            <a:r>
              <a:rPr lang="be-BY" sz="3200" b="1" dirty="0">
                <a:latin typeface="Times New Roman" pitchFamily="18" charset="0"/>
              </a:rPr>
              <a:t>У сваёй двухмоўнай драме “</a:t>
            </a:r>
            <a:r>
              <a:rPr lang="be-BY" sz="3200" b="1" u="sng" dirty="0">
                <a:latin typeface="Times New Roman" pitchFamily="18" charset="0"/>
              </a:rPr>
              <a:t>Сялянка</a:t>
            </a:r>
            <a:r>
              <a:rPr lang="be-BY" sz="3200" b="1" dirty="0">
                <a:latin typeface="Times New Roman" pitchFamily="18" charset="0"/>
              </a:rPr>
              <a:t>” </a:t>
            </a:r>
            <a:endParaRPr lang="be-BY" sz="3200" b="1" dirty="0" smtClean="0"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be-BY" sz="3200" b="1" dirty="0" smtClean="0">
                <a:latin typeface="Times New Roman" pitchFamily="18" charset="0"/>
              </a:rPr>
              <a:t>Перевел поэму А. Мицкевича “Пан Тадеуш ” на бел. язык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23850" y="3716338"/>
            <a:ext cx="58324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5148064" y="2133231"/>
            <a:ext cx="3784615" cy="4535480"/>
            <a:chOff x="-449" y="-199"/>
            <a:chExt cx="2384" cy="2857"/>
          </a:xfrm>
        </p:grpSpPr>
        <p:sp>
          <p:nvSpPr>
            <p:cNvPr id="58370" name="Rectangle 2"/>
            <p:cNvSpPr>
              <a:spLocks noChangeArrowheads="1"/>
            </p:cNvSpPr>
            <p:nvPr/>
          </p:nvSpPr>
          <p:spPr bwMode="auto">
            <a:xfrm>
              <a:off x="0" y="1933"/>
              <a:ext cx="1935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400" b="1" i="1" dirty="0" smtClean="0">
                  <a:solidFill>
                    <a:srgbClr val="C00000"/>
                  </a:solidFill>
                  <a:latin typeface="Times New Roman" pitchFamily="18" charset="0"/>
                </a:rPr>
                <a:t>В.Дунин-Мартинкевич</a:t>
              </a:r>
              <a:endParaRPr lang="ru-RU" sz="24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pic>
          <p:nvPicPr>
            <p:cNvPr id="58374" name="Picture 6" descr="Дунин-М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9" y="-199"/>
              <a:ext cx="2384" cy="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 bwMode="auto">
          <a:xfrm>
            <a:off x="1385900" y="116632"/>
            <a:ext cx="723629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В. Дунин-Мартинкевич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0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125148" y="1340768"/>
            <a:ext cx="502688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3200" b="1" dirty="0">
                <a:latin typeface="Times New Roman" pitchFamily="18" charset="0"/>
              </a:rPr>
              <a:t> </a:t>
            </a:r>
            <a:r>
              <a:rPr lang="be-BY" sz="3200" b="1" dirty="0" smtClean="0">
                <a:latin typeface="Times New Roman" pitchFamily="18" charset="0"/>
              </a:rPr>
              <a:t> впервые звучит крестьянская тематика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3200" b="1" dirty="0" smtClean="0">
                <a:latin typeface="Times New Roman" pitchFamily="18" charset="0"/>
              </a:rPr>
              <a:t>  стал автором широко известной русской песни “Когда я на почте служил ямщиком …”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85720" y="4786322"/>
            <a:ext cx="8569325" cy="17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dirty="0" smtClean="0">
                <a:latin typeface="Times New Roman" pitchFamily="18" charset="0"/>
              </a:rPr>
              <a:t>Особое место в литературном наследии занимает творчество крестьянского поэта </a:t>
            </a:r>
            <a:r>
              <a:rPr lang="be-BY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Павлюка Багрима</a:t>
            </a:r>
            <a:r>
              <a:rPr lang="be-BY" sz="2400" dirty="0" smtClean="0">
                <a:latin typeface="Times New Roman" pitchFamily="18" charset="0"/>
              </a:rPr>
              <a:t>. До нас дошло только одно стихотворение “</a:t>
            </a:r>
            <a:r>
              <a:rPr lang="be-BY" sz="2400" u="sng" dirty="0">
                <a:latin typeface="Times New Roman" pitchFamily="18" charset="0"/>
              </a:rPr>
              <a:t>Зайграй, зайграй, хлопча малы…”.</a:t>
            </a:r>
            <a:r>
              <a:rPr lang="be-BY" sz="2400" dirty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214282" y="285728"/>
            <a:ext cx="8693151" cy="4535498"/>
            <a:chOff x="158" y="119"/>
            <a:chExt cx="5476" cy="2857"/>
          </a:xfrm>
        </p:grpSpPr>
        <p:sp>
          <p:nvSpPr>
            <p:cNvPr id="59394" name="Rectangle 2"/>
            <p:cNvSpPr>
              <a:spLocks noChangeArrowheads="1"/>
            </p:cNvSpPr>
            <p:nvPr/>
          </p:nvSpPr>
          <p:spPr bwMode="auto">
            <a:xfrm>
              <a:off x="1905" y="119"/>
              <a:ext cx="3729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5400" b="1" dirty="0" smtClean="0">
                  <a:solidFill>
                    <a:srgbClr val="C00000"/>
                  </a:solidFill>
                  <a:latin typeface="Monotype Corsiva" panose="03010101010201010101" pitchFamily="66" charset="0"/>
                </a:rPr>
                <a:t>В. Сырокомля</a:t>
              </a:r>
              <a:endPara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endParaRPr>
            </a:p>
          </p:txBody>
        </p:sp>
        <p:pic>
          <p:nvPicPr>
            <p:cNvPr id="59398" name="Picture 6" descr="Сырокомл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19"/>
              <a:ext cx="2095" cy="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41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643437" y="188913"/>
            <a:ext cx="4249737" cy="602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3200" dirty="0" smtClean="0">
                <a:latin typeface="Times New Roman" pitchFamily="18" charset="0"/>
              </a:rPr>
              <a:t>Примером романтической прозы является польскоязычное произведение Яна Борщевского </a:t>
            </a:r>
            <a:r>
              <a:rPr lang="be-BY" sz="3200" i="1" u="sng" dirty="0" smtClean="0">
                <a:latin typeface="Times New Roman" pitchFamily="18" charset="0"/>
              </a:rPr>
              <a:t>“Шляхтич Завальня, или Беларусь в фантастических рассказах</a:t>
            </a:r>
            <a:r>
              <a:rPr lang="be-BY" sz="3200" u="sng" dirty="0" smtClean="0">
                <a:latin typeface="Times New Roman" pitchFamily="18" charset="0"/>
              </a:rPr>
              <a:t>”</a:t>
            </a:r>
            <a:r>
              <a:rPr lang="be-BY" sz="3200" dirty="0" smtClean="0">
                <a:latin typeface="Times New Roman" pitchFamily="18" charset="0"/>
              </a:rPr>
              <a:t>, где широко использовались белорусские сказки и предания.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79956" y="3429000"/>
            <a:ext cx="57610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grpSp>
        <p:nvGrpSpPr>
          <p:cNvPr id="60423" name="Group 7"/>
          <p:cNvGrpSpPr>
            <a:grpSpLocks/>
          </p:cNvGrpSpPr>
          <p:nvPr/>
        </p:nvGrpSpPr>
        <p:grpSpPr bwMode="auto">
          <a:xfrm>
            <a:off x="285720" y="214290"/>
            <a:ext cx="4174833" cy="4968192"/>
            <a:chOff x="1396" y="-38"/>
            <a:chExt cx="2549" cy="3059"/>
          </a:xfrm>
        </p:grpSpPr>
        <p:sp>
          <p:nvSpPr>
            <p:cNvPr id="60418" name="Rectangle 2"/>
            <p:cNvSpPr>
              <a:spLocks noChangeArrowheads="1"/>
            </p:cNvSpPr>
            <p:nvPr/>
          </p:nvSpPr>
          <p:spPr bwMode="auto">
            <a:xfrm>
              <a:off x="1701" y="2478"/>
              <a:ext cx="145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ru-RU" sz="2000" dirty="0">
                  <a:solidFill>
                    <a:srgbClr val="808080"/>
                  </a:solidFill>
                  <a:latin typeface="Times New Roman" pitchFamily="18" charset="0"/>
                </a:rPr>
                <a:t>Ян </a:t>
              </a:r>
              <a:r>
                <a:rPr lang="ru-RU" sz="2000" dirty="0" smtClean="0">
                  <a:solidFill>
                    <a:srgbClr val="808080"/>
                  </a:solidFill>
                  <a:latin typeface="Times New Roman" pitchFamily="18" charset="0"/>
                </a:rPr>
                <a:t>Бор</a:t>
              </a:r>
              <a:r>
                <a:rPr lang="be-BY" sz="2000" dirty="0" smtClean="0">
                  <a:solidFill>
                    <a:srgbClr val="808080"/>
                  </a:solidFill>
                  <a:latin typeface="Times New Roman" pitchFamily="18" charset="0"/>
                </a:rPr>
                <a:t>щчевский</a:t>
              </a:r>
              <a:endParaRPr lang="ru-RU" sz="2000" dirty="0">
                <a:solidFill>
                  <a:srgbClr val="808080"/>
                </a:solidFill>
                <a:latin typeface="Times New Roman" pitchFamily="18" charset="0"/>
              </a:endParaRPr>
            </a:p>
          </p:txBody>
        </p:sp>
        <p:pic>
          <p:nvPicPr>
            <p:cNvPr id="60422" name="Picture 6" descr="Борщевский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" y="-38"/>
              <a:ext cx="2549" cy="3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 bwMode="auto">
          <a:xfrm>
            <a:off x="0" y="5500702"/>
            <a:ext cx="521497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</a:rPr>
              <a:t>Ян Борщевский</a:t>
            </a:r>
          </a:p>
        </p:txBody>
      </p:sp>
    </p:spTree>
    <p:extLst>
      <p:ext uri="{BB962C8B-B14F-4D97-AF65-F5344CB8AC3E}">
        <p14:creationId xmlns:p14="http://schemas.microsoft.com/office/powerpoint/2010/main" val="289837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9388" y="1052512"/>
            <a:ext cx="8964612" cy="18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</a:t>
            </a:r>
            <a:r>
              <a:rPr lang="be-BY" sz="2400" dirty="0" smtClean="0">
                <a:solidFill>
                  <a:srgbClr val="414020"/>
                </a:solidFill>
                <a:latin typeface="Times New Roman" pitchFamily="18" charset="0"/>
              </a:rPr>
              <a:t>В развитии искусства богатством жанров выделилась живопись. Традиционными являются  исторический и портретный жанр, а новыми – пейзажный и бытовой. На смену </a:t>
            </a:r>
            <a:r>
              <a:rPr lang="be-BY" sz="2400" u="sng" dirty="0" smtClean="0">
                <a:solidFill>
                  <a:srgbClr val="414020"/>
                </a:solidFill>
                <a:latin typeface="Times New Roman" pitchFamily="18" charset="0"/>
              </a:rPr>
              <a:t>классицизму</a:t>
            </a:r>
            <a:r>
              <a:rPr lang="be-BY" sz="2400" dirty="0" smtClean="0">
                <a:solidFill>
                  <a:srgbClr val="414020"/>
                </a:solidFill>
                <a:latin typeface="Times New Roman" pitchFamily="18" charset="0"/>
              </a:rPr>
              <a:t> приходит </a:t>
            </a:r>
            <a:r>
              <a:rPr lang="be-BY" sz="2400" u="sng" dirty="0" smtClean="0">
                <a:solidFill>
                  <a:srgbClr val="414020"/>
                </a:solidFill>
                <a:latin typeface="Times New Roman" pitchFamily="18" charset="0"/>
              </a:rPr>
              <a:t>романтизм</a:t>
            </a:r>
            <a:r>
              <a:rPr lang="be-BY" sz="2400" dirty="0" smtClean="0">
                <a:solidFill>
                  <a:srgbClr val="414020"/>
                </a:solidFill>
                <a:latin typeface="Times New Roman" pitchFamily="18" charset="0"/>
              </a:rPr>
              <a:t>, который 40-я </a:t>
            </a: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гг. </a:t>
            </a:r>
            <a:r>
              <a:rPr lang="en-US" sz="2400" dirty="0">
                <a:solidFill>
                  <a:srgbClr val="414020"/>
                </a:solidFill>
                <a:latin typeface="Times New Roman" pitchFamily="18" charset="0"/>
              </a:rPr>
              <a:t>XIX</a:t>
            </a: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</a:t>
            </a:r>
            <a:r>
              <a:rPr lang="be-BY" sz="2400" dirty="0" smtClean="0">
                <a:solidFill>
                  <a:srgbClr val="414020"/>
                </a:solidFill>
                <a:latin typeface="Times New Roman" pitchFamily="18" charset="0"/>
              </a:rPr>
              <a:t>в. сменяется </a:t>
            </a:r>
            <a:r>
              <a:rPr lang="be-BY" sz="2400" u="sng" dirty="0" smtClean="0">
                <a:solidFill>
                  <a:srgbClr val="414020"/>
                </a:solidFill>
                <a:latin typeface="Times New Roman" pitchFamily="18" charset="0"/>
              </a:rPr>
              <a:t>реалистическим направлением.</a:t>
            </a:r>
            <a:endParaRPr lang="ru-RU" sz="2400" u="sng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843213" y="2786058"/>
            <a:ext cx="6300787" cy="37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  </a:t>
            </a:r>
            <a:r>
              <a:rPr lang="be-BY" sz="44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Ян Дамель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2800" b="1" i="1" dirty="0" smtClean="0">
                <a:solidFill>
                  <a:schemeClr val="tx2"/>
                </a:solidFill>
                <a:latin typeface="Times New Roman" pitchFamily="18" charset="0"/>
              </a:rPr>
              <a:t> исторический жанр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be-BY" sz="28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2800" b="1" i="1" dirty="0" smtClean="0">
                <a:solidFill>
                  <a:schemeClr val="tx2"/>
                </a:solidFill>
                <a:latin typeface="Times New Roman" pitchFamily="18" charset="0"/>
              </a:rPr>
              <a:t> “Освобождение Т. Костюшки из темницы”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be-BY" sz="28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2800" b="1" i="1" dirty="0" smtClean="0">
                <a:solidFill>
                  <a:schemeClr val="tx2"/>
                </a:solidFill>
                <a:latin typeface="Times New Roman" pitchFamily="18" charset="0"/>
              </a:rPr>
              <a:t>“Отступление французов через Вильно в 1812г.”</a:t>
            </a: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95288" y="188913"/>
            <a:ext cx="8424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5400" b="1" u="sng" dirty="0" smtClean="0">
                <a:solidFill>
                  <a:srgbClr val="C00000"/>
                </a:solidFill>
                <a:latin typeface="Monotype Corsiva" pitchFamily="66" charset="0"/>
              </a:rPr>
              <a:t>Искусство</a:t>
            </a:r>
            <a:endParaRPr lang="ru-RU" sz="54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250825" y="2708275"/>
            <a:ext cx="2540000" cy="3671888"/>
            <a:chOff x="158" y="1616"/>
            <a:chExt cx="1600" cy="2313"/>
          </a:xfrm>
        </p:grpSpPr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158" y="3702"/>
              <a:ext cx="158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b="1" dirty="0">
                  <a:solidFill>
                    <a:schemeClr val="tx2"/>
                  </a:solidFill>
                  <a:latin typeface="Times New Roman" pitchFamily="18" charset="0"/>
                </a:rPr>
                <a:t>Ян </a:t>
              </a:r>
              <a:r>
                <a:rPr lang="be-BY" sz="2000" b="1" dirty="0" smtClean="0">
                  <a:solidFill>
                    <a:schemeClr val="tx2"/>
                  </a:solidFill>
                  <a:latin typeface="Times New Roman" pitchFamily="18" charset="0"/>
                </a:rPr>
                <a:t>Домель</a:t>
              </a:r>
              <a:endParaRPr lang="ru-RU" sz="2000" b="1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pic>
          <p:nvPicPr>
            <p:cNvPr id="62472" name="Picture 8" descr="Дамель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616"/>
              <a:ext cx="1600" cy="2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6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23850" y="188913"/>
            <a:ext cx="61928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800" b="1" i="1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be-BY" sz="4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Валентий Ванькович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2400" dirty="0" smtClean="0">
                <a:latin typeface="Times New Roman" pitchFamily="18" charset="0"/>
              </a:rPr>
              <a:t>Исторический жанр,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2400" dirty="0" smtClean="0">
                <a:latin typeface="Times New Roman" pitchFamily="18" charset="0"/>
              </a:rPr>
              <a:t>“А. Мицкевич на скале Аю-Даг”,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2400" dirty="0" smtClean="0">
                <a:latin typeface="Times New Roman" pitchFamily="18" charset="0"/>
              </a:rPr>
              <a:t> “Наполеон у костра”. партрэты </a:t>
            </a:r>
            <a:r>
              <a:rPr lang="be-BY" sz="2400" dirty="0">
                <a:latin typeface="Times New Roman" pitchFamily="18" charset="0"/>
              </a:rPr>
              <a:t>“Напалеон каля вогнішча”, “А.Міцкевіч на скале Аю-Даг</a:t>
            </a:r>
            <a:r>
              <a:rPr lang="be-BY" sz="2400" dirty="0" smtClean="0">
                <a:latin typeface="Times New Roman" pitchFamily="18" charset="0"/>
              </a:rPr>
              <a:t>” и др.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916238" y="5429264"/>
            <a:ext cx="6227762" cy="121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latin typeface="Times New Roman" pitchFamily="18" charset="0"/>
              </a:rPr>
              <a:t>  </a:t>
            </a:r>
            <a:r>
              <a:rPr lang="be-BY" sz="2400" dirty="0" smtClean="0">
                <a:latin typeface="Times New Roman" pitchFamily="18" charset="0"/>
              </a:rPr>
              <a:t>В 1998г. В центре Минска, где располагался дом художника открылся музей – Дом Ваньковича. </a:t>
            </a: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250825" y="2997200"/>
            <a:ext cx="2449513" cy="3457575"/>
            <a:chOff x="1519" y="527"/>
            <a:chExt cx="1633" cy="2314"/>
          </a:xfrm>
        </p:grpSpPr>
        <p:sp>
          <p:nvSpPr>
            <p:cNvPr id="63495" name="Rectangle 7"/>
            <p:cNvSpPr>
              <a:spLocks noChangeArrowheads="1"/>
            </p:cNvSpPr>
            <p:nvPr/>
          </p:nvSpPr>
          <p:spPr bwMode="auto">
            <a:xfrm>
              <a:off x="1519" y="2614"/>
              <a:ext cx="163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dirty="0" smtClean="0">
                  <a:solidFill>
                    <a:schemeClr val="tx2"/>
                  </a:solidFill>
                  <a:latin typeface="Times New Roman" pitchFamily="18" charset="0"/>
                </a:rPr>
                <a:t>А.Мицкевич </a:t>
              </a:r>
              <a:r>
                <a:rPr lang="be-BY" sz="2000" dirty="0">
                  <a:solidFill>
                    <a:schemeClr val="tx2"/>
                  </a:solidFill>
                  <a:latin typeface="Times New Roman" pitchFamily="18" charset="0"/>
                </a:rPr>
                <a:t>на скале Аю-Даг</a:t>
              </a:r>
              <a:endParaRPr lang="ru-RU" sz="20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pic>
          <p:nvPicPr>
            <p:cNvPr id="63496" name="Picture 8" descr="Адам Мицкеви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527"/>
              <a:ext cx="1611" cy="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499" name="Group 11"/>
          <p:cNvGrpSpPr>
            <a:grpSpLocks/>
          </p:cNvGrpSpPr>
          <p:nvPr/>
        </p:nvGrpSpPr>
        <p:grpSpPr bwMode="auto">
          <a:xfrm>
            <a:off x="6732588" y="188913"/>
            <a:ext cx="2098675" cy="3455987"/>
            <a:chOff x="4150" y="119"/>
            <a:chExt cx="1459" cy="2495"/>
          </a:xfrm>
        </p:grpSpPr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4150" y="2205"/>
              <a:ext cx="145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dirty="0" smtClean="0">
                  <a:solidFill>
                    <a:schemeClr val="tx2"/>
                  </a:solidFill>
                  <a:latin typeface="Times New Roman" pitchFamily="18" charset="0"/>
                </a:rPr>
                <a:t>Ванькович </a:t>
              </a:r>
              <a:r>
                <a:rPr lang="be-BY" sz="2000" dirty="0">
                  <a:solidFill>
                    <a:schemeClr val="tx2"/>
                  </a:solidFill>
                  <a:latin typeface="Times New Roman" pitchFamily="18" charset="0"/>
                </a:rPr>
                <a:t>В. </a:t>
              </a:r>
              <a:r>
                <a:rPr lang="be-BY" sz="2000" dirty="0" smtClean="0">
                  <a:solidFill>
                    <a:schemeClr val="tx2"/>
                  </a:solidFill>
                  <a:latin typeface="Times New Roman" pitchFamily="18" charset="0"/>
                </a:rPr>
                <a:t>Автопортрет</a:t>
              </a:r>
              <a:endParaRPr lang="ru-RU" sz="20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pic>
          <p:nvPicPr>
            <p:cNvPr id="63498" name="Picture 10" descr="Ванькович Автопортре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19"/>
              <a:ext cx="1459" cy="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09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285298" y="294365"/>
            <a:ext cx="2928926" cy="62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i="1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36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Иван Хруцкий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2400" dirty="0" smtClean="0">
                <a:latin typeface="Times New Roman" pitchFamily="18" charset="0"/>
              </a:rPr>
              <a:t>  жанры натюрморта и портрета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2400" dirty="0" smtClean="0">
                <a:latin typeface="Times New Roman" pitchFamily="18" charset="0"/>
              </a:rPr>
              <a:t>“Портрет жены”,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be-BY" sz="2400" dirty="0" smtClean="0">
                <a:latin typeface="Times New Roman" pitchFamily="18" charset="0"/>
              </a:rPr>
              <a:t>“Портрет мальчика в соломенной шляпе”.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643438" y="4292600"/>
            <a:ext cx="42497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grpSp>
        <p:nvGrpSpPr>
          <p:cNvPr id="64523" name="Group 11"/>
          <p:cNvGrpSpPr>
            <a:grpSpLocks/>
          </p:cNvGrpSpPr>
          <p:nvPr/>
        </p:nvGrpSpPr>
        <p:grpSpPr bwMode="auto">
          <a:xfrm>
            <a:off x="33714" y="428604"/>
            <a:ext cx="6251584" cy="5594362"/>
            <a:chOff x="680" y="586"/>
            <a:chExt cx="3938" cy="3524"/>
          </a:xfrm>
        </p:grpSpPr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703" y="3748"/>
              <a:ext cx="263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dirty="0" smtClean="0">
                  <a:solidFill>
                    <a:schemeClr val="tx2"/>
                  </a:solidFill>
                  <a:latin typeface="Times New Roman" pitchFamily="18" charset="0"/>
                </a:rPr>
                <a:t>Хруцкий И. Портрет неизвестной с цветами и фруктами.</a:t>
              </a:r>
              <a:endParaRPr lang="ru-RU" sz="20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pic>
          <p:nvPicPr>
            <p:cNvPr id="64522" name="Picture 10" descr="сканирование000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586"/>
              <a:ext cx="3938" cy="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9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609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9_Оформление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Литература и искусство в первой половине XIXв.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Літаратура і мастацтва  ў першай палове  XIX стагоддзя</dc:title>
  <dc:creator>Admin</dc:creator>
  <cp:lastModifiedBy>User</cp:lastModifiedBy>
  <cp:revision>8</cp:revision>
  <dcterms:created xsi:type="dcterms:W3CDTF">2013-02-24T14:41:07Z</dcterms:created>
  <dcterms:modified xsi:type="dcterms:W3CDTF">2014-02-23T15:59:17Z</dcterms:modified>
</cp:coreProperties>
</file>