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7" r:id="rId2"/>
    <p:sldId id="258" r:id="rId3"/>
    <p:sldId id="260" r:id="rId4"/>
    <p:sldId id="259" r:id="rId5"/>
    <p:sldId id="264" r:id="rId6"/>
    <p:sldId id="265" r:id="rId7"/>
    <p:sldId id="271" r:id="rId8"/>
    <p:sldId id="266" r:id="rId9"/>
    <p:sldId id="267" r:id="rId10"/>
    <p:sldId id="272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AFA939-D906-4E4A-887D-75DAE8A274D5}" type="datetimeFigureOut">
              <a:rPr lang="ru-RU" smtClean="0"/>
              <a:t>03.11.2018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F5B0B7-6738-4A8E-8524-C03BEF44C0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>
                <a:latin typeface="+mj-lt"/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dirty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dirty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alphaModFix amt="41000"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Texturizer scaling="100"/>
                    </a14:imgEffect>
                  </a14:imgLayer>
                </a14:imgProps>
              </a:ext>
            </a:extLst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pic>
        <p:nvPicPr>
          <p:cNvPr id="4" name="Рисунок 3" descr="footer_graphic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5435827"/>
            <a:ext cx="9144000" cy="1420586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2.wdp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7.jpeg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.jpeg"/><Relationship Id="rId7" Type="http://schemas.microsoft.com/office/2007/relationships/hdphoto" Target="../media/hdphoto3.wdp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8.jpeg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0.jpg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video" Target="../media/media1.mp4"/><Relationship Id="rId7" Type="http://schemas.openxmlformats.org/officeDocument/2006/relationships/image" Target="../media/image5.jpeg"/><Relationship Id="rId2" Type="http://schemas.microsoft.com/office/2007/relationships/media" Target="../media/media1.mp4"/><Relationship Id="rId1" Type="http://schemas.openxmlformats.org/officeDocument/2006/relationships/themeOverride" Target="../theme/themeOverride7.xml"/><Relationship Id="rId6" Type="http://schemas.microsoft.com/office/2007/relationships/hdphoto" Target="../media/hdphoto1.wdp"/><Relationship Id="rId5" Type="http://schemas.openxmlformats.org/officeDocument/2006/relationships/image" Target="../media/image1.jpe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5.xml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video" Target="../media/media2.mp4"/><Relationship Id="rId7" Type="http://schemas.openxmlformats.org/officeDocument/2006/relationships/image" Target="../media/image5.jpeg"/><Relationship Id="rId2" Type="http://schemas.microsoft.com/office/2007/relationships/media" Target="../media/media2.mp4"/><Relationship Id="rId1" Type="http://schemas.openxmlformats.org/officeDocument/2006/relationships/themeOverride" Target="../theme/themeOverride8.xml"/><Relationship Id="rId6" Type="http://schemas.microsoft.com/office/2007/relationships/hdphoto" Target="../media/hdphoto1.wdp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1000"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 scaling="100"/>
                    </a14:imgEffect>
                  </a14:imgLayer>
                </a14:imgProps>
              </a:ext>
            </a:extLst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2276872"/>
            <a:ext cx="7220615" cy="160321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Полоцкое княжество в </a:t>
            </a:r>
            <a:r>
              <a:rPr lang="en-US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X </a:t>
            </a:r>
            <a:r>
              <a:rPr lang="en-US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– XI</a:t>
            </a:r>
            <a:r>
              <a:rPr lang="ru-RU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вв.</a:t>
            </a:r>
            <a:endParaRPr lang="be-BY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6237312"/>
            <a:ext cx="7681913" cy="461665"/>
          </a:xfrm>
        </p:spPr>
        <p:txBody>
          <a:bodyPr>
            <a:normAutofit/>
          </a:bodyPr>
          <a:lstStyle/>
          <a:p>
            <a:pPr algn="r"/>
            <a:r>
              <a:rPr lang="ru-RU" sz="2800" b="1" i="1" dirty="0" smtClean="0"/>
              <a:t>6 класс, история Беларуси</a:t>
            </a:r>
            <a:endParaRPr lang="be-BY" sz="28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133" r="11179"/>
          <a:stretch/>
        </p:blipFill>
        <p:spPr>
          <a:xfrm>
            <a:off x="1" y="0"/>
            <a:ext cx="108204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259632" y="180410"/>
            <a:ext cx="33843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B2843-E959-44E6-A56A-FE4DE790CD53}" type="datetime1">
              <a:rPr lang="ru-RU" sz="32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pPr marL="0" marR="0" lvl="0" indent="0" algn="l" defTabSz="91436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03.11.2018</a:t>
            </a:fld>
            <a:endParaRPr lang="be-BY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3257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133" r="11179"/>
          <a:stretch/>
        </p:blipFill>
        <p:spPr>
          <a:xfrm>
            <a:off x="1" y="0"/>
            <a:ext cx="108204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2" descr="C:\Documents and Settings\Admin\Мои документы\Мои рисунки\Организатор клипов (Microsoft)\AG00317_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05" y="-10005"/>
            <a:ext cx="1447800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912834" y="1988840"/>
            <a:ext cx="8032135" cy="34778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4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Можно ли говорить, что</a:t>
            </a:r>
          </a:p>
          <a:p>
            <a:pPr algn="ctr"/>
            <a:r>
              <a:rPr lang="ru-RU" sz="4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Полоцкое </a:t>
            </a:r>
            <a:r>
              <a:rPr lang="ru-RU" sz="4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княжество в </a:t>
            </a:r>
            <a:r>
              <a:rPr lang="en-US" sz="4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X - XI</a:t>
            </a:r>
            <a:r>
              <a:rPr lang="ru-RU" sz="4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 </a:t>
            </a:r>
            <a:r>
              <a:rPr lang="ru-RU" sz="4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вв. </a:t>
            </a:r>
          </a:p>
          <a:p>
            <a:pPr algn="ctr"/>
            <a:r>
              <a:rPr lang="ru-RU" sz="4400" b="1" dirty="0">
                <a:ln w="50800"/>
                <a:solidFill>
                  <a:schemeClr val="bg1">
                    <a:shade val="50000"/>
                  </a:schemeClr>
                </a:solidFill>
              </a:rPr>
              <a:t>я</a:t>
            </a:r>
            <a:r>
              <a:rPr lang="ru-RU" sz="4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влялось </a:t>
            </a:r>
            <a:r>
              <a:rPr lang="ru-RU" sz="4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одним из </a:t>
            </a:r>
          </a:p>
          <a:p>
            <a:pPr algn="ctr"/>
            <a:r>
              <a:rPr lang="ru-RU" sz="4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сильнейших государств</a:t>
            </a:r>
          </a:p>
          <a:p>
            <a:pPr algn="ctr"/>
            <a:r>
              <a:rPr lang="ru-RU" sz="4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восточных славян?</a:t>
            </a:r>
            <a:endParaRPr lang="ru-RU" sz="4400" b="1" cap="none" spc="0" dirty="0" smtClean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580561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1000"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 scaling="100"/>
                    </a14:imgEffect>
                  </a14:imgLayer>
                </a14:imgProps>
              </a:ext>
            </a:extLst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133" r="11179"/>
          <a:stretch/>
        </p:blipFill>
        <p:spPr>
          <a:xfrm>
            <a:off x="1" y="0"/>
            <a:ext cx="108204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2" descr="C:\Documents and Settings\Admin\Мои документы\Мои рисунки\Организатор клипов (Microsoft)\AG00317_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05" y="-10005"/>
            <a:ext cx="1447800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912834" y="1988840"/>
            <a:ext cx="8032135" cy="34778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4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Можно ли говорить, что</a:t>
            </a:r>
          </a:p>
          <a:p>
            <a:pPr algn="ctr"/>
            <a:r>
              <a:rPr lang="ru-RU" sz="4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Полоцкое </a:t>
            </a:r>
            <a:r>
              <a:rPr lang="ru-RU" sz="4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княжество в </a:t>
            </a:r>
            <a:r>
              <a:rPr lang="en-US" sz="4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X - XI</a:t>
            </a:r>
            <a:r>
              <a:rPr lang="ru-RU" sz="4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 </a:t>
            </a:r>
            <a:r>
              <a:rPr lang="ru-RU" sz="4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вв. </a:t>
            </a:r>
          </a:p>
          <a:p>
            <a:pPr algn="ctr"/>
            <a:r>
              <a:rPr lang="ru-RU" sz="4400" b="1" dirty="0">
                <a:ln w="50800"/>
                <a:solidFill>
                  <a:schemeClr val="bg1">
                    <a:shade val="50000"/>
                  </a:schemeClr>
                </a:solidFill>
              </a:rPr>
              <a:t>я</a:t>
            </a:r>
            <a:r>
              <a:rPr lang="ru-RU" sz="4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влялось </a:t>
            </a:r>
            <a:r>
              <a:rPr lang="ru-RU" sz="4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одним из </a:t>
            </a:r>
          </a:p>
          <a:p>
            <a:pPr algn="ctr"/>
            <a:r>
              <a:rPr lang="ru-RU" sz="4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сильнейших государств</a:t>
            </a:r>
          </a:p>
          <a:p>
            <a:pPr algn="ctr"/>
            <a:r>
              <a:rPr lang="ru-RU" sz="4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восточных славян?</a:t>
            </a:r>
            <a:endParaRPr lang="ru-RU" sz="4400" b="1" cap="none" spc="0" dirty="0" smtClean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380394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1000"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 scaling="100"/>
                    </a14:imgEffect>
                  </a14:imgLayer>
                </a14:imgProps>
              </a:ext>
            </a:extLst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133" r="11179"/>
          <a:stretch/>
        </p:blipFill>
        <p:spPr>
          <a:xfrm>
            <a:off x="1" y="0"/>
            <a:ext cx="108204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7056784" cy="606523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Древний Полоцк</a:t>
            </a:r>
            <a:endParaRPr lang="be-BY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052735"/>
            <a:ext cx="7128792" cy="3318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1058623" y="4509120"/>
            <a:ext cx="8061959" cy="2111347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chemeClr val="bg1"/>
                </a:solidFill>
              </a:rPr>
              <a:t>862 г. – </a:t>
            </a:r>
            <a:r>
              <a:rPr lang="ru-RU" b="1" u="sng" dirty="0" smtClean="0">
                <a:solidFill>
                  <a:schemeClr val="bg1"/>
                </a:solidFill>
              </a:rPr>
              <a:t>первое </a:t>
            </a:r>
            <a:r>
              <a:rPr lang="ru-RU" b="1" u="sng" dirty="0" smtClean="0">
                <a:solidFill>
                  <a:schemeClr val="bg1"/>
                </a:solidFill>
              </a:rPr>
              <a:t>упоминание о Полоцке.</a:t>
            </a:r>
            <a:endParaRPr lang="ru-RU" b="1" u="sng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Основан при впадении </a:t>
            </a:r>
            <a:r>
              <a:rPr lang="ru-RU" b="1" dirty="0" err="1" smtClean="0">
                <a:solidFill>
                  <a:schemeClr val="bg1"/>
                </a:solidFill>
              </a:rPr>
              <a:t>р.Полоты</a:t>
            </a:r>
            <a:r>
              <a:rPr lang="ru-RU" b="1" dirty="0" smtClean="0">
                <a:solidFill>
                  <a:schemeClr val="bg1"/>
                </a:solidFill>
              </a:rPr>
              <a:t> в Западную Двину.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Выгодное географическое положение: на пересечении торговых путей.</a:t>
            </a:r>
            <a:endParaRPr lang="be-BY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106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1000"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 scaling="100"/>
                    </a14:imgEffect>
                  </a14:imgLayer>
                </a14:imgProps>
              </a:ext>
            </a:extLst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133" r="11179"/>
          <a:stretch/>
        </p:blipFill>
        <p:spPr>
          <a:xfrm>
            <a:off x="1" y="0"/>
            <a:ext cx="108204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97308827"/>
              </p:ext>
            </p:extLst>
          </p:nvPr>
        </p:nvGraphicFramePr>
        <p:xfrm>
          <a:off x="1259632" y="332656"/>
          <a:ext cx="7632700" cy="412131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744416"/>
                <a:gridCol w="3888284"/>
              </a:tblGrid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ru-RU" sz="5000" b="1" dirty="0" smtClean="0"/>
                        <a:t>Достижения</a:t>
                      </a:r>
                    </a:p>
                    <a:p>
                      <a:pPr algn="ctr"/>
                      <a:r>
                        <a:rPr lang="ru-RU" sz="5000" b="1" dirty="0" err="1" smtClean="0"/>
                        <a:t>Брячислава</a:t>
                      </a:r>
                      <a:endParaRPr lang="be-BY" sz="5000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0" b="1" dirty="0" smtClean="0"/>
                        <a:t>Достижения </a:t>
                      </a:r>
                    </a:p>
                    <a:p>
                      <a:pPr algn="ctr"/>
                      <a:r>
                        <a:rPr lang="ru-RU" sz="5000" b="1" dirty="0" smtClean="0"/>
                        <a:t>Всеслава</a:t>
                      </a:r>
                      <a:endParaRPr lang="be-BY" sz="5000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</a:tr>
              <a:tr h="1252939">
                <a:tc>
                  <a:txBody>
                    <a:bodyPr/>
                    <a:lstStyle/>
                    <a:p>
                      <a:pPr algn="ctr"/>
                      <a:r>
                        <a:rPr lang="be-BY" sz="2800" b="1" dirty="0" smtClean="0"/>
                        <a:t>1003 – 1044 гг. правление</a:t>
                      </a:r>
                      <a:endParaRPr lang="be-BY" sz="2800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e-BY" sz="2800" b="1" dirty="0" smtClean="0"/>
                        <a:t>1044 – 1101 гг.</a:t>
                      </a:r>
                    </a:p>
                    <a:p>
                      <a:pPr algn="ctr"/>
                      <a:r>
                        <a:rPr lang="be-BY" sz="2800" b="1" dirty="0" smtClean="0"/>
                        <a:t>правление</a:t>
                      </a:r>
                      <a:endParaRPr lang="be-BY" sz="2800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</a:tr>
              <a:tr h="1252939">
                <a:tc>
                  <a:txBody>
                    <a:bodyPr/>
                    <a:lstStyle/>
                    <a:p>
                      <a:pPr algn="ctr"/>
                      <a:r>
                        <a:rPr lang="be-BY" sz="6600" b="1" dirty="0" smtClean="0">
                          <a:solidFill>
                            <a:srgbClr val="FF0000"/>
                          </a:solidFill>
                        </a:rPr>
                        <a:t>С. 82 - 83</a:t>
                      </a:r>
                      <a:endParaRPr lang="be-BY" sz="6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be-BY" sz="2800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72326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1000"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 scaling="100"/>
                    </a14:imgEffect>
                  </a14:imgLayer>
                </a14:imgProps>
              </a:ext>
            </a:extLst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133" r="11179"/>
          <a:stretch/>
        </p:blipFill>
        <p:spPr>
          <a:xfrm>
            <a:off x="1" y="0"/>
            <a:ext cx="108204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900591"/>
            <a:ext cx="2546639" cy="31044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13880" y="1196752"/>
            <a:ext cx="4499992" cy="295465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Правил в </a:t>
            </a:r>
            <a:r>
              <a:rPr lang="ru-RU" sz="3200" b="1" dirty="0" smtClean="0">
                <a:solidFill>
                  <a:schemeClr val="bg1"/>
                </a:solidFill>
              </a:rPr>
              <a:t>1003-1044 гг</a:t>
            </a:r>
            <a:r>
              <a:rPr lang="ru-RU" sz="32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Увеличил территорию </a:t>
            </a:r>
            <a:r>
              <a:rPr lang="ru-RU" sz="3200" b="1" dirty="0" smtClean="0">
                <a:solidFill>
                  <a:schemeClr val="bg1"/>
                </a:solidFill>
              </a:rPr>
              <a:t>Полоцкого княжества</a:t>
            </a:r>
            <a:endParaRPr lang="ru-RU" sz="3200" b="1" dirty="0" smtClean="0">
              <a:solidFill>
                <a:schemeClr val="bg1"/>
              </a:solidFill>
            </a:endParaRPr>
          </a:p>
          <a:p>
            <a:r>
              <a:rPr lang="ru-RU" sz="3200" b="1" dirty="0" smtClean="0">
                <a:solidFill>
                  <a:schemeClr val="bg1"/>
                </a:solidFill>
              </a:rPr>
              <a:t>Боролся с Новгородом и Киевом за </a:t>
            </a:r>
            <a:r>
              <a:rPr lang="ru-RU" sz="3200" b="1" dirty="0" smtClean="0">
                <a:solidFill>
                  <a:srgbClr val="C00000"/>
                </a:solidFill>
              </a:rPr>
              <a:t>волоки.</a:t>
            </a:r>
          </a:p>
          <a:p>
            <a:endParaRPr lang="be-BY" sz="3200" b="1" dirty="0">
              <a:solidFill>
                <a:srgbClr val="C0000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475656" y="188640"/>
            <a:ext cx="7056784" cy="60652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50" dirty="0" smtClean="0">
                <a:ln w="3175">
                  <a:noFill/>
                </a:ln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err="1" smtClean="0"/>
              <a:t>Брячислав</a:t>
            </a:r>
            <a:r>
              <a:rPr lang="ru-RU" dirty="0" smtClean="0"/>
              <a:t> </a:t>
            </a:r>
            <a:r>
              <a:rPr lang="ru-RU" dirty="0" err="1" smtClean="0"/>
              <a:t>Изяславович</a:t>
            </a:r>
            <a:endParaRPr lang="be-BY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25422" y="3789040"/>
            <a:ext cx="379346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Волоки – сухопутные торговые пути</a:t>
            </a:r>
          </a:p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между реками.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87" y="4198590"/>
            <a:ext cx="3752500" cy="25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01956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1000"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 scaling="100"/>
                    </a14:imgEffect>
                  </a14:imgLayer>
                </a14:imgProps>
              </a:ext>
            </a:extLst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133" r="11179"/>
          <a:stretch/>
        </p:blipFill>
        <p:spPr>
          <a:xfrm>
            <a:off x="1" y="0"/>
            <a:ext cx="108204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021858" y="5517232"/>
            <a:ext cx="796519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softRound"/>
              <a:contourClr>
                <a:schemeClr val="bg2"/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50800">
                  <a:solidFill>
                    <a:sysClr val="windowText" lastClr="000000"/>
                  </a:solidFill>
                </a:ln>
                <a:solidFill>
                  <a:schemeClr val="bg1">
                    <a:shade val="50000"/>
                  </a:schemeClr>
                </a:solidFill>
                <a:effectLst/>
              </a:rPr>
              <a:t>1021 г. – битва на </a:t>
            </a:r>
            <a:r>
              <a:rPr lang="ru-RU" sz="3200" b="1" cap="none" spc="0" dirty="0" err="1" smtClean="0">
                <a:ln w="50800">
                  <a:solidFill>
                    <a:sysClr val="windowText" lastClr="000000"/>
                  </a:solidFill>
                </a:ln>
                <a:solidFill>
                  <a:schemeClr val="bg1">
                    <a:shade val="50000"/>
                  </a:schemeClr>
                </a:solidFill>
                <a:effectLst/>
              </a:rPr>
              <a:t>р.Судомири</a:t>
            </a:r>
            <a:r>
              <a:rPr lang="ru-RU" sz="3200" b="1" cap="none" spc="0" dirty="0" smtClean="0">
                <a:ln w="50800">
                  <a:solidFill>
                    <a:sysClr val="windowText" lastClr="000000"/>
                  </a:solidFill>
                </a:ln>
                <a:solidFill>
                  <a:schemeClr val="bg1">
                    <a:shade val="50000"/>
                  </a:schemeClr>
                </a:solidFill>
                <a:effectLst/>
              </a:rPr>
              <a:t> </a:t>
            </a:r>
            <a:endParaRPr lang="ru-RU" sz="3200" b="1" cap="none" spc="0" dirty="0" smtClean="0">
              <a:ln w="50800">
                <a:solidFill>
                  <a:sysClr val="windowText" lastClr="000000"/>
                </a:solidFill>
              </a:ln>
              <a:solidFill>
                <a:schemeClr val="bg1">
                  <a:shade val="50000"/>
                </a:schemeClr>
              </a:solidFill>
              <a:effectLst/>
            </a:endParaRPr>
          </a:p>
          <a:p>
            <a:pPr algn="ctr"/>
            <a:r>
              <a:rPr lang="ru-RU" sz="3200" b="1" cap="none" spc="0" dirty="0" smtClean="0">
                <a:ln w="50800">
                  <a:solidFill>
                    <a:sysClr val="windowText" lastClr="000000"/>
                  </a:solidFill>
                </a:ln>
                <a:solidFill>
                  <a:schemeClr val="bg1">
                    <a:shade val="50000"/>
                  </a:schemeClr>
                </a:solidFill>
                <a:effectLst/>
              </a:rPr>
              <a:t>между </a:t>
            </a:r>
            <a:r>
              <a:rPr lang="ru-RU" sz="3200" b="1" cap="none" spc="0" dirty="0" err="1" smtClean="0">
                <a:ln w="50800">
                  <a:solidFill>
                    <a:sysClr val="windowText" lastClr="000000"/>
                  </a:solidFill>
                </a:ln>
                <a:solidFill>
                  <a:schemeClr val="bg1">
                    <a:shade val="50000"/>
                  </a:schemeClr>
                </a:solidFill>
                <a:effectLst/>
              </a:rPr>
              <a:t>Брячиславом</a:t>
            </a:r>
            <a:r>
              <a:rPr lang="ru-RU" sz="3200" b="1" cap="none" spc="0" dirty="0" smtClean="0">
                <a:ln w="50800">
                  <a:solidFill>
                    <a:sysClr val="windowText" lastClr="000000"/>
                  </a:solidFill>
                </a:ln>
                <a:solidFill>
                  <a:schemeClr val="bg1">
                    <a:shade val="50000"/>
                  </a:schemeClr>
                </a:solidFill>
                <a:effectLst/>
              </a:rPr>
              <a:t> и Ярославом Мудрым</a:t>
            </a:r>
            <a:endParaRPr lang="ru-RU" sz="3200" b="1" cap="none" spc="0" dirty="0">
              <a:ln w="50800">
                <a:solidFill>
                  <a:sysClr val="windowText" lastClr="000000"/>
                </a:solidFill>
              </a:ln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1" y="332656"/>
            <a:ext cx="7727420" cy="44644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089430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133" r="11179"/>
          <a:stretch/>
        </p:blipFill>
        <p:spPr>
          <a:xfrm>
            <a:off x="1" y="0"/>
            <a:ext cx="108204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49567514"/>
              </p:ext>
            </p:extLst>
          </p:nvPr>
        </p:nvGraphicFramePr>
        <p:xfrm>
          <a:off x="1259632" y="332656"/>
          <a:ext cx="7632700" cy="412131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744416"/>
                <a:gridCol w="3888284"/>
              </a:tblGrid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ru-RU" sz="5000" b="1" dirty="0" smtClean="0"/>
                        <a:t>Достижения</a:t>
                      </a:r>
                    </a:p>
                    <a:p>
                      <a:pPr algn="ctr"/>
                      <a:r>
                        <a:rPr lang="ru-RU" sz="5000" b="1" dirty="0" err="1" smtClean="0"/>
                        <a:t>Брячислава</a:t>
                      </a:r>
                      <a:endParaRPr lang="be-BY" sz="5000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0" b="1" dirty="0" smtClean="0"/>
                        <a:t>Достижения </a:t>
                      </a:r>
                    </a:p>
                    <a:p>
                      <a:pPr algn="ctr"/>
                      <a:r>
                        <a:rPr lang="ru-RU" sz="5000" b="1" dirty="0" smtClean="0"/>
                        <a:t>Всеслава</a:t>
                      </a:r>
                      <a:endParaRPr lang="be-BY" sz="5000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</a:tr>
              <a:tr h="1252939">
                <a:tc>
                  <a:txBody>
                    <a:bodyPr/>
                    <a:lstStyle/>
                    <a:p>
                      <a:pPr algn="ctr"/>
                      <a:r>
                        <a:rPr lang="be-BY" sz="2800" b="1" dirty="0" smtClean="0"/>
                        <a:t>1003 – 1044 гг. правление</a:t>
                      </a:r>
                      <a:endParaRPr lang="be-BY" sz="2800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e-BY" sz="2800" b="1" dirty="0" smtClean="0"/>
                        <a:t>1044 – 1101 гг.</a:t>
                      </a:r>
                    </a:p>
                    <a:p>
                      <a:pPr algn="ctr"/>
                      <a:r>
                        <a:rPr lang="be-BY" sz="2800" b="1" dirty="0" smtClean="0"/>
                        <a:t>правление</a:t>
                      </a:r>
                      <a:endParaRPr lang="be-BY" sz="2800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</a:tr>
              <a:tr h="1252939">
                <a:tc>
                  <a:txBody>
                    <a:bodyPr/>
                    <a:lstStyle/>
                    <a:p>
                      <a:pPr algn="ctr"/>
                      <a:r>
                        <a:rPr lang="be-BY" sz="6600" b="1" dirty="0" smtClean="0">
                          <a:solidFill>
                            <a:schemeClr val="bg1"/>
                          </a:solidFill>
                        </a:rPr>
                        <a:t>С. 82 - 83</a:t>
                      </a:r>
                      <a:endParaRPr lang="be-BY" sz="6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e-BY" sz="6000" b="1" u="sng" dirty="0" smtClean="0">
                          <a:solidFill>
                            <a:srgbClr val="FF0000"/>
                          </a:solidFill>
                        </a:rPr>
                        <a:t>С. 83 - 86</a:t>
                      </a:r>
                      <a:endParaRPr lang="be-BY" sz="6000" b="1" u="sng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44717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41000"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 scaling="100"/>
                    </a14:imgEffect>
                  </a14:imgLayer>
                </a14:imgProps>
              </a:ext>
            </a:extLst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133" r="11179"/>
          <a:stretch/>
        </p:blipFill>
        <p:spPr>
          <a:xfrm>
            <a:off x="1" y="0"/>
            <a:ext cx="108204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8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996" y="1124744"/>
            <a:ext cx="2948470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13880" y="1196752"/>
            <a:ext cx="4499992" cy="4924425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Правил в 1044-1101гг.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Получил прозвище «Чародей»</a:t>
            </a:r>
          </a:p>
          <a:p>
            <a:r>
              <a:rPr lang="ru-RU" sz="3200" b="1" dirty="0">
                <a:solidFill>
                  <a:schemeClr val="bg1"/>
                </a:solidFill>
              </a:rPr>
              <a:t>При нём Полоцкое княжество </a:t>
            </a:r>
            <a:r>
              <a:rPr lang="ru-RU" sz="3200" b="1" dirty="0" smtClean="0">
                <a:solidFill>
                  <a:schemeClr val="bg1"/>
                </a:solidFill>
              </a:rPr>
              <a:t>достигло наивысшего расцвета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Совершил походы на Новгород и Псков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Построил храм Софии</a:t>
            </a:r>
            <a:endParaRPr lang="ru-RU" sz="3200" b="1" dirty="0">
              <a:solidFill>
                <a:schemeClr val="bg1"/>
              </a:solidFill>
            </a:endParaRPr>
          </a:p>
          <a:p>
            <a:endParaRPr lang="be-BY" sz="3200" b="1" dirty="0">
              <a:solidFill>
                <a:srgbClr val="C0000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475656" y="188640"/>
            <a:ext cx="7056784" cy="60652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50" dirty="0" smtClean="0">
                <a:ln w="3175">
                  <a:noFill/>
                </a:ln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Всеслав </a:t>
            </a:r>
            <a:r>
              <a:rPr lang="ru-RU" dirty="0" err="1" smtClean="0"/>
              <a:t>Брячиславович</a:t>
            </a:r>
            <a:endParaRPr lang="be-BY" dirty="0"/>
          </a:p>
        </p:txBody>
      </p:sp>
      <p:pic>
        <p:nvPicPr>
          <p:cNvPr id="2" name="История Беларуси. 5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75656" y="5733256"/>
            <a:ext cx="883146" cy="66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623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41000"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 scaling="100"/>
                    </a14:imgEffect>
                  </a14:imgLayer>
                </a14:imgProps>
              </a:ext>
            </a:extLst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133" r="11179"/>
          <a:stretch/>
        </p:blipFill>
        <p:spPr>
          <a:xfrm>
            <a:off x="1" y="0"/>
            <a:ext cx="108204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625459" y="4941168"/>
            <a:ext cx="675800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softRound"/>
              <a:contourClr>
                <a:schemeClr val="bg2"/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50800">
                  <a:solidFill>
                    <a:sysClr val="windowText" lastClr="000000"/>
                  </a:solidFill>
                </a:ln>
                <a:solidFill>
                  <a:schemeClr val="bg1">
                    <a:shade val="50000"/>
                  </a:schemeClr>
                </a:solidFill>
                <a:effectLst/>
              </a:rPr>
              <a:t>1067 г. – битва на </a:t>
            </a:r>
            <a:r>
              <a:rPr lang="ru-RU" sz="3200" b="1" cap="none" spc="0" dirty="0" err="1" smtClean="0">
                <a:ln w="50800">
                  <a:solidFill>
                    <a:sysClr val="windowText" lastClr="000000"/>
                  </a:solidFill>
                </a:ln>
                <a:solidFill>
                  <a:schemeClr val="bg1">
                    <a:shade val="50000"/>
                  </a:schemeClr>
                </a:solidFill>
                <a:effectLst/>
              </a:rPr>
              <a:t>р.Немига</a:t>
            </a:r>
            <a:r>
              <a:rPr lang="ru-RU" sz="3200" b="1" cap="none" spc="0" dirty="0" smtClean="0">
                <a:ln w="50800">
                  <a:solidFill>
                    <a:sysClr val="windowText" lastClr="000000"/>
                  </a:solidFill>
                </a:ln>
                <a:solidFill>
                  <a:schemeClr val="bg1">
                    <a:shade val="50000"/>
                  </a:schemeClr>
                </a:solidFill>
                <a:effectLst/>
              </a:rPr>
              <a:t> </a:t>
            </a:r>
          </a:p>
          <a:p>
            <a:pPr algn="ctr"/>
            <a:r>
              <a:rPr lang="ru-RU" sz="3200" b="1" cap="none" spc="0" dirty="0" smtClean="0">
                <a:ln w="50800">
                  <a:solidFill>
                    <a:sysClr val="windowText" lastClr="000000"/>
                  </a:solidFill>
                </a:ln>
                <a:solidFill>
                  <a:schemeClr val="bg1">
                    <a:shade val="50000"/>
                  </a:schemeClr>
                </a:solidFill>
                <a:effectLst/>
              </a:rPr>
              <a:t>между войском Всеслава Чародея и </a:t>
            </a:r>
          </a:p>
          <a:p>
            <a:pPr algn="ctr"/>
            <a:r>
              <a:rPr lang="ru-RU" sz="3200" b="1" cap="none" spc="0" dirty="0" smtClean="0">
                <a:ln w="50800">
                  <a:solidFill>
                    <a:sysClr val="windowText" lastClr="000000"/>
                  </a:solidFill>
                </a:ln>
                <a:solidFill>
                  <a:schemeClr val="bg1">
                    <a:shade val="50000"/>
                  </a:schemeClr>
                </a:solidFill>
                <a:effectLst/>
              </a:rPr>
              <a:t>киевскими князьями</a:t>
            </a:r>
            <a:endParaRPr lang="ru-RU" sz="3200" b="1" cap="none" spc="0" dirty="0">
              <a:ln w="50800">
                <a:solidFill>
                  <a:sysClr val="windowText" lastClr="000000"/>
                </a:solidFill>
              </a:ln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pic>
        <p:nvPicPr>
          <p:cNvPr id="4" name="Гісторыя пад знакам Пагоні. Усяслаў Чарадзей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1629" y="260648"/>
            <a:ext cx="7745421" cy="450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4368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54">
  <a:themeElements>
    <a:clrScheme name="Другая 11">
      <a:dk1>
        <a:sysClr val="windowText" lastClr="000000"/>
      </a:dk1>
      <a:lt1>
        <a:sysClr val="window" lastClr="FFFFFF"/>
      </a:lt1>
      <a:dk2>
        <a:srgbClr val="942102"/>
      </a:dk2>
      <a:lt2>
        <a:srgbClr val="FFFF00"/>
      </a:lt2>
      <a:accent1>
        <a:srgbClr val="EF3603"/>
      </a:accent1>
      <a:accent2>
        <a:srgbClr val="C4D73F"/>
      </a:accent2>
      <a:accent3>
        <a:srgbClr val="FFCE2D"/>
      </a:accent3>
      <a:accent4>
        <a:srgbClr val="FFA600"/>
      </a:accent4>
      <a:accent5>
        <a:srgbClr val="FFFF00"/>
      </a:accent5>
      <a:accent6>
        <a:srgbClr val="C62D03"/>
      </a:accent6>
      <a:hlink>
        <a:srgbClr val="408080"/>
      </a:hlink>
      <a:folHlink>
        <a:srgbClr val="5EAEAE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11">
    <a:dk1>
      <a:sysClr val="windowText" lastClr="000000"/>
    </a:dk1>
    <a:lt1>
      <a:sysClr val="window" lastClr="FFFFFF"/>
    </a:lt1>
    <a:dk2>
      <a:srgbClr val="942102"/>
    </a:dk2>
    <a:lt2>
      <a:srgbClr val="FFFF00"/>
    </a:lt2>
    <a:accent1>
      <a:srgbClr val="EF3603"/>
    </a:accent1>
    <a:accent2>
      <a:srgbClr val="C4D73F"/>
    </a:accent2>
    <a:accent3>
      <a:srgbClr val="FFCE2D"/>
    </a:accent3>
    <a:accent4>
      <a:srgbClr val="FFA600"/>
    </a:accent4>
    <a:accent5>
      <a:srgbClr val="FFFF00"/>
    </a:accent5>
    <a:accent6>
      <a:srgbClr val="C62D03"/>
    </a:accent6>
    <a:hlink>
      <a:srgbClr val="408080"/>
    </a:hlink>
    <a:folHlink>
      <a:srgbClr val="5EAEAE"/>
    </a:folHlink>
  </a:clrScheme>
</a:themeOverride>
</file>

<file path=ppt/theme/themeOverride2.xml><?xml version="1.0" encoding="utf-8"?>
<a:themeOverride xmlns:a="http://schemas.openxmlformats.org/drawingml/2006/main">
  <a:clrScheme name="Другая 11">
    <a:dk1>
      <a:sysClr val="windowText" lastClr="000000"/>
    </a:dk1>
    <a:lt1>
      <a:sysClr val="window" lastClr="FFFFFF"/>
    </a:lt1>
    <a:dk2>
      <a:srgbClr val="942102"/>
    </a:dk2>
    <a:lt2>
      <a:srgbClr val="FFFF00"/>
    </a:lt2>
    <a:accent1>
      <a:srgbClr val="EF3603"/>
    </a:accent1>
    <a:accent2>
      <a:srgbClr val="C4D73F"/>
    </a:accent2>
    <a:accent3>
      <a:srgbClr val="FFCE2D"/>
    </a:accent3>
    <a:accent4>
      <a:srgbClr val="FFA600"/>
    </a:accent4>
    <a:accent5>
      <a:srgbClr val="FFFF00"/>
    </a:accent5>
    <a:accent6>
      <a:srgbClr val="C62D03"/>
    </a:accent6>
    <a:hlink>
      <a:srgbClr val="408080"/>
    </a:hlink>
    <a:folHlink>
      <a:srgbClr val="5EAEAE"/>
    </a:folHlink>
  </a:clrScheme>
</a:themeOverride>
</file>

<file path=ppt/theme/themeOverride3.xml><?xml version="1.0" encoding="utf-8"?>
<a:themeOverride xmlns:a="http://schemas.openxmlformats.org/drawingml/2006/main">
  <a:clrScheme name="Другая 11">
    <a:dk1>
      <a:sysClr val="windowText" lastClr="000000"/>
    </a:dk1>
    <a:lt1>
      <a:sysClr val="window" lastClr="FFFFFF"/>
    </a:lt1>
    <a:dk2>
      <a:srgbClr val="942102"/>
    </a:dk2>
    <a:lt2>
      <a:srgbClr val="FFFF00"/>
    </a:lt2>
    <a:accent1>
      <a:srgbClr val="EF3603"/>
    </a:accent1>
    <a:accent2>
      <a:srgbClr val="C4D73F"/>
    </a:accent2>
    <a:accent3>
      <a:srgbClr val="FFCE2D"/>
    </a:accent3>
    <a:accent4>
      <a:srgbClr val="FFA600"/>
    </a:accent4>
    <a:accent5>
      <a:srgbClr val="FFFF00"/>
    </a:accent5>
    <a:accent6>
      <a:srgbClr val="C62D03"/>
    </a:accent6>
    <a:hlink>
      <a:srgbClr val="408080"/>
    </a:hlink>
    <a:folHlink>
      <a:srgbClr val="5EAEAE"/>
    </a:folHlink>
  </a:clrScheme>
</a:themeOverride>
</file>

<file path=ppt/theme/themeOverride4.xml><?xml version="1.0" encoding="utf-8"?>
<a:themeOverride xmlns:a="http://schemas.openxmlformats.org/drawingml/2006/main">
  <a:clrScheme name="Другая 11">
    <a:dk1>
      <a:sysClr val="windowText" lastClr="000000"/>
    </a:dk1>
    <a:lt1>
      <a:sysClr val="window" lastClr="FFFFFF"/>
    </a:lt1>
    <a:dk2>
      <a:srgbClr val="942102"/>
    </a:dk2>
    <a:lt2>
      <a:srgbClr val="FFFF00"/>
    </a:lt2>
    <a:accent1>
      <a:srgbClr val="EF3603"/>
    </a:accent1>
    <a:accent2>
      <a:srgbClr val="C4D73F"/>
    </a:accent2>
    <a:accent3>
      <a:srgbClr val="FFCE2D"/>
    </a:accent3>
    <a:accent4>
      <a:srgbClr val="FFA600"/>
    </a:accent4>
    <a:accent5>
      <a:srgbClr val="FFFF00"/>
    </a:accent5>
    <a:accent6>
      <a:srgbClr val="C62D03"/>
    </a:accent6>
    <a:hlink>
      <a:srgbClr val="408080"/>
    </a:hlink>
    <a:folHlink>
      <a:srgbClr val="5EAEAE"/>
    </a:folHlink>
  </a:clrScheme>
</a:themeOverride>
</file>

<file path=ppt/theme/themeOverride5.xml><?xml version="1.0" encoding="utf-8"?>
<a:themeOverride xmlns:a="http://schemas.openxmlformats.org/drawingml/2006/main">
  <a:clrScheme name="Другая 11">
    <a:dk1>
      <a:sysClr val="windowText" lastClr="000000"/>
    </a:dk1>
    <a:lt1>
      <a:sysClr val="window" lastClr="FFFFFF"/>
    </a:lt1>
    <a:dk2>
      <a:srgbClr val="942102"/>
    </a:dk2>
    <a:lt2>
      <a:srgbClr val="FFFF00"/>
    </a:lt2>
    <a:accent1>
      <a:srgbClr val="EF3603"/>
    </a:accent1>
    <a:accent2>
      <a:srgbClr val="C4D73F"/>
    </a:accent2>
    <a:accent3>
      <a:srgbClr val="FFCE2D"/>
    </a:accent3>
    <a:accent4>
      <a:srgbClr val="FFA600"/>
    </a:accent4>
    <a:accent5>
      <a:srgbClr val="FFFF00"/>
    </a:accent5>
    <a:accent6>
      <a:srgbClr val="C62D03"/>
    </a:accent6>
    <a:hlink>
      <a:srgbClr val="408080"/>
    </a:hlink>
    <a:folHlink>
      <a:srgbClr val="5EAEAE"/>
    </a:folHlink>
  </a:clrScheme>
</a:themeOverride>
</file>

<file path=ppt/theme/themeOverride6.xml><?xml version="1.0" encoding="utf-8"?>
<a:themeOverride xmlns:a="http://schemas.openxmlformats.org/drawingml/2006/main">
  <a:clrScheme name="Другая 11">
    <a:dk1>
      <a:sysClr val="windowText" lastClr="000000"/>
    </a:dk1>
    <a:lt1>
      <a:sysClr val="window" lastClr="FFFFFF"/>
    </a:lt1>
    <a:dk2>
      <a:srgbClr val="942102"/>
    </a:dk2>
    <a:lt2>
      <a:srgbClr val="FFFF00"/>
    </a:lt2>
    <a:accent1>
      <a:srgbClr val="EF3603"/>
    </a:accent1>
    <a:accent2>
      <a:srgbClr val="C4D73F"/>
    </a:accent2>
    <a:accent3>
      <a:srgbClr val="FFCE2D"/>
    </a:accent3>
    <a:accent4>
      <a:srgbClr val="FFA600"/>
    </a:accent4>
    <a:accent5>
      <a:srgbClr val="FFFF00"/>
    </a:accent5>
    <a:accent6>
      <a:srgbClr val="C62D03"/>
    </a:accent6>
    <a:hlink>
      <a:srgbClr val="408080"/>
    </a:hlink>
    <a:folHlink>
      <a:srgbClr val="5EAEAE"/>
    </a:folHlink>
  </a:clrScheme>
</a:themeOverride>
</file>

<file path=ppt/theme/themeOverride7.xml><?xml version="1.0" encoding="utf-8"?>
<a:themeOverride xmlns:a="http://schemas.openxmlformats.org/drawingml/2006/main">
  <a:clrScheme name="Другая 11">
    <a:dk1>
      <a:sysClr val="windowText" lastClr="000000"/>
    </a:dk1>
    <a:lt1>
      <a:sysClr val="window" lastClr="FFFFFF"/>
    </a:lt1>
    <a:dk2>
      <a:srgbClr val="942102"/>
    </a:dk2>
    <a:lt2>
      <a:srgbClr val="FFFF00"/>
    </a:lt2>
    <a:accent1>
      <a:srgbClr val="EF3603"/>
    </a:accent1>
    <a:accent2>
      <a:srgbClr val="C4D73F"/>
    </a:accent2>
    <a:accent3>
      <a:srgbClr val="FFCE2D"/>
    </a:accent3>
    <a:accent4>
      <a:srgbClr val="FFA600"/>
    </a:accent4>
    <a:accent5>
      <a:srgbClr val="FFFF00"/>
    </a:accent5>
    <a:accent6>
      <a:srgbClr val="C62D03"/>
    </a:accent6>
    <a:hlink>
      <a:srgbClr val="408080"/>
    </a:hlink>
    <a:folHlink>
      <a:srgbClr val="5EAEAE"/>
    </a:folHlink>
  </a:clrScheme>
</a:themeOverride>
</file>

<file path=ppt/theme/themeOverride8.xml><?xml version="1.0" encoding="utf-8"?>
<a:themeOverride xmlns:a="http://schemas.openxmlformats.org/drawingml/2006/main">
  <a:clrScheme name="Другая 11">
    <a:dk1>
      <a:sysClr val="windowText" lastClr="000000"/>
    </a:dk1>
    <a:lt1>
      <a:sysClr val="window" lastClr="FFFFFF"/>
    </a:lt1>
    <a:dk2>
      <a:srgbClr val="942102"/>
    </a:dk2>
    <a:lt2>
      <a:srgbClr val="FFFF00"/>
    </a:lt2>
    <a:accent1>
      <a:srgbClr val="EF3603"/>
    </a:accent1>
    <a:accent2>
      <a:srgbClr val="C4D73F"/>
    </a:accent2>
    <a:accent3>
      <a:srgbClr val="FFCE2D"/>
    </a:accent3>
    <a:accent4>
      <a:srgbClr val="FFA600"/>
    </a:accent4>
    <a:accent5>
      <a:srgbClr val="FFFF00"/>
    </a:accent5>
    <a:accent6>
      <a:srgbClr val="C62D03"/>
    </a:accent6>
    <a:hlink>
      <a:srgbClr val="408080"/>
    </a:hlink>
    <a:folHlink>
      <a:srgbClr val="5EAEA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212</Words>
  <Application>Microsoft Office PowerPoint</Application>
  <PresentationFormat>Экран (4:3)</PresentationFormat>
  <Paragraphs>51</Paragraphs>
  <Slides>10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Тема54</vt:lpstr>
      <vt:lpstr>Полоцкое княжество в X – XI вв.</vt:lpstr>
      <vt:lpstr>Презентация PowerPoint</vt:lpstr>
      <vt:lpstr>Древний Полоцк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Полоцкое княжество в X – XI вв.</dc:title>
  <dc:creator>User</dc:creator>
  <cp:lastModifiedBy>User</cp:lastModifiedBy>
  <cp:revision>2</cp:revision>
  <dcterms:created xsi:type="dcterms:W3CDTF">2018-11-03T19:40:46Z</dcterms:created>
  <dcterms:modified xsi:type="dcterms:W3CDTF">2018-11-03T20:00:23Z</dcterms:modified>
</cp:coreProperties>
</file>