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8"/>
  </p:notesMasterIdLst>
  <p:sldIdLst>
    <p:sldId id="256" r:id="rId4"/>
    <p:sldId id="290" r:id="rId5"/>
    <p:sldId id="270" r:id="rId6"/>
    <p:sldId id="271" r:id="rId7"/>
    <p:sldId id="311" r:id="rId8"/>
    <p:sldId id="277" r:id="rId9"/>
    <p:sldId id="272" r:id="rId10"/>
    <p:sldId id="312" r:id="rId11"/>
    <p:sldId id="273" r:id="rId12"/>
    <p:sldId id="313" r:id="rId13"/>
    <p:sldId id="283" r:id="rId14"/>
    <p:sldId id="284" r:id="rId15"/>
    <p:sldId id="291" r:id="rId16"/>
    <p:sldId id="310" r:id="rId17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00"/>
    <a:srgbClr val="663300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08" autoAdjust="0"/>
  </p:normalViewPr>
  <p:slideViewPr>
    <p:cSldViewPr>
      <p:cViewPr varScale="1">
        <p:scale>
          <a:sx n="90" d="100"/>
          <a:sy n="90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E4E0F-9AC2-4A55-B40B-53CF0A4EAA15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156C82F-BA56-4BFA-B85A-48578C98093A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рабочая сила</a:t>
          </a:r>
          <a:endParaRPr lang="ru-RU" dirty="0">
            <a:solidFill>
              <a:srgbClr val="000000"/>
            </a:solidFill>
          </a:endParaRPr>
        </a:p>
      </dgm:t>
    </dgm:pt>
    <dgm:pt modelId="{C6486440-584A-4B4C-BDE6-7A3BE7A592EB}" type="parTrans" cxnId="{9FE01EE0-E684-40FA-ADAF-6172E9A3CFF5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7269EF6C-9C20-479A-BB03-BC178097A111}" type="sibTrans" cxnId="{9FE01EE0-E684-40FA-ADAF-6172E9A3CFF5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BC46F10-2B20-4879-89D2-6AD91690AC51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капитал</a:t>
          </a:r>
          <a:endParaRPr lang="ru-RU" dirty="0">
            <a:solidFill>
              <a:srgbClr val="000000"/>
            </a:solidFill>
          </a:endParaRPr>
        </a:p>
      </dgm:t>
    </dgm:pt>
    <dgm:pt modelId="{D1A79AF6-B9C1-4507-A8E6-D4E1AFCE9944}" type="parTrans" cxnId="{374AE836-0BA4-4D39-B213-62CA644A613D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0C8825A7-6284-49F0-80D1-A0756AB5400C}" type="sibTrans" cxnId="{374AE836-0BA4-4D39-B213-62CA644A613D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695C1467-BE56-4BA5-8504-21EC81B4AAB2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рынок</a:t>
          </a:r>
          <a:endParaRPr lang="ru-RU" dirty="0">
            <a:solidFill>
              <a:srgbClr val="000000"/>
            </a:solidFill>
          </a:endParaRPr>
        </a:p>
      </dgm:t>
    </dgm:pt>
    <dgm:pt modelId="{4EDF5CBC-AB60-4E36-A76F-6F176092C808}" type="parTrans" cxnId="{AE60B5EE-F25C-4757-B4B3-1DC3E5888C25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6434A38F-4082-41E7-9770-B616E8D8B487}" type="sibTrans" cxnId="{AE60B5EE-F25C-4757-B4B3-1DC3E5888C25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D9FEA767-D6ED-4E02-A7F8-74EE601E73EE}" type="pres">
      <dgm:prSet presAssocID="{2A1E4E0F-9AC2-4A55-B40B-53CF0A4EAA15}" presName="linear" presStyleCnt="0">
        <dgm:presLayoutVars>
          <dgm:dir/>
          <dgm:animLvl val="lvl"/>
          <dgm:resizeHandles val="exact"/>
        </dgm:presLayoutVars>
      </dgm:prSet>
      <dgm:spPr/>
    </dgm:pt>
    <dgm:pt modelId="{E20BC8C3-472A-493C-AA20-05AF69CD7872}" type="pres">
      <dgm:prSet presAssocID="{8156C82F-BA56-4BFA-B85A-48578C98093A}" presName="parentLin" presStyleCnt="0"/>
      <dgm:spPr/>
    </dgm:pt>
    <dgm:pt modelId="{982C6A47-2897-4CC3-B2D7-6ADFE93C441F}" type="pres">
      <dgm:prSet presAssocID="{8156C82F-BA56-4BFA-B85A-48578C98093A}" presName="parentLeftMargin" presStyleLbl="node1" presStyleIdx="0" presStyleCnt="3"/>
      <dgm:spPr/>
    </dgm:pt>
    <dgm:pt modelId="{F7CAE5BB-D517-47CE-ADB3-E0877A08414A}" type="pres">
      <dgm:prSet presAssocID="{8156C82F-BA56-4BFA-B85A-48578C9809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D528F-9DC6-4629-8D3D-47D685227E5C}" type="pres">
      <dgm:prSet presAssocID="{8156C82F-BA56-4BFA-B85A-48578C98093A}" presName="negativeSpace" presStyleCnt="0"/>
      <dgm:spPr/>
    </dgm:pt>
    <dgm:pt modelId="{08F6641C-604D-4C92-89B0-4AC03CB3B438}" type="pres">
      <dgm:prSet presAssocID="{8156C82F-BA56-4BFA-B85A-48578C98093A}" presName="childText" presStyleLbl="conFgAcc1" presStyleIdx="0" presStyleCnt="3">
        <dgm:presLayoutVars>
          <dgm:bulletEnabled val="1"/>
        </dgm:presLayoutVars>
      </dgm:prSet>
      <dgm:spPr/>
    </dgm:pt>
    <dgm:pt modelId="{565E7ABD-B642-47A0-A11E-DD3D59599A00}" type="pres">
      <dgm:prSet presAssocID="{7269EF6C-9C20-479A-BB03-BC178097A111}" presName="spaceBetweenRectangles" presStyleCnt="0"/>
      <dgm:spPr/>
    </dgm:pt>
    <dgm:pt modelId="{CE3B090E-03FF-4EAF-8BE9-D4F7C5A8B700}" type="pres">
      <dgm:prSet presAssocID="{FBC46F10-2B20-4879-89D2-6AD91690AC51}" presName="parentLin" presStyleCnt="0"/>
      <dgm:spPr/>
    </dgm:pt>
    <dgm:pt modelId="{8731CD04-3296-45CD-9C42-81AD0658FC37}" type="pres">
      <dgm:prSet presAssocID="{FBC46F10-2B20-4879-89D2-6AD91690AC51}" presName="parentLeftMargin" presStyleLbl="node1" presStyleIdx="0" presStyleCnt="3"/>
      <dgm:spPr/>
    </dgm:pt>
    <dgm:pt modelId="{3FA1FA95-D148-41E7-940F-C068ED200539}" type="pres">
      <dgm:prSet presAssocID="{FBC46F10-2B20-4879-89D2-6AD91690AC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FD7666-0528-423E-8138-C39C69BBEC89}" type="pres">
      <dgm:prSet presAssocID="{FBC46F10-2B20-4879-89D2-6AD91690AC51}" presName="negativeSpace" presStyleCnt="0"/>
      <dgm:spPr/>
    </dgm:pt>
    <dgm:pt modelId="{B6F53815-34F6-4E02-802C-67D051C755C8}" type="pres">
      <dgm:prSet presAssocID="{FBC46F10-2B20-4879-89D2-6AD91690AC51}" presName="childText" presStyleLbl="conFgAcc1" presStyleIdx="1" presStyleCnt="3">
        <dgm:presLayoutVars>
          <dgm:bulletEnabled val="1"/>
        </dgm:presLayoutVars>
      </dgm:prSet>
      <dgm:spPr/>
    </dgm:pt>
    <dgm:pt modelId="{5B828495-667B-4B88-9933-120BAA90EF27}" type="pres">
      <dgm:prSet presAssocID="{0C8825A7-6284-49F0-80D1-A0756AB5400C}" presName="spaceBetweenRectangles" presStyleCnt="0"/>
      <dgm:spPr/>
    </dgm:pt>
    <dgm:pt modelId="{C31BD92A-48B4-44AB-A76B-AB2BEF2C16E5}" type="pres">
      <dgm:prSet presAssocID="{695C1467-BE56-4BA5-8504-21EC81B4AAB2}" presName="parentLin" presStyleCnt="0"/>
      <dgm:spPr/>
    </dgm:pt>
    <dgm:pt modelId="{674D2C21-15A5-42DC-AABA-2A952411AC57}" type="pres">
      <dgm:prSet presAssocID="{695C1467-BE56-4BA5-8504-21EC81B4AAB2}" presName="parentLeftMargin" presStyleLbl="node1" presStyleIdx="1" presStyleCnt="3"/>
      <dgm:spPr/>
    </dgm:pt>
    <dgm:pt modelId="{2ED02C91-140E-4D95-95FD-0B00EBD04644}" type="pres">
      <dgm:prSet presAssocID="{695C1467-BE56-4BA5-8504-21EC81B4AAB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DF9A3C4-FFC0-408B-921F-C0E119D0F262}" type="pres">
      <dgm:prSet presAssocID="{695C1467-BE56-4BA5-8504-21EC81B4AAB2}" presName="negativeSpace" presStyleCnt="0"/>
      <dgm:spPr/>
    </dgm:pt>
    <dgm:pt modelId="{02ED24EA-1416-4596-9FA6-045B12117FA8}" type="pres">
      <dgm:prSet presAssocID="{695C1467-BE56-4BA5-8504-21EC81B4AA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E01EE0-E684-40FA-ADAF-6172E9A3CFF5}" srcId="{2A1E4E0F-9AC2-4A55-B40B-53CF0A4EAA15}" destId="{8156C82F-BA56-4BFA-B85A-48578C98093A}" srcOrd="0" destOrd="0" parTransId="{C6486440-584A-4B4C-BDE6-7A3BE7A592EB}" sibTransId="{7269EF6C-9C20-479A-BB03-BC178097A111}"/>
    <dgm:cxn modelId="{374AE836-0BA4-4D39-B213-62CA644A613D}" srcId="{2A1E4E0F-9AC2-4A55-B40B-53CF0A4EAA15}" destId="{FBC46F10-2B20-4879-89D2-6AD91690AC51}" srcOrd="1" destOrd="0" parTransId="{D1A79AF6-B9C1-4507-A8E6-D4E1AFCE9944}" sibTransId="{0C8825A7-6284-49F0-80D1-A0756AB5400C}"/>
    <dgm:cxn modelId="{D66808F8-055E-4829-95FB-671A93CF1A5F}" type="presOf" srcId="{695C1467-BE56-4BA5-8504-21EC81B4AAB2}" destId="{2ED02C91-140E-4D95-95FD-0B00EBD04644}" srcOrd="1" destOrd="0" presId="urn:microsoft.com/office/officeart/2005/8/layout/list1"/>
    <dgm:cxn modelId="{59FF9B92-B142-4C46-9F35-D6106C0FF7FE}" type="presOf" srcId="{FBC46F10-2B20-4879-89D2-6AD91690AC51}" destId="{8731CD04-3296-45CD-9C42-81AD0658FC37}" srcOrd="0" destOrd="0" presId="urn:microsoft.com/office/officeart/2005/8/layout/list1"/>
    <dgm:cxn modelId="{6C3A1FEE-7F40-40EF-9521-CC530613B3C8}" type="presOf" srcId="{695C1467-BE56-4BA5-8504-21EC81B4AAB2}" destId="{674D2C21-15A5-42DC-AABA-2A952411AC57}" srcOrd="0" destOrd="0" presId="urn:microsoft.com/office/officeart/2005/8/layout/list1"/>
    <dgm:cxn modelId="{9690B4E5-0CFE-4204-8F56-DBD84B6E93A0}" type="presOf" srcId="{8156C82F-BA56-4BFA-B85A-48578C98093A}" destId="{F7CAE5BB-D517-47CE-ADB3-E0877A08414A}" srcOrd="1" destOrd="0" presId="urn:microsoft.com/office/officeart/2005/8/layout/list1"/>
    <dgm:cxn modelId="{3F07ACED-691A-472B-AAAA-F37F6F263E28}" type="presOf" srcId="{2A1E4E0F-9AC2-4A55-B40B-53CF0A4EAA15}" destId="{D9FEA767-D6ED-4E02-A7F8-74EE601E73EE}" srcOrd="0" destOrd="0" presId="urn:microsoft.com/office/officeart/2005/8/layout/list1"/>
    <dgm:cxn modelId="{3CE9A9A5-D3AA-42BE-8AA3-B5AA6D6F3489}" type="presOf" srcId="{FBC46F10-2B20-4879-89D2-6AD91690AC51}" destId="{3FA1FA95-D148-41E7-940F-C068ED200539}" srcOrd="1" destOrd="0" presId="urn:microsoft.com/office/officeart/2005/8/layout/list1"/>
    <dgm:cxn modelId="{AAD765FC-6CBD-4CDA-8FB8-79E2C5289702}" type="presOf" srcId="{8156C82F-BA56-4BFA-B85A-48578C98093A}" destId="{982C6A47-2897-4CC3-B2D7-6ADFE93C441F}" srcOrd="0" destOrd="0" presId="urn:microsoft.com/office/officeart/2005/8/layout/list1"/>
    <dgm:cxn modelId="{AE60B5EE-F25C-4757-B4B3-1DC3E5888C25}" srcId="{2A1E4E0F-9AC2-4A55-B40B-53CF0A4EAA15}" destId="{695C1467-BE56-4BA5-8504-21EC81B4AAB2}" srcOrd="2" destOrd="0" parTransId="{4EDF5CBC-AB60-4E36-A76F-6F176092C808}" sibTransId="{6434A38F-4082-41E7-9770-B616E8D8B487}"/>
    <dgm:cxn modelId="{2D3B9693-AA55-4144-9CAA-904CE39A9342}" type="presParOf" srcId="{D9FEA767-D6ED-4E02-A7F8-74EE601E73EE}" destId="{E20BC8C3-472A-493C-AA20-05AF69CD7872}" srcOrd="0" destOrd="0" presId="urn:microsoft.com/office/officeart/2005/8/layout/list1"/>
    <dgm:cxn modelId="{99D5484C-0ECF-479A-8886-9E4FDB229B14}" type="presParOf" srcId="{E20BC8C3-472A-493C-AA20-05AF69CD7872}" destId="{982C6A47-2897-4CC3-B2D7-6ADFE93C441F}" srcOrd="0" destOrd="0" presId="urn:microsoft.com/office/officeart/2005/8/layout/list1"/>
    <dgm:cxn modelId="{09130637-EBB3-45C6-8A52-47FD62401F6A}" type="presParOf" srcId="{E20BC8C3-472A-493C-AA20-05AF69CD7872}" destId="{F7CAE5BB-D517-47CE-ADB3-E0877A08414A}" srcOrd="1" destOrd="0" presId="urn:microsoft.com/office/officeart/2005/8/layout/list1"/>
    <dgm:cxn modelId="{85D69176-8CCB-405D-A79D-38887A894198}" type="presParOf" srcId="{D9FEA767-D6ED-4E02-A7F8-74EE601E73EE}" destId="{1CBD528F-9DC6-4629-8D3D-47D685227E5C}" srcOrd="1" destOrd="0" presId="urn:microsoft.com/office/officeart/2005/8/layout/list1"/>
    <dgm:cxn modelId="{A108C383-61C4-43F4-9C3C-0BF2562DF105}" type="presParOf" srcId="{D9FEA767-D6ED-4E02-A7F8-74EE601E73EE}" destId="{08F6641C-604D-4C92-89B0-4AC03CB3B438}" srcOrd="2" destOrd="0" presId="urn:microsoft.com/office/officeart/2005/8/layout/list1"/>
    <dgm:cxn modelId="{FDA7D3B7-B043-4EE7-A45E-573D507871D4}" type="presParOf" srcId="{D9FEA767-D6ED-4E02-A7F8-74EE601E73EE}" destId="{565E7ABD-B642-47A0-A11E-DD3D59599A00}" srcOrd="3" destOrd="0" presId="urn:microsoft.com/office/officeart/2005/8/layout/list1"/>
    <dgm:cxn modelId="{2EC08E8E-8B1F-48F8-A274-8BACDF49987E}" type="presParOf" srcId="{D9FEA767-D6ED-4E02-A7F8-74EE601E73EE}" destId="{CE3B090E-03FF-4EAF-8BE9-D4F7C5A8B700}" srcOrd="4" destOrd="0" presId="urn:microsoft.com/office/officeart/2005/8/layout/list1"/>
    <dgm:cxn modelId="{B4EF39D1-10B8-4D13-AACE-7FDAF8E32403}" type="presParOf" srcId="{CE3B090E-03FF-4EAF-8BE9-D4F7C5A8B700}" destId="{8731CD04-3296-45CD-9C42-81AD0658FC37}" srcOrd="0" destOrd="0" presId="urn:microsoft.com/office/officeart/2005/8/layout/list1"/>
    <dgm:cxn modelId="{11BA82B2-3ED6-45BB-A34A-57FCC455AA73}" type="presParOf" srcId="{CE3B090E-03FF-4EAF-8BE9-D4F7C5A8B700}" destId="{3FA1FA95-D148-41E7-940F-C068ED200539}" srcOrd="1" destOrd="0" presId="urn:microsoft.com/office/officeart/2005/8/layout/list1"/>
    <dgm:cxn modelId="{080EED90-173F-4371-B57A-7C01FA1D644F}" type="presParOf" srcId="{D9FEA767-D6ED-4E02-A7F8-74EE601E73EE}" destId="{FEFD7666-0528-423E-8138-C39C69BBEC89}" srcOrd="5" destOrd="0" presId="urn:microsoft.com/office/officeart/2005/8/layout/list1"/>
    <dgm:cxn modelId="{D6EE4CC4-C8BA-436C-926E-E4E08DE7D93E}" type="presParOf" srcId="{D9FEA767-D6ED-4E02-A7F8-74EE601E73EE}" destId="{B6F53815-34F6-4E02-802C-67D051C755C8}" srcOrd="6" destOrd="0" presId="urn:microsoft.com/office/officeart/2005/8/layout/list1"/>
    <dgm:cxn modelId="{0EEB1843-BC92-4C79-BEDE-258E2EEE1CBE}" type="presParOf" srcId="{D9FEA767-D6ED-4E02-A7F8-74EE601E73EE}" destId="{5B828495-667B-4B88-9933-120BAA90EF27}" srcOrd="7" destOrd="0" presId="urn:microsoft.com/office/officeart/2005/8/layout/list1"/>
    <dgm:cxn modelId="{832442C4-9C75-4D28-902B-A11476B2C572}" type="presParOf" srcId="{D9FEA767-D6ED-4E02-A7F8-74EE601E73EE}" destId="{C31BD92A-48B4-44AB-A76B-AB2BEF2C16E5}" srcOrd="8" destOrd="0" presId="urn:microsoft.com/office/officeart/2005/8/layout/list1"/>
    <dgm:cxn modelId="{CA7EA1F7-EC06-4D75-8C26-9041BA5227E7}" type="presParOf" srcId="{C31BD92A-48B4-44AB-A76B-AB2BEF2C16E5}" destId="{674D2C21-15A5-42DC-AABA-2A952411AC57}" srcOrd="0" destOrd="0" presId="urn:microsoft.com/office/officeart/2005/8/layout/list1"/>
    <dgm:cxn modelId="{60274BD2-A68A-4735-925B-25A13D7050AB}" type="presParOf" srcId="{C31BD92A-48B4-44AB-A76B-AB2BEF2C16E5}" destId="{2ED02C91-140E-4D95-95FD-0B00EBD04644}" srcOrd="1" destOrd="0" presId="urn:microsoft.com/office/officeart/2005/8/layout/list1"/>
    <dgm:cxn modelId="{D8A1C48C-0CCB-4ABF-B6C8-6D36AFF88A0F}" type="presParOf" srcId="{D9FEA767-D6ED-4E02-A7F8-74EE601E73EE}" destId="{7DF9A3C4-FFC0-408B-921F-C0E119D0F262}" srcOrd="9" destOrd="0" presId="urn:microsoft.com/office/officeart/2005/8/layout/list1"/>
    <dgm:cxn modelId="{0654E793-B0F7-48BE-8CC5-06F36AF3BC4E}" type="presParOf" srcId="{D9FEA767-D6ED-4E02-A7F8-74EE601E73EE}" destId="{02ED24EA-1416-4596-9FA6-045B12117F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6641C-604D-4C92-89B0-4AC03CB3B438}">
      <dsp:nvSpPr>
        <dsp:cNvPr id="0" name=""/>
        <dsp:cNvSpPr/>
      </dsp:nvSpPr>
      <dsp:spPr>
        <a:xfrm>
          <a:off x="0" y="534991"/>
          <a:ext cx="7080448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AE5BB-D517-47CE-ADB3-E0877A08414A}">
      <dsp:nvSpPr>
        <dsp:cNvPr id="0" name=""/>
        <dsp:cNvSpPr/>
      </dsp:nvSpPr>
      <dsp:spPr>
        <a:xfrm>
          <a:off x="354022" y="47911"/>
          <a:ext cx="4956313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37" tIns="0" rIns="187337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0000"/>
              </a:solidFill>
            </a:rPr>
            <a:t>рабочая сила</a:t>
          </a:r>
          <a:endParaRPr lang="ru-RU" sz="3300" kern="1200" dirty="0">
            <a:solidFill>
              <a:srgbClr val="000000"/>
            </a:solidFill>
          </a:endParaRPr>
        </a:p>
      </dsp:txBody>
      <dsp:txXfrm>
        <a:off x="401577" y="95466"/>
        <a:ext cx="4861203" cy="879050"/>
      </dsp:txXfrm>
    </dsp:sp>
    <dsp:sp modelId="{B6F53815-34F6-4E02-802C-67D051C755C8}">
      <dsp:nvSpPr>
        <dsp:cNvPr id="0" name=""/>
        <dsp:cNvSpPr/>
      </dsp:nvSpPr>
      <dsp:spPr>
        <a:xfrm>
          <a:off x="0" y="2031872"/>
          <a:ext cx="7080448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1FA95-D148-41E7-940F-C068ED200539}">
      <dsp:nvSpPr>
        <dsp:cNvPr id="0" name=""/>
        <dsp:cNvSpPr/>
      </dsp:nvSpPr>
      <dsp:spPr>
        <a:xfrm>
          <a:off x="354022" y="1544791"/>
          <a:ext cx="4956313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37" tIns="0" rIns="187337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0000"/>
              </a:solidFill>
            </a:rPr>
            <a:t>капитал</a:t>
          </a:r>
          <a:endParaRPr lang="ru-RU" sz="3300" kern="1200" dirty="0">
            <a:solidFill>
              <a:srgbClr val="000000"/>
            </a:solidFill>
          </a:endParaRPr>
        </a:p>
      </dsp:txBody>
      <dsp:txXfrm>
        <a:off x="401577" y="1592346"/>
        <a:ext cx="4861203" cy="879050"/>
      </dsp:txXfrm>
    </dsp:sp>
    <dsp:sp modelId="{02ED24EA-1416-4596-9FA6-045B12117FA8}">
      <dsp:nvSpPr>
        <dsp:cNvPr id="0" name=""/>
        <dsp:cNvSpPr/>
      </dsp:nvSpPr>
      <dsp:spPr>
        <a:xfrm>
          <a:off x="0" y="3528752"/>
          <a:ext cx="7080448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02C91-140E-4D95-95FD-0B00EBD04644}">
      <dsp:nvSpPr>
        <dsp:cNvPr id="0" name=""/>
        <dsp:cNvSpPr/>
      </dsp:nvSpPr>
      <dsp:spPr>
        <a:xfrm>
          <a:off x="354022" y="3041672"/>
          <a:ext cx="4956313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37" tIns="0" rIns="187337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0000"/>
              </a:solidFill>
            </a:rPr>
            <a:t>рынок</a:t>
          </a:r>
          <a:endParaRPr lang="ru-RU" sz="3300" kern="1200" dirty="0">
            <a:solidFill>
              <a:srgbClr val="000000"/>
            </a:solidFill>
          </a:endParaRPr>
        </a:p>
      </dsp:txBody>
      <dsp:txXfrm>
        <a:off x="401577" y="3089227"/>
        <a:ext cx="4861203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B27B-A99E-4455-9696-3C20B9F9693A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A185B-5D3D-4528-8D46-51E21DFA6CC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88911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A185B-5D3D-4528-8D46-51E21DFA6CC6}" type="slidenum">
              <a:rPr lang="be-BY" smtClean="0"/>
              <a:t>1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42565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805D5-5B04-4D75-A929-F4887545C6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9680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19.01.2021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38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1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475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4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1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7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77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19.01.2021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38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7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13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475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1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1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7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7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21FAC4-4A2B-44F9-B383-B43F827D4EE1}" type="datetimeFigureOut">
              <a:rPr lang="be-BY" smtClean="0"/>
              <a:t>19.01.2021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B19F92-1F0C-4255-B458-EB4BC50F2826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19.01.2021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020" y="3861048"/>
            <a:ext cx="8712968" cy="1731982"/>
          </a:xfrm>
        </p:spPr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itchFamily="34" charset="0"/>
                <a:cs typeface="Calibri" pitchFamily="34" charset="0"/>
              </a:rPr>
              <a:t>Промышленность и состояние городов, развитие торговли и транспорта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itchFamily="34" charset="0"/>
                <a:cs typeface="Calibri" pitchFamily="34" charset="0"/>
              </a:rPr>
              <a:t>в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itchFamily="34" charset="0"/>
                <a:cs typeface="Calibri" pitchFamily="34" charset="0"/>
              </a:rPr>
              <a:t>1860-х гг.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itchFamily="34" charset="0"/>
                <a:cs typeface="Calibri" pitchFamily="34" charset="0"/>
              </a:rPr>
              <a:t>–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itchFamily="34" charset="0"/>
                <a:cs typeface="Calibri" pitchFamily="34" charset="0"/>
              </a:rPr>
              <a:t>начале ХХ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itchFamily="34" charset="0"/>
                <a:cs typeface="Calibri" pitchFamily="34" charset="0"/>
              </a:rPr>
              <a:t>вв.</a:t>
            </a:r>
            <a:endParaRPr lang="be-BY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93296"/>
            <a:ext cx="7272808" cy="456456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История Беларуси, </a:t>
            </a:r>
            <a:r>
              <a:rPr lang="ru-RU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 </a:t>
            </a:r>
            <a:r>
              <a:rPr lang="ru-RU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класс</a:t>
            </a:r>
            <a:endParaRPr lang="be-BY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3020" y="332656"/>
            <a:ext cx="3932956" cy="576064"/>
          </a:xfrm>
        </p:spPr>
        <p:txBody>
          <a:bodyPr/>
          <a:lstStyle/>
          <a:p>
            <a:fld id="{C93078CC-0DAC-4E5A-B1EE-D32BC2C683EA}" type="datetime1">
              <a:rPr lang="be-BY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19.01.2021</a:t>
            </a:fld>
            <a:endParaRPr lang="be-BY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331640" y="478691"/>
            <a:ext cx="6912768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СТОРОНЫ ПРОМЫШЛЕННОГО ПЕРЕВОРОТА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115954"/>
            <a:ext cx="3672408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ТЕХНИЧЕСКАЯ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57556" y="2115954"/>
            <a:ext cx="3672408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ОБЩЕСТВЕННАЯ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6834" y="3789040"/>
            <a:ext cx="7802380" cy="1152128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с.75: определите не менее пяти особенностей промышленного переворота в Беларуси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2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Составить </a:t>
            </a:r>
            <a:r>
              <a:rPr lang="ru-RU" sz="4000" b="1" i="1" u="sng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СИНКВЕЙН</a:t>
            </a:r>
            <a:r>
              <a:rPr lang="ru-RU" sz="4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(4 мин.)</a:t>
            </a:r>
            <a:r>
              <a:rPr lang="ru-RU" sz="4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4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по вопросу «Особенности промышленного переворота в Беларуси» (с. 95, учебник)</a:t>
            </a:r>
            <a:endParaRPr lang="ru-RU" sz="4000" b="1" i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500306"/>
            <a:ext cx="7798644" cy="3768733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Понятие</a:t>
            </a:r>
          </a:p>
          <a:p>
            <a:pPr algn="ctr">
              <a:buNone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Прилагательное, прилагательное</a:t>
            </a:r>
          </a:p>
          <a:p>
            <a:pPr algn="ctr">
              <a:buNone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Глагол, глагол, глагол</a:t>
            </a:r>
          </a:p>
          <a:p>
            <a:pPr algn="ctr">
              <a:buNone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Вывод, основная мысль</a:t>
            </a:r>
          </a:p>
          <a:p>
            <a:pPr algn="ctr">
              <a:buNone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Оценка (отношение к понятию, восклицание)</a:t>
            </a:r>
            <a:endParaRPr lang="ru-RU" sz="3600" b="1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0898" y="5949280"/>
            <a:ext cx="504056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</a:t>
            </a:r>
            <a:endParaRPr lang="be-BY" sz="2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262130" y="5656332"/>
            <a:ext cx="983908" cy="1089952"/>
          </a:xfrm>
          <a:prstGeom prst="rightArrow">
            <a:avLst/>
          </a:prstGeom>
          <a:solidFill>
            <a:schemeClr val="bg1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Вре-мя</a:t>
            </a:r>
            <a:endParaRPr lang="be-BY" sz="2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1667" y="5949280"/>
            <a:ext cx="504056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</a:t>
            </a:r>
            <a:endParaRPr lang="be-BY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5723" y="5949280"/>
            <a:ext cx="504056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be-BY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7611" y="5949280"/>
            <a:ext cx="504056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be-BY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539552" y="908720"/>
            <a:ext cx="8064896" cy="376873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Промышленный переворот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м</a:t>
            </a: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едленный, деревообрабатывающая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в</a:t>
            </a: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ытеснил, требовал, формировал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в</a:t>
            </a: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 Беларуси завершился в начале ХХ в.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развитие капитализма</a:t>
            </a:r>
            <a:endParaRPr lang="ru-RU" sz="3600" b="1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60" y="442961"/>
            <a:ext cx="88669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163638" indent="-803275" algn="ctr">
              <a:buFont typeface="Wingdings" pitchFamily="2" charset="2"/>
              <a:buChar char="Ø"/>
              <a:tabLst>
                <a:tab pos="1081088" algn="l"/>
              </a:tabLst>
            </a:pPr>
            <a:r>
              <a:rPr lang="ru-RU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В чём заключались признаки</a:t>
            </a:r>
          </a:p>
          <a:p>
            <a:pPr marL="1163638" indent="-803275" algn="ctr">
              <a:tabLst>
                <a:tab pos="1081088" algn="l"/>
              </a:tabLst>
            </a:pPr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Развития капиталистических</a:t>
            </a:r>
          </a:p>
          <a:p>
            <a:pPr marL="1163638" indent="-803275" algn="ctr">
              <a:tabLst>
                <a:tab pos="1081088" algn="l"/>
              </a:tabLst>
            </a:pPr>
            <a:r>
              <a:rPr lang="ru-RU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Отношений в промышленности</a:t>
            </a:r>
          </a:p>
          <a:p>
            <a:pPr marL="1163638" indent="-803275" algn="ctr">
              <a:tabLst>
                <a:tab pos="1081088" algn="l"/>
              </a:tabLst>
            </a:pPr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Беларуси?</a:t>
            </a:r>
            <a:endParaRPr lang="ru-RU" sz="40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12" descr="C:\Documents and Settings\Admin\Мои документы\Мои рисунки\Организатор клипов (Microsoft)\AG00317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17" y="3573016"/>
            <a:ext cx="14478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2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68" y="836712"/>
            <a:ext cx="7756263" cy="105425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Домашнее задание</a:t>
            </a:r>
            <a:endParaRPr lang="be-BY" sz="60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60848"/>
            <a:ext cx="878497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0000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§  </a:t>
            </a:r>
            <a:r>
              <a:rPr lang="ru-RU" sz="4400" b="1" cap="none" spc="0" dirty="0" smtClean="0">
                <a:ln w="11430">
                  <a:solidFill>
                    <a:srgbClr val="0000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17-18 (с.72-75), </a:t>
            </a:r>
            <a:r>
              <a:rPr lang="ru-RU" sz="4400" b="1" cap="none" spc="0" dirty="0" smtClean="0">
                <a:ln w="11430">
                  <a:solidFill>
                    <a:srgbClr val="0000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конспект выучить</a:t>
            </a:r>
          </a:p>
          <a:p>
            <a:pPr algn="ctr"/>
            <a:r>
              <a:rPr lang="ru-RU" sz="4400" b="1" dirty="0" smtClean="0">
                <a:ln w="11430">
                  <a:solidFill>
                    <a:srgbClr val="0000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Знать: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ru-RU" sz="4400" b="1" cap="none" spc="0" dirty="0" smtClean="0">
                <a:ln w="11430">
                  <a:solidFill>
                    <a:srgbClr val="0000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специализации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ru-RU" sz="4400" b="1" dirty="0" smtClean="0">
                <a:ln w="11430">
                  <a:solidFill>
                    <a:srgbClr val="000000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 1-3 после параграфа</a:t>
            </a:r>
            <a:endParaRPr lang="ru-RU" sz="4400" b="1" dirty="0" smtClean="0">
              <a:ln w="11430">
                <a:solidFill>
                  <a:srgbClr val="000000"/>
                </a:solidFill>
              </a:ln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>
              <a:buFont typeface="Wingdings" pitchFamily="2" charset="2"/>
              <a:buChar char="v"/>
            </a:pPr>
            <a:endParaRPr lang="ru-RU" sz="4400" b="1" cap="none" spc="0" dirty="0">
              <a:ln w="11430">
                <a:solidFill>
                  <a:srgbClr val="000000"/>
                </a:solidFill>
              </a:ln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8" descr="C:\Documents and Settings\Admin\Мои документы\Мои рисунки\Организатор клипов (Microsoft)\j03544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1" y="-30476"/>
            <a:ext cx="190023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60" y="442961"/>
            <a:ext cx="88669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163638" indent="-803275" algn="ctr">
              <a:buFont typeface="Wingdings" pitchFamily="2" charset="2"/>
              <a:buChar char="Ø"/>
              <a:tabLst>
                <a:tab pos="1081088" algn="l"/>
              </a:tabLst>
            </a:pPr>
            <a:r>
              <a:rPr lang="ru-RU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В чём заключались признаки</a:t>
            </a:r>
          </a:p>
          <a:p>
            <a:pPr marL="1163638" indent="-803275" algn="ctr">
              <a:tabLst>
                <a:tab pos="1081088" algn="l"/>
              </a:tabLst>
            </a:pPr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Развития капиталистических</a:t>
            </a:r>
          </a:p>
          <a:p>
            <a:pPr marL="1163638" indent="-803275" algn="ctr">
              <a:tabLst>
                <a:tab pos="1081088" algn="l"/>
              </a:tabLst>
            </a:pPr>
            <a:r>
              <a:rPr lang="ru-RU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Отношений в промышленности</a:t>
            </a:r>
          </a:p>
          <a:p>
            <a:pPr marL="1163638" indent="-803275" algn="ctr">
              <a:tabLst>
                <a:tab pos="1081088" algn="l"/>
              </a:tabLst>
            </a:pPr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Беларуси?</a:t>
            </a:r>
            <a:endParaRPr lang="ru-RU" sz="40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12" descr="C:\Documents and Settings\Admin\Мои документы\Мои рисунки\Организатор клипов (Microsoft)\AG00317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17" y="3573016"/>
            <a:ext cx="14478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392488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Определить не менее 2-х особенностей развития промышленности.</a:t>
            </a:r>
            <a:endParaRPr lang="ru-RU" sz="32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Cambria" pitchFamily="18" charset="0"/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Охарактеризовать направления с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пециализации промышленности с опорой на карту.</a:t>
            </a:r>
            <a:endParaRPr lang="ru-RU" sz="32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Cambria" pitchFamily="18" charset="0"/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Объяснять особенности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промышленного переворота в Беларуси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sz="32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Цели урока</a:t>
            </a:r>
            <a:endParaRPr lang="be-BY" sz="6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54713" cy="3168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ln w="190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Становление фабричного производства.</a:t>
            </a:r>
            <a:endParaRPr lang="be-BY" b="1" dirty="0">
              <a:ln w="1905"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2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Условия развития капитализма</a:t>
            </a:r>
            <a:endParaRPr lang="ru-RU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16161724"/>
              </p:ext>
            </p:extLst>
          </p:nvPr>
        </p:nvGraphicFramePr>
        <p:xfrm>
          <a:off x="1043608" y="2060848"/>
          <a:ext cx="708044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1"/>
          <p:cNvSpPr txBox="1">
            <a:spLocks/>
          </p:cNvSpPr>
          <p:nvPr/>
        </p:nvSpPr>
        <p:spPr>
          <a:xfrm>
            <a:off x="0" y="1844824"/>
            <a:ext cx="9144000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КАПИТАЛИЗМ - </a:t>
            </a:r>
            <a:r>
              <a:rPr lang="ru-RU" sz="3200" b="1" dirty="0">
                <a:solidFill>
                  <a:srgbClr val="002060"/>
                </a:solidFill>
              </a:rPr>
              <a:t>общественный строй, основанный на </a:t>
            </a:r>
            <a:r>
              <a:rPr lang="ru-RU" sz="3200" b="1" dirty="0">
                <a:solidFill>
                  <a:srgbClr val="C00000"/>
                </a:solidFill>
              </a:rPr>
              <a:t>частной собственности</a:t>
            </a:r>
            <a:r>
              <a:rPr lang="ru-RU" sz="3200" b="1" dirty="0">
                <a:solidFill>
                  <a:srgbClr val="002060"/>
                </a:solidFill>
              </a:rPr>
              <a:t>, товарно-</a:t>
            </a:r>
            <a:r>
              <a:rPr lang="ru-RU" sz="3200" b="1" dirty="0">
                <a:solidFill>
                  <a:srgbClr val="C00000"/>
                </a:solidFill>
              </a:rPr>
              <a:t>денежных</a:t>
            </a:r>
            <a:r>
              <a:rPr lang="ru-RU" sz="3200" b="1" dirty="0">
                <a:solidFill>
                  <a:srgbClr val="002060"/>
                </a:solidFill>
              </a:rPr>
              <a:t> отношениях, использовании </a:t>
            </a:r>
            <a:r>
              <a:rPr lang="ru-RU" sz="3200" b="1" dirty="0">
                <a:solidFill>
                  <a:srgbClr val="C00000"/>
                </a:solidFill>
              </a:rPr>
              <a:t>вольнонаемной </a:t>
            </a:r>
            <a:r>
              <a:rPr lang="ru-RU" sz="3200" b="1" dirty="0">
                <a:solidFill>
                  <a:srgbClr val="002060"/>
                </a:solidFill>
              </a:rPr>
              <a:t>рабочей </a:t>
            </a:r>
            <a:r>
              <a:rPr lang="ru-RU" sz="3200" b="1" dirty="0" smtClean="0">
                <a:solidFill>
                  <a:srgbClr val="002060"/>
                </a:solidFill>
              </a:rPr>
              <a:t>силы.</a:t>
            </a:r>
            <a:endParaRPr lang="ru-RU" sz="32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348" y="0"/>
            <a:ext cx="9165348" cy="1052736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Особенности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развития промышленности Беларуси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196752"/>
            <a:ext cx="9001125" cy="5446936"/>
          </a:xfrm>
        </p:spPr>
        <p:txBody>
          <a:bodyPr lIns="36000" tIns="36000" rIns="36000" bIns="3600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Стадии капиталистического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производства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marL="374904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Verdana"/>
              <a:buChar char="›"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Мелкое ремесленное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производство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74904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Verdana"/>
              <a:buChar char="›"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Мануфактуры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74904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Verdana"/>
              <a:buChar char="›"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Фабрики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87624" y="2924944"/>
            <a:ext cx="6464176" cy="181005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С.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73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– диаграмма.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 Какой вывод о развитии промышленного производства можно сделать?</a:t>
            </a:r>
            <a:endParaRPr lang="be-BY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187624" y="2934586"/>
            <a:ext cx="6464176" cy="181005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сосуществование ремесленных мастерских, мануфактур, фабрик</a:t>
            </a:r>
            <a:endParaRPr lang="be-BY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187624" y="4735000"/>
            <a:ext cx="6464176" cy="181005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предприятия располагались преимущественно в сельской местности</a:t>
            </a:r>
            <a:endParaRPr lang="be-BY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54713" cy="3168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ln w="190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Специализация промышленности.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1982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0000"/>
                </a:solidFill>
              </a:rPr>
              <a:t>Специализация </a:t>
            </a:r>
            <a:r>
              <a:rPr lang="ru-RU" sz="4000" b="1" dirty="0">
                <a:solidFill>
                  <a:srgbClr val="000000"/>
                </a:solidFill>
              </a:rPr>
              <a:t>– сосредоточение деятельности на определенном направлении.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00"/>
                </a:solidFill>
              </a:rPr>
              <a:t>Работа с картой</a:t>
            </a:r>
            <a:r>
              <a:rPr lang="ru-RU" sz="2800" b="1" dirty="0">
                <a:solidFill>
                  <a:srgbClr val="000000"/>
                </a:solidFill>
              </a:rPr>
              <a:t> «Промышленность в 1913 г.» с.74: назовите центры производства</a:t>
            </a:r>
            <a:r>
              <a:rPr lang="ru-RU" sz="2800" b="1" dirty="0" smtClean="0">
                <a:solidFill>
                  <a:srgbClr val="000000"/>
                </a:solidFill>
              </a:rPr>
              <a:t>:</a:t>
            </a:r>
            <a:endParaRPr lang="ru-RU" sz="28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</a:rPr>
              <a:t>а) </a:t>
            </a:r>
            <a:r>
              <a:rPr lang="ru-RU" sz="2800" b="1" dirty="0" smtClean="0">
                <a:solidFill>
                  <a:srgbClr val="000000"/>
                </a:solidFill>
              </a:rPr>
              <a:t>спичек;</a:t>
            </a:r>
            <a:endParaRPr lang="ru-RU" sz="28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</a:rPr>
              <a:t>б) бумаги и </a:t>
            </a:r>
            <a:r>
              <a:rPr lang="ru-RU" sz="2800" b="1" dirty="0" smtClean="0">
                <a:solidFill>
                  <a:srgbClr val="000000"/>
                </a:solidFill>
              </a:rPr>
              <a:t>картона;</a:t>
            </a:r>
            <a:endParaRPr lang="ru-RU" sz="28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</a:rPr>
              <a:t>в) стекольной </a:t>
            </a:r>
            <a:r>
              <a:rPr lang="ru-RU" sz="2800" b="1" dirty="0" smtClean="0">
                <a:solidFill>
                  <a:srgbClr val="000000"/>
                </a:solidFill>
              </a:rPr>
              <a:t>промышленности;</a:t>
            </a:r>
            <a:endParaRPr lang="ru-RU" sz="28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</a:rPr>
              <a:t>г) текстильной и льняной </a:t>
            </a:r>
            <a:r>
              <a:rPr lang="ru-RU" sz="2800" b="1" dirty="0" smtClean="0">
                <a:solidFill>
                  <a:srgbClr val="000000"/>
                </a:solidFill>
              </a:rPr>
              <a:t>промышленности.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54713" cy="3168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ln w="190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Особенности промышленного переворота в Беларуси.</a:t>
            </a:r>
          </a:p>
        </p:txBody>
      </p:sp>
    </p:spTree>
    <p:extLst>
      <p:ext uri="{BB962C8B-B14F-4D97-AF65-F5344CB8AC3E}">
        <p14:creationId xmlns:p14="http://schemas.microsoft.com/office/powerpoint/2010/main" val="21982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3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вердый перепле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878</TotalTime>
  <Words>284</Words>
  <Application>Microsoft Office PowerPoint</Application>
  <PresentationFormat>Экран (4:3)</PresentationFormat>
  <Paragraphs>65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Тема13</vt:lpstr>
      <vt:lpstr>1_Твердый переплет</vt:lpstr>
      <vt:lpstr>2_Твердый переплет</vt:lpstr>
      <vt:lpstr>Промышленность и состояние городов, развитие торговли и транспорта в 1860-х гг. – начале ХХ вв.</vt:lpstr>
      <vt:lpstr>Презентация PowerPoint</vt:lpstr>
      <vt:lpstr>Цели урока</vt:lpstr>
      <vt:lpstr>Становление фабричного производства.</vt:lpstr>
      <vt:lpstr>Условия развития капитализма</vt:lpstr>
      <vt:lpstr>Особенности развития промышленности Беларуси</vt:lpstr>
      <vt:lpstr>Специализация промышленности.</vt:lpstr>
      <vt:lpstr>Специализация – сосредоточение деятельности на определенном направлении.</vt:lpstr>
      <vt:lpstr>Особенности промышленного переворота в Беларуси.</vt:lpstr>
      <vt:lpstr>Презентация PowerPoint</vt:lpstr>
      <vt:lpstr>Составить СИНКВЕЙН (4 мин.) по вопросу «Особенности промышленного переворота в Беларуси» (с. 95, учебник)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Промышленность. Города. Торговля и финансы. транспорт в 1860-х-нач.20 в.</dc:title>
  <dc:creator>GALA</dc:creator>
  <cp:lastModifiedBy>User</cp:lastModifiedBy>
  <cp:revision>72</cp:revision>
  <dcterms:created xsi:type="dcterms:W3CDTF">2012-02-14T20:02:44Z</dcterms:created>
  <dcterms:modified xsi:type="dcterms:W3CDTF">2021-01-19T14:53:55Z</dcterms:modified>
</cp:coreProperties>
</file>