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8208A-D7FB-4D2A-B1D1-EE4CE39837CA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13BDB-D69A-46D4-89C9-05C42484D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42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Угадать,</a:t>
            </a:r>
            <a:r>
              <a:rPr lang="ru-RU" baseline="0" dirty="0" smtClean="0"/>
              <a:t> чей портрет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13BDB-D69A-46D4-89C9-05C42484DE8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395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DED-EB99-42E2-BD17-945AE8AA7FEF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F8E2-4B75-40F6-805E-AE35C8335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461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DED-EB99-42E2-BD17-945AE8AA7FEF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F8E2-4B75-40F6-805E-AE35C8335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56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DED-EB99-42E2-BD17-945AE8AA7FEF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F8E2-4B75-40F6-805E-AE35C8335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29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DED-EB99-42E2-BD17-945AE8AA7FEF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F8E2-4B75-40F6-805E-AE35C8335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46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DED-EB99-42E2-BD17-945AE8AA7FEF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F8E2-4B75-40F6-805E-AE35C8335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589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DED-EB99-42E2-BD17-945AE8AA7FEF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F8E2-4B75-40F6-805E-AE35C8335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524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DED-EB99-42E2-BD17-945AE8AA7FEF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F8E2-4B75-40F6-805E-AE35C8335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286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DED-EB99-42E2-BD17-945AE8AA7FEF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F8E2-4B75-40F6-805E-AE35C8335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24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DED-EB99-42E2-BD17-945AE8AA7FEF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F8E2-4B75-40F6-805E-AE35C8335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320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DED-EB99-42E2-BD17-945AE8AA7FEF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F8E2-4B75-40F6-805E-AE35C8335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209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DED-EB99-42E2-BD17-945AE8AA7FEF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F8E2-4B75-40F6-805E-AE35C8335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53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DED-EB99-42E2-BD17-945AE8AA7FEF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F8E2-4B75-40F6-805E-AE35C8335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589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DED-EB99-42E2-BD17-945AE8AA7FEF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F8E2-4B75-40F6-805E-AE35C8335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901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DED-EB99-42E2-BD17-945AE8AA7FEF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F8E2-4B75-40F6-805E-AE35C8335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568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DED-EB99-42E2-BD17-945AE8AA7FEF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F8E2-4B75-40F6-805E-AE35C8335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29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DED-EB99-42E2-BD17-945AE8AA7FEF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F8E2-4B75-40F6-805E-AE35C8335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524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DED-EB99-42E2-BD17-945AE8AA7FEF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F8E2-4B75-40F6-805E-AE35C8335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28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DED-EB99-42E2-BD17-945AE8AA7FEF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F8E2-4B75-40F6-805E-AE35C8335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24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DED-EB99-42E2-BD17-945AE8AA7FEF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F8E2-4B75-40F6-805E-AE35C8335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32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DED-EB99-42E2-BD17-945AE8AA7FEF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F8E2-4B75-40F6-805E-AE35C8335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209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DED-EB99-42E2-BD17-945AE8AA7FEF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F8E2-4B75-40F6-805E-AE35C8335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5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DED-EB99-42E2-BD17-945AE8AA7FEF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EF8E2-4B75-40F6-805E-AE35C8335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90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57000"/>
            <a:duotone>
              <a:prstClr val="black"/>
              <a:schemeClr val="accent4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89"/>
                    </a14:imgEffect>
                  </a14:imgLayer>
                </a14:imgProps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1DDED-EB99-42E2-BD17-945AE8AA7FEF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EF8E2-4B75-40F6-805E-AE35C8335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55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57000"/>
            <a:duotone>
              <a:prstClr val="black"/>
              <a:schemeClr val="accent4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89"/>
                    </a14:imgEffect>
                  </a14:imgLayer>
                </a14:imgProps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1DDED-EB99-42E2-BD17-945AE8AA7FEF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EF8E2-4B75-40F6-805E-AE35C8335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55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duotone>
              <a:prstClr val="black"/>
              <a:schemeClr val="accent4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scaling="89"/>
                    </a14:imgEffect>
                  </a14:imgLayer>
                </a14:imgProps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877272"/>
            <a:ext cx="6400800" cy="622920"/>
          </a:xfrm>
        </p:spPr>
        <p:txBody>
          <a:bodyPr/>
          <a:lstStyle/>
          <a:p>
            <a:r>
              <a:rPr lang="ru-RU" i="1" dirty="0">
                <a:solidFill>
                  <a:schemeClr val="tx1"/>
                </a:solidFill>
              </a:rPr>
              <a:t>и</a:t>
            </a:r>
            <a:r>
              <a:rPr lang="ru-RU" i="1" dirty="0" smtClean="0">
                <a:solidFill>
                  <a:schemeClr val="tx1"/>
                </a:solidFill>
              </a:rPr>
              <a:t>стория Беларуси, 8 класс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Живопись и архитектура Беларуси 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в 1860-х гг. – начале ХХ в.</a:t>
            </a:r>
            <a:endParaRPr lang="be-BY" sz="5400" b="1" dirty="0">
              <a:solidFill>
                <a:srgbClr val="002060"/>
              </a:solidFill>
            </a:endParaRP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0" y="644548"/>
            <a:ext cx="3402106" cy="365125"/>
          </a:xfrm>
        </p:spPr>
        <p:txBody>
          <a:bodyPr/>
          <a:lstStyle/>
          <a:p>
            <a:fld id="{32F4A00C-5A37-4EE7-B23B-1FDA327B2B8A}" type="datetime1">
              <a:rPr lang="ru-RU" sz="5400" b="1" i="1" smtClean="0">
                <a:solidFill>
                  <a:schemeClr val="accent1">
                    <a:lumMod val="50000"/>
                  </a:schemeClr>
                </a:solidFill>
              </a:rPr>
              <a:t>23.07.2020</a:t>
            </a:fld>
            <a:endParaRPr lang="ru-RU" sz="5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14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Живопись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Картины Никодима Силиванович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4057650" cy="4876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228753" y="4653136"/>
            <a:ext cx="3912880" cy="1728192"/>
            <a:chOff x="2743199" y="406796"/>
            <a:chExt cx="2641600" cy="2889249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743199" y="406796"/>
              <a:ext cx="2641600" cy="288924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2872151" y="535749"/>
              <a:ext cx="2383696" cy="26313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</a:pPr>
              <a:r>
                <a:rPr lang="ru-RU" sz="2800" b="1" kern="1200" dirty="0" smtClean="0">
                  <a:solidFill>
                    <a:srgbClr val="002060"/>
                  </a:solidFill>
                </a:rPr>
                <a:t>Н. </a:t>
              </a:r>
              <a:r>
                <a:rPr lang="ru-RU" sz="2800" b="1" kern="1200" dirty="0" err="1" smtClean="0">
                  <a:solidFill>
                    <a:srgbClr val="002060"/>
                  </a:solidFill>
                </a:rPr>
                <a:t>Силиванович</a:t>
              </a:r>
              <a:r>
                <a:rPr lang="ru-RU" sz="2800" b="1" kern="1200" dirty="0" smtClean="0">
                  <a:solidFill>
                    <a:srgbClr val="002060"/>
                  </a:solidFill>
                </a:rPr>
                <a:t>. </a:t>
              </a:r>
            </a:p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</a:pPr>
              <a:r>
                <a:rPr lang="ru-RU" sz="2800" b="1" kern="1200" dirty="0" smtClean="0">
                  <a:solidFill>
                    <a:srgbClr val="002060"/>
                  </a:solidFill>
                </a:rPr>
                <a:t>Старый пастух</a:t>
              </a:r>
              <a:endParaRPr lang="ru-RU" sz="2800" b="1" kern="1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6407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Живопись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20482" name="Picture 2" descr="Музей-усадьба И. Репина «Здравнёво», Замки и усадьбы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782418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Белорус, Илья Ефимович Репин, 18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776"/>
            <a:ext cx="3423000" cy="504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686289" y="4627850"/>
            <a:ext cx="3912880" cy="1728192"/>
            <a:chOff x="2743199" y="406796"/>
            <a:chExt cx="2641600" cy="2889249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743199" y="406796"/>
              <a:ext cx="2641600" cy="288924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2872151" y="535749"/>
              <a:ext cx="2383696" cy="26313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</a:pPr>
              <a:r>
                <a:rPr lang="ru-RU" sz="2800" b="1" kern="1200" dirty="0" smtClean="0">
                  <a:solidFill>
                    <a:srgbClr val="002060"/>
                  </a:solidFill>
                </a:rPr>
                <a:t>Музей-усадьба </a:t>
              </a:r>
            </a:p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</a:pPr>
              <a:r>
                <a:rPr lang="ru-RU" sz="2800" b="1" kern="1200" dirty="0" smtClean="0">
                  <a:solidFill>
                    <a:srgbClr val="002060"/>
                  </a:solidFill>
                </a:rPr>
                <a:t>И. Репина «</a:t>
              </a:r>
              <a:r>
                <a:rPr lang="ru-RU" sz="2800" b="1" kern="1200" dirty="0" err="1" smtClean="0">
                  <a:solidFill>
                    <a:srgbClr val="002060"/>
                  </a:solidFill>
                </a:rPr>
                <a:t>Здравнево</a:t>
              </a:r>
              <a:r>
                <a:rPr lang="ru-RU" sz="2800" b="1" kern="1200" dirty="0" smtClean="0">
                  <a:solidFill>
                    <a:srgbClr val="002060"/>
                  </a:solidFill>
                </a:rPr>
                <a:t>»</a:t>
              </a:r>
              <a:endParaRPr lang="ru-RU" sz="2800" b="1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255976" y="5685048"/>
            <a:ext cx="3921560" cy="1080120"/>
            <a:chOff x="2743199" y="406796"/>
            <a:chExt cx="2641600" cy="2889249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743199" y="406796"/>
              <a:ext cx="2641600" cy="288924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2872151" y="535749"/>
              <a:ext cx="2383696" cy="26313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</a:pPr>
              <a:r>
                <a:rPr lang="ru-RU" sz="2800" b="1" kern="1200" dirty="0" smtClean="0">
                  <a:solidFill>
                    <a:srgbClr val="002060"/>
                  </a:solidFill>
                </a:rPr>
                <a:t>И. Репин.</a:t>
              </a:r>
            </a:p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</a:pPr>
              <a:r>
                <a:rPr lang="ru-RU" sz="2800" b="1" kern="1200" dirty="0" smtClean="0">
                  <a:solidFill>
                    <a:srgbClr val="002060"/>
                  </a:solidFill>
                </a:rPr>
                <a:t>Белорус</a:t>
              </a:r>
              <a:endParaRPr lang="ru-RU" sz="2800" b="1" kern="1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0486" name="Picture 6" descr="Портрет П.А. Столыпина. Репин И.Е. . &quot;Шедевры коллекции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7392"/>
            <a:ext cx="3810536" cy="593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7880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Живопись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19458" name="Picture 2" descr="https://netboardme.s3.amazonaws.com/published/46517/files/ba255229b7e81f4394dbf450bb3e3cb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480607" cy="5214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4860032" y="3969060"/>
            <a:ext cx="4032448" cy="1332148"/>
            <a:chOff x="2743199" y="406796"/>
            <a:chExt cx="2641600" cy="2889249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743199" y="406796"/>
              <a:ext cx="2641600" cy="288924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2872151" y="535748"/>
              <a:ext cx="2383696" cy="2631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b="1" kern="1200" dirty="0" err="1" smtClean="0">
                  <a:solidFill>
                    <a:srgbClr val="002060"/>
                  </a:solidFill>
                </a:rPr>
                <a:t>Юдель</a:t>
              </a:r>
              <a:r>
                <a:rPr lang="ru-RU" sz="4400" b="1" kern="1200" dirty="0" smtClean="0">
                  <a:solidFill>
                    <a:srgbClr val="002060"/>
                  </a:solidFill>
                </a:rPr>
                <a:t> </a:t>
              </a:r>
              <a:r>
                <a:rPr lang="ru-RU" sz="4400" b="1" kern="1200" dirty="0" err="1" smtClean="0">
                  <a:solidFill>
                    <a:srgbClr val="002060"/>
                  </a:solidFill>
                </a:rPr>
                <a:t>Пэн</a:t>
              </a:r>
              <a:endParaRPr lang="ru-RU" sz="4400" b="1" kern="1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4933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Живопись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269" y="1340768"/>
            <a:ext cx="3624731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Знаменитые евреи Витебска. Юдель Пэн. Часть первая - Jews.by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091"/>
            <a:ext cx="3917312" cy="5214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4398317" y="5538306"/>
            <a:ext cx="4626633" cy="1268488"/>
            <a:chOff x="2743199" y="406796"/>
            <a:chExt cx="2641600" cy="288924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743199" y="406796"/>
              <a:ext cx="2641600" cy="288924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872151" y="535748"/>
              <a:ext cx="2383696" cy="2631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</a:pPr>
              <a:r>
                <a:rPr lang="ru-RU" sz="3600" b="1" kern="1200" dirty="0" smtClean="0">
                  <a:solidFill>
                    <a:srgbClr val="002060"/>
                  </a:solidFill>
                </a:rPr>
                <a:t>Ю. </a:t>
              </a:r>
              <a:r>
                <a:rPr lang="ru-RU" sz="3600" b="1" kern="1200" dirty="0" err="1" smtClean="0">
                  <a:solidFill>
                    <a:srgbClr val="002060"/>
                  </a:solidFill>
                </a:rPr>
                <a:t>Пэн</a:t>
              </a:r>
              <a:r>
                <a:rPr lang="ru-RU" sz="3600" b="1" kern="1200" dirty="0" smtClean="0">
                  <a:solidFill>
                    <a:srgbClr val="002060"/>
                  </a:solidFill>
                </a:rPr>
                <a:t>. Портрет </a:t>
              </a:r>
            </a:p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</a:pPr>
              <a:r>
                <a:rPr lang="ru-RU" sz="3600" b="1" kern="1200" dirty="0" smtClean="0">
                  <a:solidFill>
                    <a:srgbClr val="002060"/>
                  </a:solidFill>
                </a:rPr>
                <a:t>М. Шагала</a:t>
              </a:r>
              <a:endParaRPr lang="ru-RU" sz="3600" b="1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51520" y="5594921"/>
            <a:ext cx="4061328" cy="1183988"/>
            <a:chOff x="2743199" y="406796"/>
            <a:chExt cx="2641600" cy="2889249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743199" y="406796"/>
              <a:ext cx="2641600" cy="288924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2872151" y="535748"/>
              <a:ext cx="2383696" cy="2631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kern="1200" dirty="0" smtClean="0">
                  <a:solidFill>
                    <a:srgbClr val="002060"/>
                  </a:solidFill>
                </a:rPr>
                <a:t>Ю. </a:t>
              </a:r>
              <a:r>
                <a:rPr lang="ru-RU" sz="3600" b="1" kern="1200" dirty="0" err="1" smtClean="0">
                  <a:solidFill>
                    <a:srgbClr val="002060"/>
                  </a:solidFill>
                </a:rPr>
                <a:t>Пэн</a:t>
              </a:r>
              <a:r>
                <a:rPr lang="ru-RU" sz="3600" b="1" kern="1200" dirty="0" smtClean="0">
                  <a:solidFill>
                    <a:srgbClr val="002060"/>
                  </a:solidFill>
                </a:rPr>
                <a:t>. Старый портной</a:t>
              </a:r>
              <a:endParaRPr lang="ru-RU" sz="3600" b="1" kern="1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4933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Живопись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16386" name="Picture 2" descr="https://netboardme.s3.amazonaws.com/published/46588/files/s_66ffc32e1a237e2d50f0fa132238b4a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620000" cy="537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5580111" y="5877271"/>
            <a:ext cx="3332449" cy="863115"/>
            <a:chOff x="2743199" y="406796"/>
            <a:chExt cx="2641600" cy="2889249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743199" y="406796"/>
              <a:ext cx="2641600" cy="288924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2872151" y="535748"/>
              <a:ext cx="2383696" cy="2631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b="1" kern="1200" dirty="0" smtClean="0">
                  <a:solidFill>
                    <a:srgbClr val="002060"/>
                  </a:solidFill>
                </a:rPr>
                <a:t>Кто автор?</a:t>
              </a:r>
              <a:endParaRPr lang="ru-RU" sz="4400" b="1" kern="1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4933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Живопись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17410" name="Picture 2" descr="https://netboardme.s3.amazonaws.com/published/46517/files/b3922d894726c972c512d76ed66729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931732" cy="5358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4860032" y="3969060"/>
            <a:ext cx="4032448" cy="1332148"/>
            <a:chOff x="2743199" y="406796"/>
            <a:chExt cx="2641600" cy="2889249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743199" y="406796"/>
              <a:ext cx="2641600" cy="288924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2872151" y="535748"/>
              <a:ext cx="2383696" cy="2631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b="1" kern="1200" dirty="0" smtClean="0">
                  <a:solidFill>
                    <a:srgbClr val="002060"/>
                  </a:solidFill>
                </a:rPr>
                <a:t>Марк Шагал</a:t>
              </a:r>
              <a:endParaRPr lang="ru-RU" sz="4400" b="1" kern="1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4933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Живопись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15362" name="Picture 2" descr="Художник и Город. &quot;Дом в Лиозно&quot;, &quot;В парикмахерско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6667500" cy="4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3491880" y="5645522"/>
            <a:ext cx="5652120" cy="1204770"/>
            <a:chOff x="2743199" y="406796"/>
            <a:chExt cx="2641600" cy="2889249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743199" y="406796"/>
              <a:ext cx="2641600" cy="288924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2872151" y="535748"/>
              <a:ext cx="2383696" cy="2631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b="1" kern="1200" dirty="0" err="1" smtClean="0">
                  <a:solidFill>
                    <a:srgbClr val="002060"/>
                  </a:solidFill>
                </a:rPr>
                <a:t>М.Шагал</a:t>
              </a:r>
              <a:r>
                <a:rPr lang="ru-RU" sz="4400" b="1" kern="1200" dirty="0" smtClean="0">
                  <a:solidFill>
                    <a:srgbClr val="002060"/>
                  </a:solidFill>
                </a:rPr>
                <a:t>. Дом в местечке Лиозно</a:t>
              </a:r>
              <a:endParaRPr lang="ru-RU" sz="4400" b="1" kern="1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4933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Живопись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3" name="AutoShape 2" descr="Бакст, Лев Самойл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58" y="1292019"/>
            <a:ext cx="2984430" cy="5171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3635896" y="5096908"/>
            <a:ext cx="5652120" cy="1204770"/>
            <a:chOff x="2743199" y="406796"/>
            <a:chExt cx="2641600" cy="2889249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743199" y="406796"/>
              <a:ext cx="2641600" cy="288924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2872151" y="535748"/>
              <a:ext cx="2383696" cy="2631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b="1" kern="1200" dirty="0" smtClean="0">
                  <a:solidFill>
                    <a:srgbClr val="002060"/>
                  </a:solidFill>
                </a:rPr>
                <a:t>Леон </a:t>
              </a:r>
              <a:r>
                <a:rPr lang="ru-RU" sz="4400" b="1" kern="1200" dirty="0" err="1" smtClean="0">
                  <a:solidFill>
                    <a:srgbClr val="002060"/>
                  </a:solidFill>
                </a:rPr>
                <a:t>Бакст</a:t>
              </a:r>
              <a:r>
                <a:rPr lang="ru-RU" sz="4400" b="1" kern="1200" dirty="0" smtClean="0">
                  <a:solidFill>
                    <a:srgbClr val="002060"/>
                  </a:solidFill>
                </a:rPr>
                <a:t>. Автопортрет</a:t>
              </a:r>
              <a:endParaRPr lang="ru-RU" sz="4400" b="1" kern="1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4933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789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Архитектура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13314" name="Picture 2" descr="Храм Покрова Пресвятой Богородицы д.Орля | Гродненская епархи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23741"/>
            <a:ext cx="6874861" cy="4597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4141564" y="5836104"/>
            <a:ext cx="5084981" cy="1040909"/>
            <a:chOff x="2743199" y="406796"/>
            <a:chExt cx="2641600" cy="2889249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743199" y="406796"/>
              <a:ext cx="2641600" cy="288924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2872151" y="535748"/>
              <a:ext cx="2383696" cy="2631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b="1" kern="1200" dirty="0" smtClean="0">
                  <a:solidFill>
                    <a:srgbClr val="002060"/>
                  </a:solidFill>
                </a:rPr>
                <a:t>Церкви-</a:t>
              </a:r>
              <a:r>
                <a:rPr lang="ru-RU" sz="4400" b="1" kern="1200" dirty="0" err="1" smtClean="0">
                  <a:solidFill>
                    <a:srgbClr val="002060"/>
                  </a:solidFill>
                </a:rPr>
                <a:t>муравьёвки</a:t>
              </a:r>
              <a:endParaRPr lang="ru-RU" sz="4400" b="1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129867" y="4882408"/>
            <a:ext cx="5076055" cy="934975"/>
            <a:chOff x="2743199" y="406796"/>
            <a:chExt cx="2641600" cy="2889249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743199" y="406796"/>
              <a:ext cx="2641600" cy="288924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2872151" y="535748"/>
              <a:ext cx="2383696" cy="2631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kern="1200" dirty="0" smtClean="0">
                  <a:solidFill>
                    <a:srgbClr val="C00000"/>
                  </a:solidFill>
                </a:rPr>
                <a:t>Псевдорусский стиль</a:t>
              </a:r>
              <a:endParaRPr lang="ru-RU" sz="3600" b="1" kern="12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4933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Архитектура</a:t>
            </a:r>
            <a:endParaRPr lang="ru-RU" sz="6600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141564" y="4653136"/>
            <a:ext cx="5084981" cy="2223877"/>
            <a:chOff x="2743199" y="406796"/>
            <a:chExt cx="2641600" cy="2889249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743199" y="406796"/>
              <a:ext cx="2641600" cy="288924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2872151" y="535749"/>
              <a:ext cx="2383696" cy="2631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b="1" kern="1200" dirty="0" smtClean="0">
                  <a:solidFill>
                    <a:srgbClr val="002060"/>
                  </a:solidFill>
                </a:rPr>
                <a:t>Часовня-усыпальница Паскевичей в Гомеле</a:t>
              </a:r>
              <a:endParaRPr lang="ru-RU" sz="4400" b="1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152992" y="3645024"/>
            <a:ext cx="5076055" cy="934975"/>
            <a:chOff x="2743199" y="406796"/>
            <a:chExt cx="2641600" cy="288924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743199" y="406796"/>
              <a:ext cx="2641600" cy="288924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872151" y="535748"/>
              <a:ext cx="2383696" cy="2631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kern="1200" dirty="0" smtClean="0">
                  <a:solidFill>
                    <a:srgbClr val="C00000"/>
                  </a:solidFill>
                </a:rPr>
                <a:t>Псевдорусский стиль</a:t>
              </a:r>
              <a:endParaRPr lang="ru-RU" sz="3600" b="1" kern="12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2290" name="Picture 2" descr="Уникальная часовня усыпальница Паскевичей в Гомел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910115" cy="5144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933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Живопись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197" y="1847509"/>
            <a:ext cx="3672408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ctr">
              <a:buFont typeface="Wingdings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</a:rPr>
              <a:t>Какие события </a:t>
            </a:r>
            <a:r>
              <a:rPr lang="ru-RU" sz="2800" b="1" dirty="0" smtClean="0">
                <a:solidFill>
                  <a:srgbClr val="002060"/>
                </a:solidFill>
              </a:rPr>
              <a:t>второй </a:t>
            </a:r>
            <a:r>
              <a:rPr lang="ru-RU" sz="2800" b="1" dirty="0">
                <a:solidFill>
                  <a:srgbClr val="002060"/>
                </a:solidFill>
              </a:rPr>
              <a:t>половины </a:t>
            </a:r>
            <a:r>
              <a:rPr lang="en-US" sz="2800" b="1" dirty="0">
                <a:solidFill>
                  <a:srgbClr val="002060"/>
                </a:solidFill>
              </a:rPr>
              <a:t>XIX</a:t>
            </a:r>
            <a:r>
              <a:rPr lang="ru-RU" sz="2800" b="1" dirty="0">
                <a:solidFill>
                  <a:srgbClr val="002060"/>
                </a:solidFill>
              </a:rPr>
              <a:t> в. могли повлиять на становление реализма как господствующего стиля?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4572000" y="1601000"/>
            <a:ext cx="3672408" cy="4032448"/>
            <a:chOff x="2743199" y="406796"/>
            <a:chExt cx="2641600" cy="288924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743199" y="406796"/>
              <a:ext cx="2641600" cy="288924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872151" y="535748"/>
              <a:ext cx="2383696" cy="2631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b="1" kern="1200" dirty="0" smtClean="0">
                  <a:solidFill>
                    <a:srgbClr val="002060"/>
                  </a:solidFill>
                </a:rPr>
                <a:t>Стиль- </a:t>
              </a:r>
              <a:r>
                <a:rPr lang="ru-RU" sz="4800" b="1" kern="1200" dirty="0" smtClean="0">
                  <a:solidFill>
                    <a:srgbClr val="002060"/>
                  </a:solidFill>
                </a:rPr>
                <a:t>РЕАЛИЗМ</a:t>
              </a:r>
              <a:endParaRPr lang="ru-RU" sz="4400" b="1" kern="1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8934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Архитектура</a:t>
            </a:r>
            <a:endParaRPr lang="ru-RU" sz="6600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239433" y="3554003"/>
            <a:ext cx="3878469" cy="3303997"/>
            <a:chOff x="2669203" y="390170"/>
            <a:chExt cx="2641600" cy="2889249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669203" y="390170"/>
              <a:ext cx="2641600" cy="288924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2872151" y="535748"/>
              <a:ext cx="2383696" cy="2631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b="1" kern="1200" dirty="0" smtClean="0">
                  <a:solidFill>
                    <a:srgbClr val="002060"/>
                  </a:solidFill>
                </a:rPr>
                <a:t>Свято-</a:t>
              </a:r>
              <a:r>
                <a:rPr lang="ru-RU" sz="3600" b="1" kern="1200" dirty="0" smtClean="0">
                  <a:solidFill>
                    <a:srgbClr val="002060"/>
                  </a:solidFill>
                </a:rPr>
                <a:t>Воскресенский</a:t>
              </a:r>
              <a:r>
                <a:rPr lang="ru-RU" sz="4400" b="1" kern="1200" dirty="0" smtClean="0">
                  <a:solidFill>
                    <a:srgbClr val="002060"/>
                  </a:solidFill>
                </a:rPr>
                <a:t> собор в Борисове</a:t>
              </a:r>
              <a:endParaRPr lang="ru-RU" sz="4400" b="1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348076" y="1700808"/>
            <a:ext cx="3769826" cy="1668303"/>
            <a:chOff x="2743199" y="406796"/>
            <a:chExt cx="2641600" cy="288924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743199" y="406796"/>
              <a:ext cx="2641600" cy="288924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872151" y="535748"/>
              <a:ext cx="2383696" cy="2631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kern="1200" dirty="0" smtClean="0">
                  <a:solidFill>
                    <a:srgbClr val="C00000"/>
                  </a:solidFill>
                </a:rPr>
                <a:t>Псевдорусский стиль</a:t>
              </a:r>
              <a:endParaRPr lang="ru-RU" sz="3600" b="1" kern="12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1266" name="Picture 2" descr="Воскресенский собор в Борисове Беларусь - Собор Воскресения Господне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3055"/>
            <a:ext cx="4980001" cy="4678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933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Архитектура</a:t>
            </a:r>
            <a:endParaRPr lang="ru-RU" sz="6600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122294" y="5669719"/>
            <a:ext cx="5084981" cy="1040909"/>
            <a:chOff x="2743199" y="406796"/>
            <a:chExt cx="2641600" cy="2889249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743199" y="406796"/>
              <a:ext cx="2641600" cy="288924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2872151" y="535748"/>
              <a:ext cx="2383696" cy="2631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b="1" kern="1200" dirty="0" smtClean="0">
                  <a:solidFill>
                    <a:srgbClr val="002060"/>
                  </a:solidFill>
                </a:rPr>
                <a:t>Костел Святого </a:t>
              </a:r>
              <a:r>
                <a:rPr lang="ru-RU" sz="4400" b="1" kern="1200" dirty="0" err="1" smtClean="0">
                  <a:solidFill>
                    <a:srgbClr val="002060"/>
                  </a:solidFill>
                </a:rPr>
                <a:t>Роха</a:t>
              </a:r>
              <a:r>
                <a:rPr lang="ru-RU" sz="4400" b="1" kern="1200" dirty="0" smtClean="0">
                  <a:solidFill>
                    <a:srgbClr val="002060"/>
                  </a:solidFill>
                </a:rPr>
                <a:t> в Минске</a:t>
              </a:r>
              <a:endParaRPr lang="ru-RU" sz="4400" b="1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" y="5775653"/>
            <a:ext cx="3995936" cy="934975"/>
            <a:chOff x="2743199" y="406796"/>
            <a:chExt cx="2641600" cy="288924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743199" y="406796"/>
              <a:ext cx="2641600" cy="288924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872151" y="535748"/>
              <a:ext cx="2383696" cy="2631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kern="1200" dirty="0" smtClean="0">
                  <a:solidFill>
                    <a:srgbClr val="C00000"/>
                  </a:solidFill>
                </a:rPr>
                <a:t>Неоготика</a:t>
              </a:r>
              <a:endParaRPr lang="ru-RU" sz="3600" b="1" kern="12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0242" name="Picture 2" descr="Костёл Святого Роха / Минск / agentik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190" y="1349084"/>
            <a:ext cx="5976664" cy="3986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933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Архитектура</a:t>
            </a:r>
            <a:endParaRPr lang="ru-RU" sz="6600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627784" y="5836104"/>
            <a:ext cx="6598761" cy="1040909"/>
            <a:chOff x="2743199" y="406796"/>
            <a:chExt cx="2641600" cy="2889249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743199" y="406796"/>
              <a:ext cx="2641600" cy="288924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2872151" y="535748"/>
              <a:ext cx="2383696" cy="2631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b="1" kern="1200" dirty="0" smtClean="0">
                  <a:solidFill>
                    <a:srgbClr val="002060"/>
                  </a:solidFill>
                </a:rPr>
                <a:t>Костел Святых </a:t>
              </a:r>
              <a:r>
                <a:rPr lang="ru-RU" sz="4400" b="1" kern="1200" dirty="0" err="1" smtClean="0">
                  <a:solidFill>
                    <a:srgbClr val="002060"/>
                  </a:solidFill>
                </a:rPr>
                <a:t>Симеона</a:t>
              </a:r>
              <a:r>
                <a:rPr lang="ru-RU" sz="4400" b="1" kern="1200" dirty="0" smtClean="0">
                  <a:solidFill>
                    <a:srgbClr val="002060"/>
                  </a:solidFill>
                </a:rPr>
                <a:t> и Елены</a:t>
              </a:r>
              <a:endParaRPr lang="ru-RU" sz="4400" b="1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" y="5817383"/>
            <a:ext cx="3707904" cy="934975"/>
            <a:chOff x="2743199" y="406796"/>
            <a:chExt cx="2641600" cy="288924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743199" y="406796"/>
              <a:ext cx="2641600" cy="288924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872151" y="535748"/>
              <a:ext cx="2383696" cy="2631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kern="1200" dirty="0" smtClean="0">
                  <a:solidFill>
                    <a:srgbClr val="C00000"/>
                  </a:solidFill>
                </a:rPr>
                <a:t>Неоготика</a:t>
              </a:r>
              <a:endParaRPr lang="ru-RU" sz="3600" b="1" kern="12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9220" name="Picture 4" descr="Красный костел в Минске святых Симеона и Елены расписание служ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25" y="1606150"/>
            <a:ext cx="8064894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503549" y="1563629"/>
            <a:ext cx="8012027" cy="4272475"/>
            <a:chOff x="503549" y="1563629"/>
            <a:chExt cx="8012027" cy="4272475"/>
          </a:xfrm>
        </p:grpSpPr>
        <p:pic>
          <p:nvPicPr>
            <p:cNvPr id="9224" name="Picture 8" descr="Воспоминания Эдварда Войниловича - Слуцк Деловой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549" y="1563629"/>
              <a:ext cx="6408712" cy="4272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Группа 13"/>
            <p:cNvGrpSpPr/>
            <p:nvPr/>
          </p:nvGrpSpPr>
          <p:grpSpPr>
            <a:xfrm>
              <a:off x="4807672" y="4149080"/>
              <a:ext cx="3707904" cy="1367023"/>
              <a:chOff x="2743199" y="406796"/>
              <a:chExt cx="2641600" cy="2889249"/>
            </a:xfrm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2743199" y="406796"/>
                <a:ext cx="2641600" cy="2889249"/>
              </a:xfrm>
              <a:prstGeom prst="round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Скругленный прямоугольник 4"/>
              <p:cNvSpPr/>
              <p:nvPr/>
            </p:nvSpPr>
            <p:spPr>
              <a:xfrm>
                <a:off x="2872151" y="535748"/>
                <a:ext cx="2383696" cy="263134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7640" tIns="167640" rIns="167640" bIns="167640" numCol="1" spcCol="1270" anchor="ctr" anchorCtr="0">
                <a:noAutofit/>
              </a:bodyPr>
              <a:lstStyle/>
              <a:p>
                <a:pPr lvl="0" algn="ctr" defTabSz="1955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3600" b="1" kern="1200" dirty="0" smtClean="0">
                    <a:solidFill>
                      <a:srgbClr val="C00000"/>
                    </a:solidFill>
                  </a:rPr>
                  <a:t>Как связан с костелом этот деятель?</a:t>
                </a:r>
                <a:endParaRPr lang="ru-RU" sz="3600" b="1" kern="1200" dirty="0">
                  <a:solidFill>
                    <a:srgbClr val="C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4933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Архитектура</a:t>
            </a:r>
            <a:endParaRPr lang="ru-RU" sz="6600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141562" y="4941168"/>
            <a:ext cx="5084981" cy="1916832"/>
            <a:chOff x="2743198" y="-2077276"/>
            <a:chExt cx="2641600" cy="497357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743198" y="-2077276"/>
              <a:ext cx="2641600" cy="4973576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2881440" y="-92613"/>
              <a:ext cx="2383696" cy="1803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</a:pPr>
              <a:r>
                <a:rPr lang="ru-RU" sz="4400" b="1" kern="1200" dirty="0" smtClean="0">
                  <a:solidFill>
                    <a:srgbClr val="002060"/>
                  </a:solidFill>
                </a:rPr>
                <a:t>Костел Пресвятой Троицы в </a:t>
              </a:r>
              <a:r>
                <a:rPr lang="ru-RU" sz="4400" b="1" kern="1200" dirty="0" err="1" smtClean="0">
                  <a:solidFill>
                    <a:srgbClr val="002060"/>
                  </a:solidFill>
                </a:rPr>
                <a:t>Видзах</a:t>
              </a:r>
              <a:endParaRPr lang="ru-RU" sz="4400" b="1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920143" y="4246793"/>
            <a:ext cx="5076055" cy="934975"/>
            <a:chOff x="2743199" y="406796"/>
            <a:chExt cx="2641600" cy="288924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743199" y="406796"/>
              <a:ext cx="2641600" cy="288924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872151" y="535748"/>
              <a:ext cx="2383696" cy="2631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kern="1200" dirty="0" smtClean="0">
                  <a:solidFill>
                    <a:srgbClr val="C00000"/>
                  </a:solidFill>
                </a:rPr>
                <a:t>Неоготика</a:t>
              </a:r>
              <a:endParaRPr lang="ru-RU" sz="3600" b="1" kern="12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026" name="Picture 2" descr="Удивительное вокруг нас: Витебская обла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571875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3203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Архитектура</a:t>
            </a:r>
            <a:endParaRPr lang="ru-RU" sz="6600" b="1" dirty="0">
              <a:solidFill>
                <a:srgbClr val="00206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07504" y="5728573"/>
            <a:ext cx="5076055" cy="934975"/>
            <a:chOff x="2743199" y="406796"/>
            <a:chExt cx="2641600" cy="288924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743199" y="406796"/>
              <a:ext cx="2641600" cy="288924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872151" y="535748"/>
              <a:ext cx="2383696" cy="2631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kern="1200" dirty="0" smtClean="0">
                  <a:solidFill>
                    <a:srgbClr val="C00000"/>
                  </a:solidFill>
                </a:rPr>
                <a:t>Модерн</a:t>
              </a:r>
              <a:endParaRPr lang="ru-RU" sz="3600" b="1" kern="12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050" name="Picture 2" descr="Гостиница «Европа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67343"/>
            <a:ext cx="5715000" cy="3886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141562" y="5089034"/>
            <a:ext cx="5084981" cy="1719822"/>
            <a:chOff x="2743198" y="-86745"/>
            <a:chExt cx="2641600" cy="325383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743198" y="-86745"/>
              <a:ext cx="2641600" cy="3253838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2860385" y="224502"/>
              <a:ext cx="2383696" cy="2631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b="1" kern="1200" dirty="0" smtClean="0">
                  <a:solidFill>
                    <a:srgbClr val="002060"/>
                  </a:solidFill>
                </a:rPr>
                <a:t>Гостиница «Европа» в Минске</a:t>
              </a:r>
              <a:endParaRPr lang="ru-RU" sz="4400" b="1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180931" y="1462387"/>
            <a:ext cx="2917141" cy="2709729"/>
            <a:chOff x="2743199" y="406796"/>
            <a:chExt cx="2641600" cy="2889249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743199" y="406796"/>
              <a:ext cx="2641600" cy="288924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2872151" y="535748"/>
              <a:ext cx="2383696" cy="2631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solidFill>
                    <a:srgbClr val="C00000"/>
                  </a:solidFill>
                </a:rPr>
                <a:t>С.123: Первая пяти-звездочная?</a:t>
              </a:r>
              <a:endParaRPr lang="ru-RU" sz="3200" b="1" kern="12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83203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Живопись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netboardme.s3.amazonaws.com/published/46517/files/9f0e37a20824b632f2d728b00bc05e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942438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4572000" y="3969060"/>
            <a:ext cx="4320480" cy="1116124"/>
            <a:chOff x="2743199" y="406796"/>
            <a:chExt cx="2641600" cy="2889249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743199" y="406796"/>
              <a:ext cx="2641600" cy="288924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2872151" y="535748"/>
              <a:ext cx="2383696" cy="2631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b="1" kern="1200" dirty="0" smtClean="0">
                  <a:solidFill>
                    <a:srgbClr val="002060"/>
                  </a:solidFill>
                </a:rPr>
                <a:t>Казимир </a:t>
              </a:r>
              <a:r>
                <a:rPr lang="ru-RU" sz="4400" b="1" kern="1200" dirty="0" err="1" smtClean="0">
                  <a:solidFill>
                    <a:srgbClr val="002060"/>
                  </a:solidFill>
                </a:rPr>
                <a:t>Альхимович</a:t>
              </a:r>
              <a:endParaRPr lang="ru-RU" sz="4400" b="1" kern="1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492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Живопись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netboardme.s3.amazonaws.com/published/46517/files/36442c7f416a2f2ed26264ac4a3735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776864" cy="4870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2015208" y="6282613"/>
            <a:ext cx="7128792" cy="504056"/>
            <a:chOff x="2743199" y="406796"/>
            <a:chExt cx="2641600" cy="2889249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743199" y="406796"/>
              <a:ext cx="2641600" cy="288924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2872151" y="535747"/>
              <a:ext cx="2383696" cy="2631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err="1" smtClean="0">
                  <a:solidFill>
                    <a:srgbClr val="002060"/>
                  </a:solidFill>
                </a:rPr>
                <a:t>Альхимович</a:t>
              </a:r>
              <a:r>
                <a:rPr lang="ru-RU" sz="2800" b="1" kern="1200" dirty="0" smtClean="0">
                  <a:solidFill>
                    <a:srgbClr val="002060"/>
                  </a:solidFill>
                </a:rPr>
                <a:t>. Похороны </a:t>
              </a:r>
              <a:r>
                <a:rPr lang="ru-RU" sz="2800" b="1" kern="1200" dirty="0" err="1" smtClean="0">
                  <a:solidFill>
                    <a:srgbClr val="002060"/>
                  </a:solidFill>
                </a:rPr>
                <a:t>Гедимина</a:t>
              </a:r>
              <a:endParaRPr lang="ru-RU" sz="2800" b="1" kern="1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6407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Живопись</a:t>
            </a:r>
            <a:endParaRPr lang="ru-RU" sz="6600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07504" y="5877272"/>
            <a:ext cx="3912880" cy="864096"/>
            <a:chOff x="2743199" y="406796"/>
            <a:chExt cx="2641600" cy="2889249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743199" y="406796"/>
              <a:ext cx="2641600" cy="288924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2872151" y="535749"/>
              <a:ext cx="2383696" cy="26313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</a:pPr>
              <a:r>
                <a:rPr lang="ru-RU" sz="2800" b="1" kern="1200" dirty="0" err="1" smtClean="0">
                  <a:solidFill>
                    <a:srgbClr val="002060"/>
                  </a:solidFill>
                </a:rPr>
                <a:t>Альхимович</a:t>
              </a:r>
              <a:r>
                <a:rPr lang="ru-RU" sz="2800" b="1" kern="1200" dirty="0" smtClean="0">
                  <a:solidFill>
                    <a:srgbClr val="002060"/>
                  </a:solidFill>
                </a:rPr>
                <a:t>. </a:t>
              </a:r>
            </a:p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</a:pPr>
              <a:r>
                <a:rPr lang="ru-RU" sz="2800" b="1" kern="1200" dirty="0" smtClean="0">
                  <a:solidFill>
                    <a:srgbClr val="002060"/>
                  </a:solidFill>
                </a:rPr>
                <a:t>На этапе</a:t>
              </a:r>
              <a:endParaRPr lang="ru-RU" sz="2800" b="1" kern="1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918817" cy="4214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АЛЬХИМОВИЧ, Казимир. Artd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55879"/>
            <a:ext cx="5268969" cy="3416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4716016" y="5495341"/>
            <a:ext cx="3804360" cy="1102011"/>
            <a:chOff x="2743199" y="406796"/>
            <a:chExt cx="2641600" cy="2889249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743199" y="406796"/>
              <a:ext cx="2641600" cy="288924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2872151" y="535749"/>
              <a:ext cx="2383696" cy="26313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</a:pPr>
              <a:r>
                <a:rPr lang="ru-RU" sz="2800" b="1" kern="1200" dirty="0" err="1" smtClean="0">
                  <a:solidFill>
                    <a:srgbClr val="002060"/>
                  </a:solidFill>
                </a:rPr>
                <a:t>Альхимович</a:t>
              </a:r>
              <a:r>
                <a:rPr lang="ru-RU" sz="2800" b="1" kern="1200" dirty="0" smtClean="0">
                  <a:solidFill>
                    <a:srgbClr val="002060"/>
                  </a:solidFill>
                </a:rPr>
                <a:t>. </a:t>
              </a:r>
            </a:p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</a:pPr>
              <a:r>
                <a:rPr lang="ru-RU" sz="2800" b="1" kern="1200" dirty="0" smtClean="0">
                  <a:solidFill>
                    <a:srgbClr val="002060"/>
                  </a:solidFill>
                </a:rPr>
                <a:t>Наём работников</a:t>
              </a:r>
              <a:endParaRPr lang="ru-RU" sz="2800" b="1" kern="1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6407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Живопись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s://netboardme.s3.amazonaws.com/published/46517/files/a83b426087c36f6a9a8c9740ba0d05d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928457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5148064" y="3969060"/>
            <a:ext cx="3744416" cy="1116124"/>
            <a:chOff x="2743199" y="406796"/>
            <a:chExt cx="2641600" cy="2889249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743199" y="406796"/>
              <a:ext cx="2641600" cy="288924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2872151" y="535748"/>
              <a:ext cx="2383696" cy="2631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b="1" kern="1200" dirty="0" smtClean="0">
                  <a:solidFill>
                    <a:srgbClr val="002060"/>
                  </a:solidFill>
                </a:rPr>
                <a:t>Наполеон Орда</a:t>
              </a:r>
              <a:endParaRPr lang="ru-RU" sz="4400" b="1" kern="1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6407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Живопись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Полоцк: замки и ры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4104456" cy="2982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Гомельский дворец: возрожденное великолепие - Краязнаўчы сайт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595" y="1340768"/>
            <a:ext cx="4309901" cy="2979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07504" y="5051742"/>
            <a:ext cx="3912880" cy="1617618"/>
            <a:chOff x="2743199" y="406796"/>
            <a:chExt cx="2641600" cy="2889249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743199" y="406796"/>
              <a:ext cx="2641600" cy="288924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2872151" y="535749"/>
              <a:ext cx="2383696" cy="26313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</a:pPr>
              <a:r>
                <a:rPr lang="ru-RU" sz="2800" b="1" kern="1200" dirty="0" smtClean="0">
                  <a:solidFill>
                    <a:srgbClr val="002060"/>
                  </a:solidFill>
                </a:rPr>
                <a:t>Н. Орда. </a:t>
              </a:r>
            </a:p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</a:pPr>
              <a:r>
                <a:rPr lang="ru-RU" sz="2800" b="1" kern="1200" dirty="0" smtClean="0">
                  <a:solidFill>
                    <a:srgbClr val="002060"/>
                  </a:solidFill>
                </a:rPr>
                <a:t>Полоцкий иезуитский костел и коллегиум</a:t>
              </a:r>
              <a:endParaRPr lang="ru-RU" sz="2800" b="1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228753" y="4653136"/>
            <a:ext cx="3912880" cy="1728192"/>
            <a:chOff x="2743199" y="406796"/>
            <a:chExt cx="2641600" cy="2889249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743199" y="406796"/>
              <a:ext cx="2641600" cy="288924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2872151" y="535749"/>
              <a:ext cx="2383696" cy="26313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</a:pPr>
              <a:r>
                <a:rPr lang="ru-RU" sz="2800" b="1" kern="1200" dirty="0" smtClean="0">
                  <a:solidFill>
                    <a:srgbClr val="002060"/>
                  </a:solidFill>
                </a:rPr>
                <a:t>Н. Орда. </a:t>
              </a:r>
            </a:p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</a:pPr>
              <a:r>
                <a:rPr lang="ru-RU" sz="2800" b="1" kern="1200" dirty="0" smtClean="0">
                  <a:solidFill>
                    <a:srgbClr val="002060"/>
                  </a:solidFill>
                </a:rPr>
                <a:t>Гомельский дворец Румянцевых-Паскевичей</a:t>
              </a:r>
              <a:endParaRPr lang="ru-RU" sz="2800" b="1" kern="1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6407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Живопись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s://netboardme.s3.amazonaws.com/published/46517/files/9d682516db1f8697e73419b7772106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83" y="1412776"/>
            <a:ext cx="3744416" cy="4992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4860032" y="3969060"/>
            <a:ext cx="4032448" cy="1332148"/>
            <a:chOff x="2743199" y="406796"/>
            <a:chExt cx="2641600" cy="2889249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743199" y="406796"/>
              <a:ext cx="2641600" cy="288924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2872151" y="535748"/>
              <a:ext cx="2383696" cy="2631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b="1" kern="1200" dirty="0" smtClean="0">
                  <a:solidFill>
                    <a:srgbClr val="002060"/>
                  </a:solidFill>
                </a:rPr>
                <a:t>Никодим </a:t>
              </a:r>
              <a:r>
                <a:rPr lang="ru-RU" sz="4400" b="1" kern="1200" dirty="0" err="1" smtClean="0">
                  <a:solidFill>
                    <a:srgbClr val="002060"/>
                  </a:solidFill>
                </a:rPr>
                <a:t>Силиванович</a:t>
              </a:r>
              <a:endParaRPr lang="ru-RU" sz="4400" b="1" kern="1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6407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Живопись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https://netboardme.s3.amazonaws.com/published/46517/files/11cab5bf5a096d209df5f743e5a585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36982"/>
            <a:ext cx="7620000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3059832" y="5661248"/>
            <a:ext cx="6081801" cy="864096"/>
            <a:chOff x="2743199" y="406796"/>
            <a:chExt cx="2641600" cy="2889249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743199" y="406796"/>
              <a:ext cx="2641600" cy="288924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2872151" y="535749"/>
              <a:ext cx="2383696" cy="26313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</a:pPr>
              <a:r>
                <a:rPr lang="ru-RU" sz="2800" b="1" kern="1200" dirty="0" smtClean="0">
                  <a:solidFill>
                    <a:srgbClr val="002060"/>
                  </a:solidFill>
                </a:rPr>
                <a:t>Н. </a:t>
              </a:r>
              <a:r>
                <a:rPr lang="ru-RU" sz="2800" b="1" kern="1200" dirty="0" err="1" smtClean="0">
                  <a:solidFill>
                    <a:srgbClr val="002060"/>
                  </a:solidFill>
                </a:rPr>
                <a:t>Силиванович</a:t>
              </a:r>
              <a:r>
                <a:rPr lang="ru-RU" sz="2800" b="1" kern="1200" dirty="0" smtClean="0">
                  <a:solidFill>
                    <a:srgbClr val="002060"/>
                  </a:solidFill>
                </a:rPr>
                <a:t>. </a:t>
              </a:r>
            </a:p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</a:pPr>
              <a:r>
                <a:rPr lang="ru-RU" sz="2800" b="1" kern="1200" dirty="0" smtClean="0">
                  <a:solidFill>
                    <a:srgbClr val="002060"/>
                  </a:solidFill>
                </a:rPr>
                <a:t>«Тайная вечеря»</a:t>
              </a:r>
              <a:endParaRPr lang="ru-RU" sz="2800" b="1" kern="1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6407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8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1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199</Words>
  <Application>Microsoft Office PowerPoint</Application>
  <PresentationFormat>Экран (4:3)</PresentationFormat>
  <Paragraphs>74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Тема18</vt:lpstr>
      <vt:lpstr>1_Тема18</vt:lpstr>
      <vt:lpstr>Живопись и архитектура Беларуси  в 1860-х гг. – начале ХХ в.</vt:lpstr>
      <vt:lpstr>Живопись</vt:lpstr>
      <vt:lpstr>Живопись</vt:lpstr>
      <vt:lpstr>Живопись</vt:lpstr>
      <vt:lpstr>Живопись</vt:lpstr>
      <vt:lpstr>Живопись</vt:lpstr>
      <vt:lpstr>Живопись</vt:lpstr>
      <vt:lpstr>Живопись</vt:lpstr>
      <vt:lpstr>Живопись</vt:lpstr>
      <vt:lpstr>Живопись</vt:lpstr>
      <vt:lpstr>Живопись</vt:lpstr>
      <vt:lpstr>Живопись</vt:lpstr>
      <vt:lpstr>Живопись</vt:lpstr>
      <vt:lpstr>Живопись</vt:lpstr>
      <vt:lpstr>Живопись</vt:lpstr>
      <vt:lpstr>Живопись</vt:lpstr>
      <vt:lpstr>Живопись</vt:lpstr>
      <vt:lpstr>Архитектура</vt:lpstr>
      <vt:lpstr>Архитектура</vt:lpstr>
      <vt:lpstr>Архитектура</vt:lpstr>
      <vt:lpstr>Архитектура</vt:lpstr>
      <vt:lpstr>Архитектура</vt:lpstr>
      <vt:lpstr>Архитектура</vt:lpstr>
      <vt:lpstr>Архитектура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Живопись и архитектура Беларуси  в 1860-х гг. – начале ХХ в.</dc:title>
  <dc:creator>User</dc:creator>
  <cp:lastModifiedBy>User</cp:lastModifiedBy>
  <cp:revision>10</cp:revision>
  <dcterms:created xsi:type="dcterms:W3CDTF">2020-07-22T14:30:40Z</dcterms:created>
  <dcterms:modified xsi:type="dcterms:W3CDTF">2020-07-23T13:23:22Z</dcterms:modified>
</cp:coreProperties>
</file>