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55" r:id="rId3"/>
    <p:sldId id="363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2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0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E70AC-304A-4BC8-B815-708A9EEDBD36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ADED0-D5B9-4050-A9E2-FDA684CABE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307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https://learningapps.org/watch?v=p18ukpapc19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ADED0-D5B9-4050-A9E2-FDA684CABE8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6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0"/>
            <a:ext cx="5500694" cy="3352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be-BY"/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black">
          <a:xfrm>
            <a:off x="0" y="3276600"/>
            <a:ext cx="8839200" cy="152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be-BY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3071802" y="3443288"/>
            <a:ext cx="6072198" cy="3429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be-BY" dirty="0"/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black">
          <a:xfrm>
            <a:off x="3071802" y="3276600"/>
            <a:ext cx="6072198" cy="762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be-BY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14678" y="3352800"/>
            <a:ext cx="5786478" cy="609600"/>
          </a:xfrm>
        </p:spPr>
        <p:txBody>
          <a:bodyPr/>
          <a:lstStyle>
            <a:lvl1pPr>
              <a:defRPr sz="36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3286116" y="5000636"/>
            <a:ext cx="5572164" cy="533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14800" y="6505575"/>
            <a:ext cx="2133600" cy="168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1400" b="1" cap="none" spc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52400" y="6508750"/>
            <a:ext cx="2895600" cy="168275"/>
          </a:xfrm>
        </p:spPr>
        <p:txBody>
          <a:bodyPr/>
          <a:lstStyle>
            <a:lvl1pPr algn="ctr">
              <a:defRPr>
                <a:effectLst/>
                <a:latin typeface="Arial" charset="0"/>
              </a:defRPr>
            </a:lvl1pPr>
          </a:lstStyle>
          <a:p>
            <a:endParaRPr lang="be-BY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32575" y="6492875"/>
            <a:ext cx="2133600" cy="168275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  <a:effectLst/>
                <a:latin typeface="Times New Roman" pitchFamily="18" charset="0"/>
              </a:defRPr>
            </a:lvl1pPr>
          </a:lstStyle>
          <a:p>
            <a:fld id="{B9819106-3412-4725-BA3F-F098E8C9B03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0" y="142852"/>
            <a:ext cx="43577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e-BY" sz="14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Лицей Ивацевичского района</a:t>
            </a:r>
            <a:endParaRPr lang="en-US" sz="1400" b="1" cap="none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3097" name="Picture 2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286124"/>
            <a:ext cx="52149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9" name="Picture 2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0"/>
            <a:ext cx="3643306" cy="327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"/>
          <a:stretch/>
        </p:blipFill>
        <p:spPr bwMode="auto">
          <a:xfrm>
            <a:off x="0" y="3271704"/>
            <a:ext cx="3929058" cy="2757473"/>
          </a:xfrm>
          <a:prstGeom prst="rect">
            <a:avLst/>
          </a:prstGeom>
          <a:ln w="38100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24EFC7-3587-4EA3-8899-90DA315E66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171450"/>
            <a:ext cx="1962150" cy="61706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71450"/>
            <a:ext cx="5734050" cy="61706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D4F8A3-5C0A-40CE-BDC6-69F9FF1C8E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775" y="17145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898525"/>
            <a:ext cx="7848600" cy="5443538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be-BY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6248400" y="6443663"/>
            <a:ext cx="2514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419600" y="6443663"/>
            <a:ext cx="1524000" cy="320675"/>
          </a:xfrm>
        </p:spPr>
        <p:txBody>
          <a:bodyPr/>
          <a:lstStyle>
            <a:lvl1pPr>
              <a:defRPr/>
            </a:lvl1pPr>
          </a:lstStyle>
          <a:p>
            <a:fld id="{DFBCC9D5-5919-4F6F-9E98-D3140BC152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785794"/>
            <a:ext cx="7848600" cy="54435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pic>
        <p:nvPicPr>
          <p:cNvPr id="6" name="Picture 2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857224" cy="76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A54216-FBAF-435D-9E9F-82130B17CC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898525"/>
            <a:ext cx="3848100" cy="5443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38700" y="898525"/>
            <a:ext cx="3848100" cy="5443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2C66EE-BFDD-4D84-AECC-E2F03430BC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7971D4-596B-46E3-ABDF-95F9ED1D6C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C2056D-5681-42AF-B76D-890CB50692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FC97AE-ECEC-4CF1-B9EC-36DF628BDE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7A6B63-2F56-4841-9293-5EBE6F1049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256DB8-6D61-42FC-AD65-CF324CD5AA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be-BY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5786" y="928670"/>
            <a:ext cx="7848600" cy="54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443663"/>
            <a:ext cx="2514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19600" y="6443663"/>
            <a:ext cx="1524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F6DCE24F-EB95-491E-9DC9-5A44E63282A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866775" y="171450"/>
            <a:ext cx="7391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" name="Picture 2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"/>
            <a:ext cx="857224" cy="71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5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 rot="5400000">
            <a:off x="-2643210" y="3357566"/>
            <a:ext cx="6143644" cy="85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split orient="vert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18ukpapc1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be-BY" sz="2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История Беларуси, </a:t>
            </a:r>
            <a:r>
              <a:rPr lang="be-BY" sz="2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 </a:t>
            </a:r>
            <a:r>
              <a:rPr lang="be-BY" sz="2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</a:t>
            </a:r>
            <a:endParaRPr lang="en-US" sz="2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06391" y="4221088"/>
            <a:ext cx="4929222" cy="136815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32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Германский оккупационный режим</a:t>
            </a:r>
            <a:endParaRPr lang="en-US" sz="3200" b="1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Горизонтальный свиток 1">
            <a:hlinkClick r:id="rId3"/>
          </p:cNvPr>
          <p:cNvSpPr/>
          <p:nvPr/>
        </p:nvSpPr>
        <p:spPr>
          <a:xfrm>
            <a:off x="323528" y="-22448"/>
            <a:ext cx="4104456" cy="10081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КРОССВОРД</a:t>
            </a: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0"/>
            <a:ext cx="8286776" cy="70641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800" spc="15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Политика геноцида населения Беларуси</a:t>
            </a:r>
            <a:endParaRPr lang="ru-RU" sz="2800" spc="15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5229200"/>
            <a:ext cx="8064896" cy="1443286"/>
          </a:xfrm>
          <a:solidFill>
            <a:schemeClr val="tx1">
              <a:lumMod val="40000"/>
              <a:lumOff val="60000"/>
              <a:alpha val="1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22 марта 1943 г. каратели сожгли живыми всех жителей деревни Хатынь возле Логойска. На месте сожжённой Хатыни в 1969 г. был открыт мемо-</a:t>
            </a:r>
            <a:r>
              <a:rPr lang="ru-RU" sz="18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риальный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архитектурно-скульптурный комплекс, увековечивающий па-мять жертв нацистского геноцида в Беларуси. Трагическую судьбу Хатыни разделили 628 белорусских деревень, 186 из которых не восстановлены, поскольку были уничтожены вместе с жителями.</a:t>
            </a:r>
            <a:endParaRPr lang="ru-RU" sz="1800" b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2191677"/>
            <a:ext cx="2088232" cy="1323439"/>
          </a:xfrm>
          <a:prstGeom prst="rect">
            <a:avLst/>
          </a:prstGeom>
          <a:solidFill>
            <a:schemeClr val="tx1">
              <a:lumMod val="75000"/>
              <a:alpha val="1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Скульптура «Непокорённый человек». Мемориальный комплекс «Хатынь»</a:t>
            </a:r>
            <a:endParaRPr lang="ru-RU" sz="1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"/>
          <a:stretch/>
        </p:blipFill>
        <p:spPr bwMode="auto">
          <a:xfrm>
            <a:off x="3203848" y="1052736"/>
            <a:ext cx="5540534" cy="3888432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7359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0"/>
            <a:ext cx="8286776" cy="70641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800" spc="15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Белорусские </a:t>
            </a:r>
            <a:r>
              <a:rPr lang="ru-RU" sz="2800" spc="150" dirty="0" err="1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остарбайтеры</a:t>
            </a:r>
            <a:endParaRPr lang="ru-RU" sz="2800" spc="15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5085184"/>
            <a:ext cx="8064896" cy="1587302"/>
          </a:xfrm>
          <a:solidFill>
            <a:schemeClr val="tx1">
              <a:lumMod val="40000"/>
              <a:lumOff val="60000"/>
              <a:alpha val="1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Одним из проявлений оккупационной политики был вывоз населения на принудительные работы в Германию. В рейхе таких людей называли ост-</a:t>
            </a:r>
            <a:r>
              <a:rPr lang="ru-RU" sz="18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арбайтерами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(«восточными рабочими»). Людей насильно вывозили в то-</a:t>
            </a:r>
            <a:r>
              <a:rPr lang="ru-RU" sz="18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варных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вагонах, по нескольку дней они не получали пищи и еды. Захватом населения занимались армейские части, жандармерия, отряды СС и СД, </a:t>
            </a:r>
            <a:r>
              <a:rPr lang="ru-RU" sz="18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по-лиция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Были случаи, когда войска вермахта и полиция окружали деревни и забирали всё население, а при оказании сопротивления расстреливали.</a:t>
            </a:r>
            <a:endParaRPr lang="ru-RU" sz="1800" b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7032" y="2648525"/>
            <a:ext cx="1674515" cy="830997"/>
          </a:xfrm>
          <a:prstGeom prst="rect">
            <a:avLst/>
          </a:prstGeom>
          <a:solidFill>
            <a:schemeClr val="tx1">
              <a:lumMod val="75000"/>
              <a:alpha val="1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Вывоз мирных жителей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Германию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492"/>
          <a:stretch/>
        </p:blipFill>
        <p:spPr bwMode="auto">
          <a:xfrm>
            <a:off x="3203848" y="1340768"/>
            <a:ext cx="5638465" cy="3446512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38373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0"/>
            <a:ext cx="8286776" cy="70641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800" spc="15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Белорусские </a:t>
            </a:r>
            <a:r>
              <a:rPr lang="ru-RU" sz="2800" spc="150" dirty="0" err="1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остарбайтеры</a:t>
            </a:r>
            <a:endParaRPr lang="ru-RU" sz="2800" spc="15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5085184"/>
            <a:ext cx="8064896" cy="1587302"/>
          </a:xfrm>
          <a:solidFill>
            <a:schemeClr val="tx1">
              <a:lumMod val="40000"/>
              <a:lumOff val="60000"/>
              <a:alpha val="1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Даже детей нацисты принуждали выполнять непосильную физическую </a:t>
            </a:r>
            <a:r>
              <a:rPr lang="ru-RU" sz="18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ра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-боту, морили голодом, помещали в концентрационные лагеря, вывозили на каторжные работы в Германию, брали у них кровь для своих солдат. За время оккупации гитлеровцы насильно вывезли из Беларуси в Германию более 380 тыс. человек, в </a:t>
            </a:r>
            <a:r>
              <a:rPr lang="ru-RU" sz="18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т.ч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</a:t>
            </a:r>
            <a:r>
              <a:rPr lang="ru-RU" sz="1800" b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олее 24 тыс. детей. Вернулось домой после войны только 160 тыс. человек. Всего во время оккупации в Беларуси </a:t>
            </a:r>
            <a:r>
              <a:rPr lang="ru-RU" sz="18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по-гибло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более 2,2 млн человек, почти каждый четвёртый её житель.</a:t>
            </a:r>
            <a:endParaRPr lang="ru-RU" sz="1800" b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2742136"/>
            <a:ext cx="1970832" cy="338554"/>
          </a:xfrm>
          <a:prstGeom prst="rect">
            <a:avLst/>
          </a:prstGeom>
          <a:solidFill>
            <a:schemeClr val="tx1">
              <a:lumMod val="75000"/>
              <a:alpha val="1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Дети в Освенциме</a:t>
            </a:r>
            <a:endParaRPr lang="ru-RU" sz="1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31193"/>
            <a:ext cx="4859435" cy="396044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5845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0"/>
            <a:ext cx="8286776" cy="70641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800" spc="15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План «Ост»</a:t>
            </a:r>
            <a:endParaRPr lang="ru-RU" sz="2800" spc="15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4077072"/>
            <a:ext cx="3967125" cy="2520280"/>
          </a:xfrm>
          <a:solidFill>
            <a:schemeClr val="tx1">
              <a:lumMod val="40000"/>
              <a:lumOff val="60000"/>
              <a:alpha val="1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соответствии с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планом «Ост»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разработанным накануне </a:t>
            </a:r>
            <a:r>
              <a:rPr lang="ru-RU" sz="18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нападе-ния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на СССР, гитлеровцы </a:t>
            </a:r>
            <a:r>
              <a:rPr lang="ru-RU" sz="18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предпола-гали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уничтожить или </a:t>
            </a:r>
            <a:r>
              <a:rPr lang="ru-RU" sz="18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принудитель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-но выселить 75% белорусов, рус-</a:t>
            </a:r>
            <a:r>
              <a:rPr lang="ru-RU" sz="18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ских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и украинцев. Остальные 25% жителей Беларуси подлежали </a:t>
            </a:r>
            <a:r>
              <a:rPr lang="ru-RU" sz="18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оне-мечиванию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и использованию в ка-</a:t>
            </a:r>
            <a:r>
              <a:rPr lang="ru-RU" sz="18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честве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рабочей силы. Евреев и </a:t>
            </a:r>
            <a:r>
              <a:rPr lang="ru-RU" sz="18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цы-ган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проживавших в Беларуси, </a:t>
            </a:r>
            <a:r>
              <a:rPr lang="ru-RU" sz="18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ожи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-дало полное уничтожение.</a:t>
            </a:r>
            <a:endParaRPr lang="ru-RU" sz="1800" b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4429" y="980728"/>
            <a:ext cx="2664296" cy="338554"/>
          </a:xfrm>
          <a:prstGeom prst="rect">
            <a:avLst/>
          </a:prstGeom>
          <a:solidFill>
            <a:schemeClr val="tx1">
              <a:lumMod val="75000"/>
              <a:alpha val="1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Генеральный план «Ост»</a:t>
            </a:r>
            <a:endParaRPr lang="be-BY" sz="1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982" y="980728"/>
            <a:ext cx="3819304" cy="5616624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971599" y="1432223"/>
            <a:ext cx="3967125" cy="864096"/>
          </a:xfrm>
          <a:prstGeom prst="rect">
            <a:avLst/>
          </a:prstGeom>
          <a:solidFill>
            <a:schemeClr val="tx1">
              <a:lumMod val="40000"/>
              <a:lumOff val="60000"/>
              <a:alpha val="15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600" kern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План «Ост»</a:t>
            </a:r>
            <a:r>
              <a:rPr lang="ru-RU" sz="1600" b="0" kern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- план гитлеровской Герма-</a:t>
            </a:r>
            <a:r>
              <a:rPr lang="ru-RU" sz="1600" b="0" kern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нии</a:t>
            </a:r>
            <a:r>
              <a:rPr lang="ru-RU" sz="1600" b="0" kern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предусматривавший колонизацию и германизацию территории Восточной Европы, в том числе БССР.</a:t>
            </a:r>
            <a:endParaRPr lang="ru-RU" sz="1600" b="0" kern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41713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0"/>
            <a:ext cx="8286776" cy="70641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800" spc="15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Германский «новый порядок»</a:t>
            </a:r>
            <a:endParaRPr lang="ru-RU" sz="2800" spc="15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5733256"/>
            <a:ext cx="8064896" cy="1008112"/>
          </a:xfrm>
          <a:solidFill>
            <a:schemeClr val="tx1">
              <a:lumMod val="40000"/>
              <a:lumOff val="60000"/>
              <a:alpha val="1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Гитлеровские захватчики грабили население, забирали сырьё, </a:t>
            </a:r>
            <a:r>
              <a:rPr lang="ru-RU" sz="18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промыш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-ленную продукцию, культурные ценности. Силой оружия, за низкую плату они принуждали людей работать по 12-14 часов в сутки, платить налоги, сдавать сельскохозяйственные продукты.</a:t>
            </a:r>
            <a:endParaRPr lang="ru-RU" sz="1800" b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8021" y="2852936"/>
            <a:ext cx="1080120" cy="584775"/>
          </a:xfrm>
          <a:prstGeom prst="rect">
            <a:avLst/>
          </a:prstGeom>
          <a:solidFill>
            <a:schemeClr val="tx1">
              <a:lumMod val="75000"/>
              <a:alpha val="1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«Новый порядок»</a:t>
            </a:r>
            <a:endParaRPr lang="ru-RU" sz="1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45" b="-1"/>
          <a:stretch/>
        </p:blipFill>
        <p:spPr bwMode="auto">
          <a:xfrm>
            <a:off x="2176448" y="1028700"/>
            <a:ext cx="6785064" cy="4416524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9787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0"/>
            <a:ext cx="8286776" cy="70641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800" spc="15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Германский «новый порядок»</a:t>
            </a:r>
            <a:endParaRPr lang="ru-RU" sz="2800" spc="15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4653136"/>
            <a:ext cx="8064896" cy="2088232"/>
          </a:xfrm>
          <a:solidFill>
            <a:schemeClr val="tx1">
              <a:lumMod val="40000"/>
              <a:lumOff val="60000"/>
              <a:alpha val="1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Экономическое угнетение сопровождалось духовным. В системе школьно-</a:t>
            </a:r>
            <a:r>
              <a:rPr lang="ru-RU" sz="18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го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образования, действовавшей на оккупированной территории, учебный процесс имел прогерманскую и профашистскую направленность. В классе должен был висеть портрет </a:t>
            </a:r>
            <a:r>
              <a:rPr lang="ru-RU" sz="18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А.Гитлера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Учителю, входящему в класс, </a:t>
            </a:r>
            <a:r>
              <a:rPr lang="ru-RU" sz="18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необ-ходимо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было приветствовать учащихся поднятой правой рукой с </a:t>
            </a:r>
            <a:r>
              <a:rPr lang="ru-RU" sz="18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возгла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-сом «</a:t>
            </a:r>
            <a:r>
              <a:rPr lang="ru-RU" sz="18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Хайль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Гитлер!» или «</a:t>
            </a:r>
            <a:r>
              <a:rPr lang="ru-RU" sz="18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Жыве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Беларусь!». Ученики должны были также отвечать учителю. Перед началом урока проводились беседы о биографии Гитлера и его соратников, о жизни народов в Новой Европе, победах вер-</a:t>
            </a:r>
            <a:r>
              <a:rPr lang="ru-RU" sz="18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махта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  <a:endParaRPr lang="ru-RU" sz="1800" b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0001" y="2204864"/>
            <a:ext cx="1872207" cy="830997"/>
          </a:xfrm>
          <a:prstGeom prst="rect">
            <a:avLst/>
          </a:prstGeom>
          <a:solidFill>
            <a:schemeClr val="tx1">
              <a:lumMod val="75000"/>
              <a:alpha val="1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Урок в школе на оккупированной территории</a:t>
            </a:r>
            <a:endParaRPr lang="ru-RU" sz="1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16126"/>
            <a:ext cx="4850904" cy="354924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38004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0"/>
            <a:ext cx="8286776" cy="70641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800" spc="15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Германский «новый порядок»</a:t>
            </a:r>
            <a:endParaRPr lang="ru-RU" sz="2800" spc="15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2852936"/>
            <a:ext cx="4104852" cy="3819550"/>
          </a:xfrm>
          <a:solidFill>
            <a:schemeClr val="tx1">
              <a:lumMod val="40000"/>
              <a:lumOff val="60000"/>
              <a:alpha val="1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 уроках природоведения учащиеся должны были усвоить темы «</a:t>
            </a:r>
            <a:r>
              <a:rPr lang="ru-RU" sz="18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Поня-тие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о расах», «Характеристика рас», «Арийская раса как высшая культур-</a:t>
            </a:r>
            <a:r>
              <a:rPr lang="ru-RU" sz="18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ная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и цивилизационная раса </a:t>
            </a:r>
            <a:r>
              <a:rPr lang="ru-RU" sz="18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челове-чества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», на уроках истории - темы «Беларусь и Германия», «Беларусь в строительстве Новой Европы», «Жизнь Адольфа Гитлера» и др. С конца 1941/1942 учебного года на-чал вводиться латинский шрифт. На оккупированной территории </a:t>
            </a:r>
            <a:r>
              <a:rPr lang="ru-RU" sz="18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Белару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-си выходили газеты и журналы. </a:t>
            </a:r>
            <a:r>
              <a:rPr lang="ru-RU" sz="18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Ве-лись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радиопередачи, </a:t>
            </a:r>
            <a:r>
              <a:rPr lang="ru-RU" sz="18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демонстрирова-лись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кинофильмы. Действовали от-дельные театры и кружки </a:t>
            </a:r>
            <a:r>
              <a:rPr lang="ru-RU" sz="18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художест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-венной самодеятельности.</a:t>
            </a:r>
            <a:endParaRPr lang="ru-RU" sz="1800" b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989" y="943171"/>
            <a:ext cx="4176463" cy="584775"/>
          </a:xfrm>
          <a:prstGeom prst="rect">
            <a:avLst/>
          </a:prstGeom>
          <a:solidFill>
            <a:schemeClr val="tx1">
              <a:lumMod val="75000"/>
              <a:alpha val="1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Периодическая печать на оккупированной территории Беларуси</a:t>
            </a:r>
            <a:endParaRPr lang="ru-RU" sz="1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44357"/>
            <a:ext cx="3805808" cy="5728129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4670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0"/>
            <a:ext cx="8286776" cy="70641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800" spc="15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Политика геноцида населения Беларуси</a:t>
            </a:r>
            <a:endParaRPr lang="ru-RU" sz="2800" spc="15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4797152"/>
            <a:ext cx="8064896" cy="1875334"/>
          </a:xfrm>
          <a:solidFill>
            <a:schemeClr val="tx1">
              <a:lumMod val="40000"/>
              <a:lumOff val="60000"/>
              <a:alpha val="1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 территории Беларуси гитлеровцы проводили политику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геноцида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- уничтожения групп населения по расовым, национальным, политическим и иным мотивам. Для поддержки оккупационного режима были созданы и направлены на территорию Беларуси украинские, литовские и латышские полицейские батальоны. Они охраняли коммуникации, сражались с </a:t>
            </a:r>
            <a:r>
              <a:rPr lang="ru-RU" sz="18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парти-занами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участвовали в массовом уничтожении еврейского населения, при этом отличались не меньшей жестокостью по отношению к местным </a:t>
            </a:r>
            <a:r>
              <a:rPr lang="ru-RU" sz="18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жи-телям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чем гитлеровцы.</a:t>
            </a:r>
            <a:endParaRPr lang="ru-RU" sz="1800" b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5166" y="1902881"/>
            <a:ext cx="1799803" cy="1569660"/>
          </a:xfrm>
          <a:prstGeom prst="rect">
            <a:avLst/>
          </a:prstGeom>
          <a:solidFill>
            <a:schemeClr val="tx1">
              <a:lumMod val="75000"/>
              <a:alpha val="1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Старшины украинских батальонов на войсковых курсах в Минске. 1942 г.</a:t>
            </a:r>
            <a:endParaRPr lang="ru-RU" sz="1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91"/>
          <a:stretch/>
        </p:blipFill>
        <p:spPr bwMode="auto">
          <a:xfrm>
            <a:off x="2843807" y="943171"/>
            <a:ext cx="6105127" cy="348908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37439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0"/>
            <a:ext cx="8286776" cy="70641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800" spc="15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Политика геноцида населения Беларуси</a:t>
            </a:r>
            <a:endParaRPr lang="ru-RU" sz="2800" spc="15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5013176"/>
            <a:ext cx="8064896" cy="1659310"/>
          </a:xfrm>
          <a:solidFill>
            <a:schemeClr val="tx1">
              <a:lumMod val="40000"/>
              <a:lumOff val="60000"/>
              <a:alpha val="1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Территория Беларуси покрылась сетью концентрационных лагерей и </a:t>
            </a:r>
            <a:r>
              <a:rPr lang="ru-RU" sz="18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тю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-рем (более 260 лагерей смерти, их филиалов и отделений), где людей </a:t>
            </a:r>
            <a:r>
              <a:rPr lang="ru-RU" sz="18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сжи-гали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травили собаками, закапывали живыми в землю, уничтожали в душе-губках. Самым крупным в Беларуси и СССР являлся </a:t>
            </a:r>
            <a:r>
              <a:rPr lang="ru-RU" sz="18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Тростенецкий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лагерь смерти около Минска, в котором было уничтожено более 200 тыс. человек. По количеству уничтоженных людей </a:t>
            </a:r>
            <a:r>
              <a:rPr lang="ru-RU" sz="18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Тростенецкий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лагерь уступал только польским Освенциму, Майданеку и Треблинке.</a:t>
            </a:r>
            <a:endParaRPr lang="ru-RU" sz="1800" b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5728" y="2371044"/>
            <a:ext cx="2772519" cy="830997"/>
          </a:xfrm>
          <a:prstGeom prst="rect">
            <a:avLst/>
          </a:prstGeom>
          <a:solidFill>
            <a:schemeClr val="tx1">
              <a:lumMod val="75000"/>
              <a:alpha val="1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Наиболее крупные концентрационные лагеря в Беларуси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"/>
          <a:stretch/>
        </p:blipFill>
        <p:spPr bwMode="auto">
          <a:xfrm>
            <a:off x="4037874" y="908719"/>
            <a:ext cx="4868644" cy="3934197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Блок-схема: объединение 6"/>
          <p:cNvSpPr/>
          <p:nvPr/>
        </p:nvSpPr>
        <p:spPr>
          <a:xfrm>
            <a:off x="4926286" y="2911823"/>
            <a:ext cx="194074" cy="144016"/>
          </a:xfrm>
          <a:prstGeom prst="flowChartMerge">
            <a:avLst/>
          </a:prstGeom>
          <a:solidFill>
            <a:schemeClr val="tx2">
              <a:lumMod val="95000"/>
              <a:lumOff val="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объединение 8"/>
          <p:cNvSpPr/>
          <p:nvPr/>
        </p:nvSpPr>
        <p:spPr>
          <a:xfrm>
            <a:off x="5341412" y="3631903"/>
            <a:ext cx="194074" cy="144016"/>
          </a:xfrm>
          <a:prstGeom prst="flowChartMerge">
            <a:avLst/>
          </a:prstGeom>
          <a:solidFill>
            <a:schemeClr val="tx2">
              <a:lumMod val="95000"/>
              <a:lumOff val="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объединение 9"/>
          <p:cNvSpPr/>
          <p:nvPr/>
        </p:nvSpPr>
        <p:spPr>
          <a:xfrm>
            <a:off x="5651394" y="3414426"/>
            <a:ext cx="194074" cy="144016"/>
          </a:xfrm>
          <a:prstGeom prst="flowChartMerge">
            <a:avLst/>
          </a:prstGeom>
          <a:solidFill>
            <a:schemeClr val="tx2">
              <a:lumMod val="95000"/>
              <a:lumOff val="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объединение 10"/>
          <p:cNvSpPr/>
          <p:nvPr/>
        </p:nvSpPr>
        <p:spPr>
          <a:xfrm>
            <a:off x="5939426" y="3199855"/>
            <a:ext cx="194074" cy="144016"/>
          </a:xfrm>
          <a:prstGeom prst="flowChartMerge">
            <a:avLst/>
          </a:prstGeom>
          <a:solidFill>
            <a:schemeClr val="tx2">
              <a:lumMod val="95000"/>
              <a:lumOff val="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объединение 11"/>
          <p:cNvSpPr/>
          <p:nvPr/>
        </p:nvSpPr>
        <p:spPr>
          <a:xfrm>
            <a:off x="6643522" y="2858551"/>
            <a:ext cx="232008" cy="197288"/>
          </a:xfrm>
          <a:prstGeom prst="flowChartMerge">
            <a:avLst/>
          </a:prstGeom>
          <a:solidFill>
            <a:schemeClr val="tx2">
              <a:lumMod val="95000"/>
              <a:lumOff val="5000"/>
            </a:schemeClr>
          </a:solidFill>
          <a:ln>
            <a:solidFill>
              <a:srgbClr val="C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объединение 12"/>
          <p:cNvSpPr/>
          <p:nvPr/>
        </p:nvSpPr>
        <p:spPr>
          <a:xfrm>
            <a:off x="6390707" y="2803809"/>
            <a:ext cx="194074" cy="144016"/>
          </a:xfrm>
          <a:prstGeom prst="flowChartMerge">
            <a:avLst/>
          </a:prstGeom>
          <a:solidFill>
            <a:schemeClr val="tx2">
              <a:lumMod val="95000"/>
              <a:lumOff val="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объединение 13"/>
          <p:cNvSpPr/>
          <p:nvPr/>
        </p:nvSpPr>
        <p:spPr>
          <a:xfrm>
            <a:off x="6471470" y="1831703"/>
            <a:ext cx="194074" cy="144016"/>
          </a:xfrm>
          <a:prstGeom prst="flowChartMerge">
            <a:avLst/>
          </a:prstGeom>
          <a:solidFill>
            <a:schemeClr val="tx2">
              <a:lumMod val="95000"/>
              <a:lumOff val="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объединение 14"/>
          <p:cNvSpPr/>
          <p:nvPr/>
        </p:nvSpPr>
        <p:spPr>
          <a:xfrm>
            <a:off x="7883642" y="2714535"/>
            <a:ext cx="194074" cy="144016"/>
          </a:xfrm>
          <a:prstGeom prst="flowChartMerge">
            <a:avLst/>
          </a:prstGeom>
          <a:solidFill>
            <a:schemeClr val="tx2">
              <a:lumMod val="95000"/>
              <a:lumOff val="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5729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0"/>
            <a:ext cx="8286776" cy="70641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800" spc="15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Политика геноцида населения Беларуси</a:t>
            </a:r>
            <a:endParaRPr lang="ru-RU" sz="2800" spc="15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4149080"/>
            <a:ext cx="8064896" cy="2523406"/>
          </a:xfrm>
          <a:solidFill>
            <a:schemeClr val="tx1">
              <a:lumMod val="40000"/>
              <a:lumOff val="60000"/>
              <a:alpha val="1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Одним из крупнейших городских лагерей смерти было минское гетто, </a:t>
            </a:r>
            <a:r>
              <a:rPr lang="ru-RU" sz="18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соз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-данное гитлеровцами 19 июля 1941 г. Гетто было обнесено высоким </a:t>
            </a:r>
            <a:r>
              <a:rPr lang="ru-RU" sz="18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ог-раждением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с колючей проволокой. Выходить из него евреи могли только на работу или по специальному разрешению. На спине и груди они </a:t>
            </a:r>
            <a:r>
              <a:rPr lang="ru-RU" sz="18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долж-ны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были носить жёлтые знаки. За нарушение правил угрожал расстрел. На население гетто гитлеровцы налагали контрибуции, сбором которых </a:t>
            </a:r>
            <a:r>
              <a:rPr lang="ru-RU" sz="18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зани-мался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еврейский комитет и еврейская полиция. В годы оккупации в </a:t>
            </a:r>
            <a:r>
              <a:rPr lang="ru-RU" sz="18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минс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-ком гетто систематическим проводились погромы. В результате здесь бы-</a:t>
            </a:r>
            <a:r>
              <a:rPr lang="ru-RU" sz="18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ло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уничтожено около 100 тыс. человек. Всего в Беларуси существовало </a:t>
            </a:r>
            <a:r>
              <a:rPr lang="ru-RU" sz="18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бо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-лее 100 еврейских гетто, в которые немцы согнали сотни тысяч евреев – жителей Беларуси, стран </a:t>
            </a:r>
            <a:r>
              <a:rPr lang="ru-RU" sz="1800" b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Е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вропы.</a:t>
            </a:r>
            <a:endParaRPr lang="ru-RU" sz="1800" b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5166" y="2324955"/>
            <a:ext cx="2998762" cy="338554"/>
          </a:xfrm>
          <a:prstGeom prst="rect">
            <a:avLst/>
          </a:prstGeom>
          <a:solidFill>
            <a:schemeClr val="tx1">
              <a:lumMod val="75000"/>
              <a:alpha val="1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Район минского гетто. 1941 г.</a:t>
            </a:r>
            <a:endParaRPr lang="ru-RU" sz="1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80728"/>
            <a:ext cx="4680942" cy="3027009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49051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0"/>
            <a:ext cx="8286776" cy="70641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800" spc="15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Политика геноцида населения Беларуси</a:t>
            </a:r>
            <a:endParaRPr lang="ru-RU" sz="2800" spc="15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5301208"/>
            <a:ext cx="8064896" cy="1371278"/>
          </a:xfrm>
          <a:solidFill>
            <a:schemeClr val="tx1">
              <a:lumMod val="40000"/>
              <a:lumOff val="60000"/>
              <a:alpha val="1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Нацисты провели более 140 карательных операций, в ходе которых сожгли около 5,5 тыс. населённых пунктов со всеми или частью жителей. В </a:t>
            </a:r>
            <a:r>
              <a:rPr lang="ru-RU" sz="18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прове-дении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карательных операций участвовали не только охранные дивизии и полицейские силы, но и кадровые военные, вооружённые танками, само-</a:t>
            </a:r>
            <a:r>
              <a:rPr lang="ru-RU" sz="1800" b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лётами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артиллерией. Во время этих операций целые районы были прев-ращены в «зоны пустыни».</a:t>
            </a:r>
            <a:endParaRPr lang="ru-RU" sz="1800" b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2191677"/>
            <a:ext cx="2520280" cy="1569660"/>
          </a:xfrm>
          <a:prstGeom prst="rect">
            <a:avLst/>
          </a:prstGeom>
          <a:solidFill>
            <a:schemeClr val="tx1">
              <a:lumMod val="75000"/>
              <a:alpha val="1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Карательные операции немецко-фашистских захватчиков на оккупированной территории Беларуси. 1941-1944 гг.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068295"/>
            <a:ext cx="5124603" cy="3816424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8948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55dc5c186e5728931ca3d4aebd90a16ce6ef39"/>
</p:tagLst>
</file>

<file path=ppt/theme/theme1.xml><?xml version="1.0" encoding="utf-8"?>
<a:theme xmlns:a="http://schemas.openxmlformats.org/drawingml/2006/main" name="cdb2004c017l">
  <a:themeElements>
    <a:clrScheme name="sample 3">
      <a:dk1>
        <a:srgbClr val="4C665F"/>
      </a:dk1>
      <a:lt1>
        <a:srgbClr val="FFFFFF"/>
      </a:lt1>
      <a:dk2>
        <a:srgbClr val="000000"/>
      </a:dk2>
      <a:lt2>
        <a:srgbClr val="DDDDDD"/>
      </a:lt2>
      <a:accent1>
        <a:srgbClr val="845084"/>
      </a:accent1>
      <a:accent2>
        <a:srgbClr val="C26840"/>
      </a:accent2>
      <a:accent3>
        <a:srgbClr val="FFFFFF"/>
      </a:accent3>
      <a:accent4>
        <a:srgbClr val="405650"/>
      </a:accent4>
      <a:accent5>
        <a:srgbClr val="C2B3C2"/>
      </a:accent5>
      <a:accent6>
        <a:srgbClr val="B05E39"/>
      </a:accent6>
      <a:hlink>
        <a:srgbClr val="C8BA74"/>
      </a:hlink>
      <a:folHlink>
        <a:srgbClr val="438BA1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55A6F"/>
        </a:dk1>
        <a:lt1>
          <a:srgbClr val="FFFFFF"/>
        </a:lt1>
        <a:dk2>
          <a:srgbClr val="000000"/>
        </a:dk2>
        <a:lt2>
          <a:srgbClr val="DDDDDD"/>
        </a:lt2>
        <a:accent1>
          <a:srgbClr val="1D6AB7"/>
        </a:accent1>
        <a:accent2>
          <a:srgbClr val="C55A3D"/>
        </a:accent2>
        <a:accent3>
          <a:srgbClr val="FFFFFF"/>
        </a:accent3>
        <a:accent4>
          <a:srgbClr val="104C5E"/>
        </a:accent4>
        <a:accent5>
          <a:srgbClr val="ABB9D8"/>
        </a:accent5>
        <a:accent6>
          <a:srgbClr val="B25136"/>
        </a:accent6>
        <a:hlink>
          <a:srgbClr val="B2B2B2"/>
        </a:hlink>
        <a:folHlink>
          <a:srgbClr val="A8A3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695649"/>
        </a:dk1>
        <a:lt1>
          <a:srgbClr val="FFFFFF"/>
        </a:lt1>
        <a:dk2>
          <a:srgbClr val="000000"/>
        </a:dk2>
        <a:lt2>
          <a:srgbClr val="DDDDDD"/>
        </a:lt2>
        <a:accent1>
          <a:srgbClr val="3B6D46"/>
        </a:accent1>
        <a:accent2>
          <a:srgbClr val="5F96A3"/>
        </a:accent2>
        <a:accent3>
          <a:srgbClr val="FFFFFF"/>
        </a:accent3>
        <a:accent4>
          <a:srgbClr val="59483D"/>
        </a:accent4>
        <a:accent5>
          <a:srgbClr val="AFBAB0"/>
        </a:accent5>
        <a:accent6>
          <a:srgbClr val="558793"/>
        </a:accent6>
        <a:hlink>
          <a:srgbClr val="AEBF7D"/>
        </a:hlink>
        <a:folHlink>
          <a:srgbClr val="AD6A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4C665F"/>
        </a:dk1>
        <a:lt1>
          <a:srgbClr val="FFFFFF"/>
        </a:lt1>
        <a:dk2>
          <a:srgbClr val="000000"/>
        </a:dk2>
        <a:lt2>
          <a:srgbClr val="DDDDDD"/>
        </a:lt2>
        <a:accent1>
          <a:srgbClr val="845084"/>
        </a:accent1>
        <a:accent2>
          <a:srgbClr val="C26840"/>
        </a:accent2>
        <a:accent3>
          <a:srgbClr val="FFFFFF"/>
        </a:accent3>
        <a:accent4>
          <a:srgbClr val="405650"/>
        </a:accent4>
        <a:accent5>
          <a:srgbClr val="C2B3C2"/>
        </a:accent5>
        <a:accent6>
          <a:srgbClr val="B05E39"/>
        </a:accent6>
        <a:hlink>
          <a:srgbClr val="C8BA74"/>
        </a:hlink>
        <a:folHlink>
          <a:srgbClr val="438B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cdb2004c017l</Template>
  <TotalTime>5630</TotalTime>
  <Words>954</Words>
  <Application>Microsoft Office PowerPoint</Application>
  <PresentationFormat>Экран (4:3)</PresentationFormat>
  <Paragraphs>39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cdb2004c017l</vt:lpstr>
      <vt:lpstr>История Беларуси, 9 класс</vt:lpstr>
      <vt:lpstr>План «Ост»</vt:lpstr>
      <vt:lpstr>Германский «новый порядок»</vt:lpstr>
      <vt:lpstr>Германский «новый порядок»</vt:lpstr>
      <vt:lpstr>Германский «новый порядок»</vt:lpstr>
      <vt:lpstr>Политика геноцида населения Беларуси</vt:lpstr>
      <vt:lpstr>Политика геноцида населения Беларуси</vt:lpstr>
      <vt:lpstr>Политика геноцида населения Беларуси</vt:lpstr>
      <vt:lpstr>Политика геноцида населения Беларуси</vt:lpstr>
      <vt:lpstr>Политика геноцида населения Беларуси</vt:lpstr>
      <vt:lpstr>Белорусские остарбайтеры</vt:lpstr>
      <vt:lpstr>Белорусские остарбайтеры</vt:lpstr>
    </vt:vector>
  </TitlesOfParts>
  <Company>Лицей Ивацевичского района.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Германский оккупационный режим</dc:title>
  <dc:subject>Германский оккупационный режим</dc:subject>
  <dc:creator>Ситник П.В.</dc:creator>
  <dc:description>Презентация.</dc:description>
  <cp:lastModifiedBy>User</cp:lastModifiedBy>
  <cp:revision>485</cp:revision>
  <dcterms:created xsi:type="dcterms:W3CDTF">2009-01-18T11:28:08Z</dcterms:created>
  <dcterms:modified xsi:type="dcterms:W3CDTF">2019-11-09T16:45:10Z</dcterms:modified>
  <cp:category>История Белпаруси. 10 класс.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27.04.2018</vt:lpwstr>
  </property>
</Properties>
</file>