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57" r:id="rId5"/>
    <p:sldId id="262" r:id="rId6"/>
    <p:sldId id="267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72" r:id="rId16"/>
    <p:sldId id="273" r:id="rId17"/>
    <p:sldId id="283" r:id="rId18"/>
    <p:sldId id="284" r:id="rId19"/>
  </p:sldIdLst>
  <p:sldSz cx="9144000" cy="6858000" type="screen4x3"/>
  <p:notesSz cx="6858000" cy="9144000"/>
  <p:defaultTextStyle>
    <a:defPPr>
      <a:defRPr lang="be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95D1-0977-4BA5-A8F5-DE64754FF147}" type="datetimeFigureOut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03.01.2020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B6B1-F7DB-4C7C-9A4C-691FB1AB7137}" type="slidenum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356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95D1-0977-4BA5-A8F5-DE64754FF147}" type="datetimeFigureOut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03.01.2020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B6B1-F7DB-4C7C-9A4C-691FB1AB7137}" type="slidenum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626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95D1-0977-4BA5-A8F5-DE64754FF147}" type="datetimeFigureOut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03.01.2020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B6B1-F7DB-4C7C-9A4C-691FB1AB7137}" type="slidenum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152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95D1-0977-4BA5-A8F5-DE64754FF147}" type="datetimeFigureOut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03.01.2020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B6B1-F7DB-4C7C-9A4C-691FB1AB7137}" type="slidenum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499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95D1-0977-4BA5-A8F5-DE64754FF147}" type="datetimeFigureOut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03.01.2020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B6B1-F7DB-4C7C-9A4C-691FB1AB7137}" type="slidenum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464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95D1-0977-4BA5-A8F5-DE64754FF147}" type="datetimeFigureOut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03.01.2020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B6B1-F7DB-4C7C-9A4C-691FB1AB7137}" type="slidenum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41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95D1-0977-4BA5-A8F5-DE64754FF147}" type="datetimeFigureOut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03.01.2020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B6B1-F7DB-4C7C-9A4C-691FB1AB7137}" type="slidenum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024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95D1-0977-4BA5-A8F5-DE64754FF147}" type="datetimeFigureOut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03.01.2020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B6B1-F7DB-4C7C-9A4C-691FB1AB7137}" type="slidenum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5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95D1-0977-4BA5-A8F5-DE64754FF147}" type="datetimeFigureOut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03.01.2020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B6B1-F7DB-4C7C-9A4C-691FB1AB7137}" type="slidenum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888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95D1-0977-4BA5-A8F5-DE64754FF147}" type="datetimeFigureOut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03.01.2020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B6B1-F7DB-4C7C-9A4C-691FB1AB7137}" type="slidenum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528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95D1-0977-4BA5-A8F5-DE64754FF147}" type="datetimeFigureOut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03.01.2020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B6B1-F7DB-4C7C-9A4C-691FB1AB7137}" type="slidenum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730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/>
                    </a14:imgEffect>
                  </a14:imgLayer>
                </a14:imgProps>
              </a:ext>
            </a:extLst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F4B95D1-0977-4BA5-A8F5-DE64754FF147}" type="datetimeFigureOut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03.01.2020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8D9B6B1-F7DB-4C7C-9A4C-691FB1AB7137}" type="slidenum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07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jpe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6408712"/>
            <a:ext cx="8129052" cy="620688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9 </a:t>
            </a:r>
            <a:r>
              <a:rPr lang="ru-RU" sz="2400" b="1" i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класс, история Беларуси</a:t>
            </a:r>
            <a:endParaRPr lang="be-BY" sz="2400" b="1" i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44208" y="116632"/>
            <a:ext cx="2493640" cy="365125"/>
          </a:xfrm>
        </p:spPr>
        <p:txBody>
          <a:bodyPr/>
          <a:lstStyle/>
          <a:p>
            <a:fld id="{5F155BF2-19AD-46A8-9DC1-D10925407A08}" type="datetime1">
              <a:rPr lang="be-BY" sz="3200" smtClean="0">
                <a:ln w="1905"/>
                <a:gradFill>
                  <a:gsLst>
                    <a:gs pos="0">
                      <a:srgbClr val="730E00">
                        <a:shade val="20000"/>
                        <a:satMod val="200000"/>
                      </a:srgbClr>
                    </a:gs>
                    <a:gs pos="78000">
                      <a:srgbClr val="730E0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30E0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pPr/>
              <a:t>03.01.2020</a:t>
            </a:fld>
            <a:endParaRPr lang="be-BY" sz="3200" dirty="0">
              <a:ln w="1905"/>
              <a:gradFill>
                <a:gsLst>
                  <a:gs pos="0">
                    <a:srgbClr val="730E00">
                      <a:shade val="20000"/>
                      <a:satMod val="200000"/>
                    </a:srgbClr>
                  </a:gs>
                  <a:gs pos="78000">
                    <a:srgbClr val="730E00">
                      <a:tint val="90000"/>
                      <a:shade val="89000"/>
                      <a:satMod val="220000"/>
                    </a:srgbClr>
                  </a:gs>
                  <a:gs pos="100000">
                    <a:srgbClr val="730E00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590823"/>
            <a:ext cx="8532440" cy="2262113"/>
          </a:xfrm>
        </p:spPr>
        <p:txBody>
          <a:bodyPr>
            <a:no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Общественно-политическая жизнь </a:t>
            </a:r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бсср</a:t>
            </a:r>
            <a:endParaRPr lang="be-BY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766684"/>
            <a:ext cx="4341664" cy="44916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2" r="90333"/>
          <a:stretch/>
        </p:blipFill>
        <p:spPr>
          <a:xfrm>
            <a:off x="-25856" y="0"/>
            <a:ext cx="63741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44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1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34099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5" descr="17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76250"/>
            <a:ext cx="381000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3559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18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49275"/>
            <a:ext cx="38100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5" descr="18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341438"/>
            <a:ext cx="5221287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9007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7" descr="19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3810000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9" descr="19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6250"/>
            <a:ext cx="4364038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4241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19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36613"/>
            <a:ext cx="4173538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6" descr="2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76250"/>
            <a:ext cx="3810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928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1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60350"/>
            <a:ext cx="4249737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519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2" r="90333"/>
          <a:stretch/>
        </p:blipFill>
        <p:spPr>
          <a:xfrm>
            <a:off x="-25856" y="0"/>
            <a:ext cx="63741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10"/>
          <p:cNvSpPr txBox="1">
            <a:spLocks/>
          </p:cNvSpPr>
          <p:nvPr/>
        </p:nvSpPr>
        <p:spPr>
          <a:xfrm>
            <a:off x="611560" y="0"/>
            <a:ext cx="8532440" cy="1143000"/>
          </a:xfrm>
          <a:prstGeom prst="rect">
            <a:avLst/>
          </a:prstGeom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77800">
                    <a:srgbClr val="003300">
                      <a:alpha val="88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Изменяется международный статус БССР (вступление в ООН)</a:t>
            </a:r>
            <a:endParaRPr lang="be-BY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77800">
                  <a:srgbClr val="003300">
                    <a:alpha val="88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68" y="1359232"/>
            <a:ext cx="3746186" cy="4139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694250" y="5733256"/>
            <a:ext cx="24449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А.А.Громыко</a:t>
            </a:r>
            <a:endParaRPr lang="ru-RU" sz="28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Объект 3"/>
          <p:cNvSpPr txBox="1">
            <a:spLocks/>
          </p:cNvSpPr>
          <p:nvPr/>
        </p:nvSpPr>
        <p:spPr>
          <a:xfrm>
            <a:off x="4716016" y="1143000"/>
            <a:ext cx="4427984" cy="5715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Руководил советской делегацией на конференциях по созданию ООН.</a:t>
            </a:r>
          </a:p>
          <a:p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Сыграл значительную роль в вопросе включения БССР в состав государств-основательниц ООН.</a:t>
            </a:r>
          </a:p>
          <a:p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1957-1985 гг. – </a:t>
            </a:r>
            <a:r>
              <a:rPr lang="ru-RU" sz="28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мид</a:t>
            </a:r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БССР.</a:t>
            </a:r>
          </a:p>
          <a:p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«Мистер Нет».</a:t>
            </a:r>
            <a:endParaRPr lang="be-BY" sz="28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19 Громыко 100 лет БССР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59643" y="5839000"/>
            <a:ext cx="1484357" cy="83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8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2" r="90333"/>
          <a:stretch/>
        </p:blipFill>
        <p:spPr>
          <a:xfrm>
            <a:off x="-25856" y="0"/>
            <a:ext cx="63741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10"/>
          <p:cNvSpPr txBox="1">
            <a:spLocks/>
          </p:cNvSpPr>
          <p:nvPr/>
        </p:nvSpPr>
        <p:spPr>
          <a:xfrm>
            <a:off x="611560" y="0"/>
            <a:ext cx="8532440" cy="1143000"/>
          </a:xfrm>
          <a:prstGeom prst="rect">
            <a:avLst/>
          </a:prstGeom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77800">
                    <a:srgbClr val="003300">
                      <a:alpha val="88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Утверждение новых государственных символов</a:t>
            </a:r>
            <a:endParaRPr lang="be-BY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77800">
                  <a:srgbClr val="003300">
                    <a:alpha val="88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4207140" cy="43524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084" y="4365104"/>
            <a:ext cx="4451422" cy="222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6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949325" y="980728"/>
            <a:ext cx="7704138" cy="5616575"/>
          </a:xfrm>
          <a:prstGeom prst="rect">
            <a:avLst/>
          </a:prstGeom>
          <a:gradFill rotWithShape="1">
            <a:gsLst>
              <a:gs pos="0">
                <a:srgbClr val="47182F"/>
              </a:gs>
              <a:gs pos="50000">
                <a:srgbClr val="993366"/>
              </a:gs>
              <a:gs pos="100000">
                <a:srgbClr val="47182F"/>
              </a:gs>
            </a:gsLst>
            <a:lin ang="5400000" scaled="1"/>
          </a:gradFill>
          <a:ln w="762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sz="6600" i="1" dirty="0">
                <a:solidFill>
                  <a:srgbClr val="FFFF99"/>
                </a:solidFill>
                <a:latin typeface="Monotype Corsiva" pitchFamily="66" charset="0"/>
              </a:rPr>
              <a:t>Как изменилась общественно-политическая жизнь в БССР в сер.1950-х – сер.1960-х гг. ?</a:t>
            </a:r>
            <a:endParaRPr lang="ru-RU" dirty="0"/>
          </a:p>
        </p:txBody>
      </p:sp>
      <p:pic>
        <p:nvPicPr>
          <p:cNvPr id="3" name="Picture 8" descr="ag00317_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493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559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915511"/>
            <a:ext cx="8100392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400" b="1" cap="all" dirty="0">
                <a:ln/>
                <a:solidFill>
                  <a:srgbClr val="AD0101"/>
                </a:solidFill>
                <a:effectLst>
                  <a:outerShdw blurRad="19685" dist="12700" dir="5400000" algn="tl" rotWithShape="0">
                    <a:srgbClr val="AD0101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Определите </a:t>
            </a:r>
            <a:r>
              <a:rPr lang="ru-RU" sz="4400" b="1" cap="all" dirty="0" smtClean="0">
                <a:ln/>
                <a:solidFill>
                  <a:srgbClr val="AD0101"/>
                </a:solidFill>
                <a:effectLst>
                  <a:outerShdw blurRad="19685" dist="12700" dir="5400000" algn="tl" rotWithShape="0">
                    <a:srgbClr val="AD0101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особенности общественно-политической жизни в </a:t>
            </a:r>
            <a:r>
              <a:rPr lang="ru-RU" sz="4400" b="1" cap="all" dirty="0" err="1">
                <a:ln/>
                <a:solidFill>
                  <a:srgbClr val="AD0101"/>
                </a:solidFill>
                <a:effectLst>
                  <a:outerShdw blurRad="19685" dist="12700" dir="5400000" algn="tl" rotWithShape="0">
                    <a:srgbClr val="AD0101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бсср</a:t>
            </a:r>
            <a:r>
              <a:rPr lang="ru-RU" sz="4400" b="1" cap="all" dirty="0">
                <a:ln/>
                <a:solidFill>
                  <a:srgbClr val="AD0101"/>
                </a:solidFill>
                <a:effectLst>
                  <a:outerShdw blurRad="19685" dist="12700" dir="5400000" algn="tl" rotWithShape="0">
                    <a:srgbClr val="AD0101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4400" b="1" cap="all" dirty="0" smtClean="0">
                <a:ln/>
                <a:solidFill>
                  <a:srgbClr val="AD0101"/>
                </a:solidFill>
                <a:effectLst>
                  <a:outerShdw blurRad="19685" dist="12700" dir="5400000" algn="tl" rotWithShape="0">
                    <a:srgbClr val="AD0101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во второй половине 1940-х – первой половине 1960-х гг.</a:t>
            </a:r>
            <a:endParaRPr lang="ru-RU" sz="4400" b="1" cap="all" dirty="0">
              <a:ln/>
              <a:solidFill>
                <a:srgbClr val="AD0101"/>
              </a:solidFill>
              <a:effectLst>
                <a:outerShdw blurRad="19685" dist="12700" dir="5400000" algn="tl" rotWithShape="0">
                  <a:srgbClr val="AD0101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5" name="Picture 12" descr="C:\Documents and Settings\Admin\Мои документы\Мои рисунки\Организатор клипов (Microsoft)\AG00317_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5804"/>
            <a:ext cx="1447800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2" r="90333"/>
          <a:stretch/>
        </p:blipFill>
        <p:spPr>
          <a:xfrm>
            <a:off x="-25856" y="0"/>
            <a:ext cx="63741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750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2" r="90333"/>
          <a:stretch/>
        </p:blipFill>
        <p:spPr>
          <a:xfrm>
            <a:off x="-25856" y="0"/>
            <a:ext cx="63741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15744" y="188640"/>
            <a:ext cx="6512511" cy="1143000"/>
          </a:xfrm>
        </p:spPr>
        <p:txBody>
          <a:bodyPr/>
          <a:lstStyle/>
          <a:p>
            <a:r>
              <a:rPr lang="ru-RU" dirty="0" smtClean="0"/>
              <a:t>Вспомните?</a:t>
            </a:r>
            <a:endParaRPr lang="be-BY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617618" y="1196752"/>
            <a:ext cx="8202853" cy="554461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Какими были признаки общественно-политической системы, установившейся в БССР в конце 1920-х-1930-е гг.?</a:t>
            </a:r>
          </a:p>
          <a:p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Охарактеризуйте общественно-политическую ситуацию в СССР в послевоенный период.</a:t>
            </a:r>
          </a:p>
          <a:p>
            <a:pPr marL="45720" indent="0">
              <a:buNone/>
            </a:pPr>
            <a:endParaRPr lang="be-BY" sz="32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938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2" r="90333"/>
          <a:stretch/>
        </p:blipFill>
        <p:spPr>
          <a:xfrm>
            <a:off x="-25856" y="0"/>
            <a:ext cx="63741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15744" y="188640"/>
            <a:ext cx="6512511" cy="1143000"/>
          </a:xfrm>
        </p:spPr>
        <p:txBody>
          <a:bodyPr/>
          <a:lstStyle/>
          <a:p>
            <a:r>
              <a:rPr lang="ru-RU" dirty="0" smtClean="0"/>
              <a:t>Подумайте…</a:t>
            </a:r>
            <a:endParaRPr lang="be-BY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617618" y="1196752"/>
            <a:ext cx="8202853" cy="554461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…какие задачи будут стоять перед руководством республики в послевоенное время в общественно-политической сфере?</a:t>
            </a:r>
            <a:endParaRPr lang="be-BY" sz="32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999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915511"/>
            <a:ext cx="8100392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400" b="1" cap="all" dirty="0">
                <a:ln/>
                <a:solidFill>
                  <a:srgbClr val="AD0101"/>
                </a:solidFill>
                <a:effectLst>
                  <a:outerShdw blurRad="19685" dist="12700" dir="5400000" algn="tl" rotWithShape="0">
                    <a:srgbClr val="AD0101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Определите </a:t>
            </a:r>
            <a:r>
              <a:rPr lang="ru-RU" sz="4400" b="1" cap="all" dirty="0" smtClean="0">
                <a:ln/>
                <a:solidFill>
                  <a:srgbClr val="AD0101"/>
                </a:solidFill>
                <a:effectLst>
                  <a:outerShdw blurRad="19685" dist="12700" dir="5400000" algn="tl" rotWithShape="0">
                    <a:srgbClr val="AD0101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особенности общественно-политической жизни в </a:t>
            </a:r>
            <a:r>
              <a:rPr lang="ru-RU" sz="4400" b="1" cap="all" dirty="0" err="1">
                <a:ln/>
                <a:solidFill>
                  <a:srgbClr val="AD0101"/>
                </a:solidFill>
                <a:effectLst>
                  <a:outerShdw blurRad="19685" dist="12700" dir="5400000" algn="tl" rotWithShape="0">
                    <a:srgbClr val="AD0101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бсср</a:t>
            </a:r>
            <a:r>
              <a:rPr lang="ru-RU" sz="4400" b="1" cap="all" dirty="0">
                <a:ln/>
                <a:solidFill>
                  <a:srgbClr val="AD0101"/>
                </a:solidFill>
                <a:effectLst>
                  <a:outerShdw blurRad="19685" dist="12700" dir="5400000" algn="tl" rotWithShape="0">
                    <a:srgbClr val="AD0101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4400" b="1" cap="all" dirty="0" smtClean="0">
                <a:ln/>
                <a:solidFill>
                  <a:srgbClr val="AD0101"/>
                </a:solidFill>
                <a:effectLst>
                  <a:outerShdw blurRad="19685" dist="12700" dir="5400000" algn="tl" rotWithShape="0">
                    <a:srgbClr val="AD0101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во второй половине 1940-х – первой половине 1960-х гг.</a:t>
            </a:r>
            <a:endParaRPr lang="ru-RU" sz="4400" b="1" cap="all" dirty="0">
              <a:ln/>
              <a:solidFill>
                <a:srgbClr val="AD0101"/>
              </a:solidFill>
              <a:effectLst>
                <a:outerShdw blurRad="19685" dist="12700" dir="5400000" algn="tl" rotWithShape="0">
                  <a:srgbClr val="AD0101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5" name="Picture 12" descr="C:\Documents and Settings\Admin\Мои документы\Мои рисунки\Организатор клипов (Microsoft)\AG00317_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5804"/>
            <a:ext cx="1447800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2" r="90333"/>
          <a:stretch/>
        </p:blipFill>
        <p:spPr>
          <a:xfrm>
            <a:off x="-25856" y="0"/>
            <a:ext cx="63741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749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2" r="90333"/>
          <a:stretch/>
        </p:blipFill>
        <p:spPr>
          <a:xfrm>
            <a:off x="-25856" y="0"/>
            <a:ext cx="63741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08911" cy="1143000"/>
          </a:xfrm>
        </p:spPr>
        <p:txBody>
          <a:bodyPr/>
          <a:lstStyle/>
          <a:p>
            <a:pPr algn="ctr"/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Особенности послевоенной 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внутриполитической жизни в БССР</a:t>
            </a:r>
            <a:endParaRPr lang="be-BY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393" y="2564904"/>
            <a:ext cx="4991100" cy="3162300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49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532441" cy="1143000"/>
          </a:xfrm>
        </p:spPr>
        <p:txBody>
          <a:bodyPr/>
          <a:lstStyle/>
          <a:p>
            <a:r>
              <a:rPr lang="ru-RU" sz="3600" dirty="0" smtClean="0">
                <a:solidFill>
                  <a:srgbClr val="C00000"/>
                </a:solidFill>
              </a:rPr>
              <a:t>Коммунистическая партия (большевиков) Беларуси (КП(б)Б)</a:t>
            </a:r>
            <a:endParaRPr lang="be-BY" sz="3600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2" r="90333"/>
          <a:stretch/>
        </p:blipFill>
        <p:spPr>
          <a:xfrm>
            <a:off x="-25856" y="0"/>
            <a:ext cx="63741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412776"/>
            <a:ext cx="2660779" cy="3494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1861258" y="5210036"/>
            <a:ext cx="47323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П.К. Пономаренко</a:t>
            </a:r>
            <a:endParaRPr lang="ru-RU" sz="40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87824" y="5917922"/>
            <a:ext cx="3246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1938 – 1947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44883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188913"/>
            <a:ext cx="7653337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ЛКСМБ</a:t>
            </a:r>
            <a:endParaRPr lang="ru-RU" sz="4000" dirty="0" smtClean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1907704" y="1052736"/>
            <a:ext cx="7078662" cy="1944688"/>
          </a:xfrm>
          <a:prstGeom prst="rect">
            <a:avLst/>
          </a:prstGeom>
        </p:spPr>
        <p:txBody>
          <a:bodyPr/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ru-RU" sz="3200" dirty="0" smtClean="0">
                <a:solidFill>
                  <a:srgbClr val="333399"/>
                </a:solidFill>
              </a:rPr>
              <a:t>Используя просмотренные плакаты, </a:t>
            </a:r>
            <a:r>
              <a:rPr lang="ru-RU" sz="3200" dirty="0" smtClean="0">
                <a:solidFill>
                  <a:srgbClr val="333399"/>
                </a:solidFill>
              </a:rPr>
              <a:t>определите </a:t>
            </a:r>
            <a:r>
              <a:rPr lang="ru-RU" sz="3200" dirty="0" smtClean="0">
                <a:solidFill>
                  <a:srgbClr val="333399"/>
                </a:solidFill>
              </a:rPr>
              <a:t>роль комсомола, пионерии </a:t>
            </a:r>
            <a:r>
              <a:rPr lang="ru-RU" sz="3200" dirty="0" smtClean="0">
                <a:solidFill>
                  <a:srgbClr val="333399"/>
                </a:solidFill>
              </a:rPr>
              <a:t>в </a:t>
            </a:r>
            <a:r>
              <a:rPr lang="ru-RU" sz="3200" dirty="0" smtClean="0">
                <a:solidFill>
                  <a:srgbClr val="333399"/>
                </a:solidFill>
              </a:rPr>
              <a:t>жизни общества</a:t>
            </a:r>
          </a:p>
        </p:txBody>
      </p:sp>
      <p:pic>
        <p:nvPicPr>
          <p:cNvPr id="18436" name="Picture 3" descr="t8q0080b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9"/>
          <a:stretch>
            <a:fillRect/>
          </a:stretch>
        </p:blipFill>
        <p:spPr bwMode="auto">
          <a:xfrm>
            <a:off x="0" y="0"/>
            <a:ext cx="13716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ag00317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916113"/>
            <a:ext cx="9493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 descr="19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7" y="2636912"/>
            <a:ext cx="5603275" cy="398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919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1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203200"/>
            <a:ext cx="8890000" cy="645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780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be-BY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eaLnBrk="1" hangingPunct="1"/>
            <a:endParaRPr lang="be-BY" smtClean="0"/>
          </a:p>
        </p:txBody>
      </p:sp>
      <p:pic>
        <p:nvPicPr>
          <p:cNvPr id="20484" name="Picture 4" descr="1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12750"/>
            <a:ext cx="8890000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545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176</Words>
  <Application>Microsoft Office PowerPoint</Application>
  <PresentationFormat>Экран (4:3)</PresentationFormat>
  <Paragraphs>24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Воздушный поток</vt:lpstr>
      <vt:lpstr>Общественно-политическая жизнь бсср</vt:lpstr>
      <vt:lpstr>Вспомните?</vt:lpstr>
      <vt:lpstr>Подумайте…</vt:lpstr>
      <vt:lpstr>Презентация PowerPoint</vt:lpstr>
      <vt:lpstr>Особенности послевоенной внутриполитической жизни в БССР</vt:lpstr>
      <vt:lpstr>Коммунистическая партия (большевиков) Беларуси (КП(б)Б)</vt:lpstr>
      <vt:lpstr>ЛКСМБ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Общественно-политическая жизнь бсср</dc:title>
  <dc:creator>GALA</dc:creator>
  <cp:lastModifiedBy>User</cp:lastModifiedBy>
  <cp:revision>30</cp:revision>
  <dcterms:created xsi:type="dcterms:W3CDTF">2014-01-29T22:30:17Z</dcterms:created>
  <dcterms:modified xsi:type="dcterms:W3CDTF">2020-01-03T21:34:14Z</dcterms:modified>
</cp:coreProperties>
</file>