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4"/>
  </p:notesMasterIdLst>
  <p:sldIdLst>
    <p:sldId id="257" r:id="rId2"/>
    <p:sldId id="289" r:id="rId3"/>
    <p:sldId id="290" r:id="rId4"/>
    <p:sldId id="291" r:id="rId5"/>
    <p:sldId id="292" r:id="rId6"/>
    <p:sldId id="293" r:id="rId7"/>
    <p:sldId id="294" r:id="rId8"/>
    <p:sldId id="256" r:id="rId9"/>
    <p:sldId id="258" r:id="rId10"/>
    <p:sldId id="295" r:id="rId11"/>
    <p:sldId id="296" r:id="rId12"/>
    <p:sldId id="297" r:id="rId13"/>
    <p:sldId id="298" r:id="rId14"/>
    <p:sldId id="270" r:id="rId15"/>
    <p:sldId id="299" r:id="rId16"/>
    <p:sldId id="300" r:id="rId17"/>
    <p:sldId id="274" r:id="rId18"/>
    <p:sldId id="278" r:id="rId19"/>
    <p:sldId id="281" r:id="rId20"/>
    <p:sldId id="279" r:id="rId21"/>
    <p:sldId id="280" r:id="rId22"/>
    <p:sldId id="275" r:id="rId23"/>
    <p:sldId id="301" r:id="rId24"/>
    <p:sldId id="271" r:id="rId25"/>
    <p:sldId id="302" r:id="rId26"/>
    <p:sldId id="282" r:id="rId27"/>
    <p:sldId id="283" r:id="rId28"/>
    <p:sldId id="284" r:id="rId29"/>
    <p:sldId id="272" r:id="rId30"/>
    <p:sldId id="287" r:id="rId31"/>
    <p:sldId id="286" r:id="rId32"/>
    <p:sldId id="28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9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92" d="100"/>
          <a:sy n="92" d="100"/>
        </p:scale>
        <p:origin x="-498" y="-102"/>
      </p:cViewPr>
      <p:guideLst>
        <p:guide orient="horz" pos="209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799F85-856B-4E30-B4EE-D6CC9916434A}" type="datetimeFigureOut">
              <a:rPr lang="ru-RU" smtClean="0"/>
              <a:t>04.01.2020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40335-D5BA-41C0-A0E9-720049998A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415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740335-D5BA-41C0-A0E9-720049998A7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0584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8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1650">
                <a:solidFill>
                  <a:schemeClr val="tx2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28D4D-C98B-4237-9B2E-2CCDCEE2EFF6}" type="datetime1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10" y="3132290"/>
            <a:ext cx="9567135" cy="1793167"/>
          </a:xfrm>
          <a:effectLst/>
        </p:spPr>
        <p:txBody>
          <a:bodyPr>
            <a:noAutofit/>
          </a:bodyPr>
          <a:lstStyle>
            <a:lvl1pPr marL="480060" indent="-342900" algn="l">
              <a:defRPr sz="405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0200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7500E-E012-4B55-A1B8-2A6A2FFEDC84}" type="datetime1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4285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20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3" y="731522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A5AF33-065A-4211-94AD-A93D5F6A30E7}" type="datetime1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05988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F4860-1100-4758-8FF0-7BCB33543D42}" type="datetime1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6226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8" y="2172648"/>
            <a:ext cx="7955555" cy="2423346"/>
          </a:xfrm>
          <a:effectLst/>
        </p:spPr>
        <p:txBody>
          <a:bodyPr anchor="b"/>
          <a:lstStyle>
            <a:lvl1pPr algn="r">
              <a:defRPr sz="345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5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1500">
                <a:solidFill>
                  <a:schemeClr val="tx2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8AF53-72B7-48E4-9130-C1262BA0BA8B}" type="datetime1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05431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6E906-55A3-4FCE-B567-5F2B652F8614}" type="datetime1">
              <a:rPr lang="ru-RU" smtClean="0"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38118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8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marL="0" lvl="0" indent="0" algn="ctr" defTabSz="685800" rtl="0" eaLnBrk="1" latinLnBrk="0" hangingPunct="1">
              <a:spcBef>
                <a:spcPct val="20000"/>
              </a:spcBef>
              <a:spcAft>
                <a:spcPts val="225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9E870-EDB1-4FEC-9EE2-3F75ACEA1AD2}" type="datetime1">
              <a:rPr lang="ru-RU" smtClean="0"/>
              <a:t>04.01.2020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590093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2C275-8DE5-409B-BFAA-184D9EAECD78}" type="datetime1">
              <a:rPr lang="ru-RU" smtClean="0"/>
              <a:t>04.01.2020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51054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47CCF-DB77-42F7-ADEA-B7B9370EA03A}" type="datetime1">
              <a:rPr lang="ru-RU" smtClean="0"/>
              <a:t>04.01.2020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87620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5" y="2209803"/>
            <a:ext cx="4848113" cy="1258493"/>
          </a:xfrm>
          <a:effectLst/>
        </p:spPr>
        <p:txBody>
          <a:bodyPr anchor="b">
            <a:noAutofit/>
          </a:bodyPr>
          <a:lstStyle>
            <a:lvl1pPr marL="171450" indent="-171450" algn="l">
              <a:defRPr sz="21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9" y="731520"/>
            <a:ext cx="5356113" cy="4894730"/>
          </a:xfrm>
        </p:spPr>
        <p:txBody>
          <a:bodyPr anchor="ctr"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5" y="3497802"/>
            <a:ext cx="4518213" cy="2139518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DAF39E-286A-4C89-BBD9-5A23A9877AFF}" type="datetime1">
              <a:rPr lang="ru-RU" smtClean="0"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64400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37160" indent="-137160">
              <a:buFont typeface="Georgia" pitchFamily="18" charset="0"/>
              <a:buChar char="*"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5F388-CDB0-453A-B50C-8C58D5FD35ED}" type="datetime1">
              <a:rPr lang="ru-RU" smtClean="0"/>
              <a:t>04.01.2020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345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811841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ement/>
                    </a14:imgEffect>
                  </a14:imgLayer>
                </a14:imgProps>
              </a:ext>
            </a:extLst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4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3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CC57D0-9D40-4469-AAF3-7E1DE85A9D24}" type="datetime1">
              <a:rPr lang="ru-RU" smtClean="0"/>
              <a:t>04.01.2020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1" y="6172203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3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7B23BD7-A8D1-407C-AB63-65E5F28B6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885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 dir="ld"/>
  </p:transition>
  <p:timing>
    <p:tnLst>
      <p:par>
        <p:cTn id="1" dur="indefinite" restart="never" nodeType="tmRoot"/>
      </p:par>
    </p:tnLst>
  </p:timing>
  <p:hf sldNum="0" hdr="0" ftr="0" dt="0"/>
  <p:txStyles>
    <p:titleStyle>
      <a:lvl1pPr marL="240030" indent="-240030" algn="r" defTabSz="6858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345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7145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1148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1722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2296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4241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48156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7447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714500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940814" indent="-137160" algn="l" defTabSz="685800" rtl="0" eaLnBrk="1" latinLnBrk="0" hangingPunct="1">
        <a:spcBef>
          <a:spcPct val="20000"/>
        </a:spcBef>
        <a:spcAft>
          <a:spcPts val="225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g"/><Relationship Id="rId7" Type="http://schemas.microsoft.com/office/2007/relationships/hdphoto" Target="../media/hdphoto8.wdp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10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microsoft.com/office/2007/relationships/hdphoto" Target="../media/hdphoto9.wdp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microsoft.com/office/2007/relationships/hdphoto" Target="../media/hdphoto12.wdp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openxmlformats.org/officeDocument/2006/relationships/image" Target="../media/image32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31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18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3.wdp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24.wdp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7" Type="http://schemas.microsoft.com/office/2007/relationships/hdphoto" Target="../media/hdphoto30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microsoft.com/office/2007/relationships/hdphoto" Target="../media/hdphoto29.wdp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940774" y="2212044"/>
            <a:ext cx="6512511" cy="1143000"/>
          </a:xfrm>
        </p:spPr>
        <p:txBody>
          <a:bodyPr/>
          <a:lstStyle/>
          <a:p>
            <a:pPr algn="ctr"/>
            <a:r>
              <a:rPr lang="ru-RU" sz="6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ПРОВЕРКА Д/З</a:t>
            </a:r>
          </a:p>
        </p:txBody>
      </p:sp>
    </p:spTree>
    <p:extLst>
      <p:ext uri="{BB962C8B-B14F-4D97-AF65-F5344CB8AC3E}">
        <p14:creationId xmlns:p14="http://schemas.microsoft.com/office/powerpoint/2010/main" val="8408513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4"/>
            <a:ext cx="139147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391477" y="116632"/>
            <a:ext cx="10800523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Преодоление </a:t>
            </a:r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последствий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войны.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Развитие </a:t>
            </a:r>
            <a:r>
              <a:rPr lang="ru-RU" sz="44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машиностроения и нефтехимической </a:t>
            </a:r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промышленности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2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96" y="2824143"/>
            <a:ext cx="6170975" cy="2781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825428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564" y="7813"/>
            <a:ext cx="10032437" cy="1143000"/>
          </a:xfrm>
        </p:spPr>
        <p:txBody>
          <a:bodyPr/>
          <a:lstStyle/>
          <a:p>
            <a:r>
              <a:rPr lang="ru-RU" dirty="0" smtClean="0">
                <a:ln>
                  <a:solidFill>
                    <a:sysClr val="windowText" lastClr="000000"/>
                  </a:solidFill>
                </a:ln>
              </a:rPr>
              <a:t>В результате войны…</a:t>
            </a:r>
            <a:endParaRPr lang="be-BY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99609" y="692696"/>
            <a:ext cx="10792391" cy="3474720"/>
          </a:xfrm>
        </p:spPr>
        <p:txBody>
          <a:bodyPr>
            <a:noAutofit/>
          </a:bodyPr>
          <a:lstStyle/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alibri" pitchFamily="34" charset="0"/>
              </a:rPr>
              <a:t>…республика потеряла каждого 3 жителя;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alibri" pitchFamily="34" charset="0"/>
              </a:rPr>
              <a:t>…потеряно свыше половины национального богатства;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alibri" pitchFamily="34" charset="0"/>
              </a:rPr>
              <a:t>…сожжены или разрушены 209 городов и городских поселков, 9200 деревень;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alibri" pitchFamily="34" charset="0"/>
              </a:rPr>
              <a:t>…разрушено 10338 заводов и фабрик;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alibri" pitchFamily="34" charset="0"/>
              </a:rPr>
              <a:t>…уничтожено 96 % электрических мощностей;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alibri" pitchFamily="34" charset="0"/>
              </a:rPr>
              <a:t>…промышленные предприятия и железная дорога были почти полностью уничтожены;</a:t>
            </a:r>
          </a:p>
          <a:p>
            <a:pPr>
              <a:lnSpc>
                <a:spcPts val="35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3000" b="1" i="1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latin typeface="Calibri" pitchFamily="34" charset="0"/>
              </a:rPr>
              <a:t>…большое количество семей потеряло жилье, не хватало товаров первичного потребления.</a:t>
            </a:r>
            <a:endParaRPr lang="be-BY" sz="3000" b="1" i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4"/>
            <a:ext cx="139147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527507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1478" y="-99392"/>
            <a:ext cx="10779716" cy="1143000"/>
          </a:xfrm>
        </p:spPr>
        <p:txBody>
          <a:bodyPr/>
          <a:lstStyle/>
          <a:p>
            <a:r>
              <a:rPr lang="ru-RU" sz="4000" dirty="0" smtClean="0"/>
              <a:t>В Минске осталось </a:t>
            </a:r>
            <a:r>
              <a:rPr lang="ru-RU" sz="4000" dirty="0" smtClean="0">
                <a:latin typeface="Times New Roman"/>
                <a:cs typeface="Times New Roman"/>
              </a:rPr>
              <a:t>-</a:t>
            </a:r>
            <a:r>
              <a:rPr lang="ru-RU" sz="4000" dirty="0" smtClean="0">
                <a:cs typeface="Times New Roman"/>
              </a:rPr>
              <a:t>70 неразрушенных зданий</a:t>
            </a:r>
            <a:endParaRPr lang="be-BY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4"/>
            <a:ext cx="139147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7" y="3717032"/>
            <a:ext cx="6350000" cy="30384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9" y="1196753"/>
            <a:ext cx="5952661" cy="3162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104842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07" b="5870"/>
          <a:stretch/>
        </p:blipFill>
        <p:spPr>
          <a:xfrm>
            <a:off x="6576053" y="476672"/>
            <a:ext cx="5615947" cy="3640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9457" y="1335"/>
            <a:ext cx="10992545" cy="1143000"/>
          </a:xfrm>
        </p:spPr>
        <p:txBody>
          <a:bodyPr/>
          <a:lstStyle/>
          <a:p>
            <a:pPr algn="l"/>
            <a:r>
              <a:rPr lang="ru-RU" sz="2800" dirty="0" smtClean="0"/>
              <a:t>Возникал вопрос о переносе столицы БССР в Могилев</a:t>
            </a:r>
            <a:endParaRPr lang="be-BY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/>
          <a:stretch/>
        </p:blipFill>
        <p:spPr>
          <a:xfrm>
            <a:off x="6480043" y="3954826"/>
            <a:ext cx="5711957" cy="287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4"/>
            <a:ext cx="139147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637" y="908720"/>
            <a:ext cx="4995197" cy="5949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98219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329" y="4372168"/>
            <a:ext cx="11524129" cy="1143000"/>
          </a:xfrm>
        </p:spPr>
        <p:txBody>
          <a:bodyPr/>
          <a:lstStyle/>
          <a:p>
            <a:r>
              <a:rPr lang="ru-RU" sz="5400" dirty="0" smtClean="0">
                <a:solidFill>
                  <a:srgbClr val="C00000"/>
                </a:solidFill>
              </a:rPr>
              <a:t>Формирование промышленного комплекса БССР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851" y="908898"/>
            <a:ext cx="9554461" cy="341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667871" y="233123"/>
            <a:ext cx="11524129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45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5400" dirty="0" smtClean="0">
                <a:solidFill>
                  <a:srgbClr val="C00000"/>
                </a:solidFill>
              </a:rPr>
              <a:t>Вопрос 1 с.107</a:t>
            </a:r>
            <a:endParaRPr lang="ru-RU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8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479" y="44625"/>
            <a:ext cx="10800523" cy="1261057"/>
          </a:xfrm>
        </p:spPr>
        <p:txBody>
          <a:bodyPr/>
          <a:lstStyle/>
          <a:p>
            <a:r>
              <a:rPr lang="ru-RU" sz="4000" dirty="0" smtClean="0"/>
              <a:t>1947 г. – выпуск первых самосвалов на </a:t>
            </a:r>
            <a:r>
              <a:rPr lang="ru-RU" sz="4000" dirty="0" err="1" smtClean="0"/>
              <a:t>МАЗе</a:t>
            </a:r>
            <a:endParaRPr lang="be-BY" sz="4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8" y="4477616"/>
            <a:ext cx="5558367" cy="2349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27"/>
          <a:stretch/>
        </p:blipFill>
        <p:spPr>
          <a:xfrm>
            <a:off x="7059633" y="4487864"/>
            <a:ext cx="5088467" cy="2370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4"/>
            <a:ext cx="139147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606" y="1484783"/>
            <a:ext cx="9121013" cy="2992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81" y="2719289"/>
            <a:ext cx="3072341" cy="141942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631992" y="6239054"/>
            <a:ext cx="207781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МАЗ-205</a:t>
            </a:r>
            <a:endParaRPr lang="ru-RU" sz="3600" b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38841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391479" y="44625"/>
            <a:ext cx="10800523" cy="1261057"/>
          </a:xfrm>
        </p:spPr>
        <p:txBody>
          <a:bodyPr/>
          <a:lstStyle/>
          <a:p>
            <a:r>
              <a:rPr lang="ru-RU" sz="4000" dirty="0" smtClean="0"/>
              <a:t>1950 г. – начало выпуска продукции на МТЗ </a:t>
            </a:r>
            <a:endParaRPr lang="be-BY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4"/>
            <a:ext cx="139147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32" y="3978732"/>
            <a:ext cx="5588000" cy="287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9" y="1484784"/>
            <a:ext cx="5883653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7479960" y="1700809"/>
            <a:ext cx="471204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Первый колесный трактор «</a:t>
            </a:r>
            <a:r>
              <a:rPr lang="ru-RU" sz="28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Беларусь», </a:t>
            </a:r>
            <a:r>
              <a:rPr lang="ru-RU" sz="28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1953 г.</a:t>
            </a:r>
            <a:endParaRPr lang="ru-RU" sz="28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83499" y="5387726"/>
            <a:ext cx="471204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Минский тракторный завод сегодня</a:t>
            </a:r>
            <a:endParaRPr lang="ru-RU" sz="2800" b="1" i="1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87015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10" y="-106350"/>
            <a:ext cx="12069484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Отрасли промышленности и создание предприятий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89" y="1296147"/>
            <a:ext cx="3474005" cy="5467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896739" y="704733"/>
            <a:ext cx="529385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1958 г. – </a:t>
            </a:r>
            <a:r>
              <a:rPr lang="ru-RU" sz="2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БелАЗ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Жодино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109" y="465150"/>
            <a:ext cx="6456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914400" indent="-914400" algn="ctr">
              <a:buFont typeface="Wingdings" panose="05000000000000000000" pitchFamily="2" charset="2"/>
              <a:buChar char="ü"/>
            </a:pPr>
            <a:r>
              <a:rPr lang="ru-RU" sz="4800" b="1" i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Машиностроение </a:t>
            </a:r>
            <a:endParaRPr lang="ru-RU" sz="4800" b="1" i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475" y="4030009"/>
            <a:ext cx="3991678" cy="2730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65" y="1588077"/>
            <a:ext cx="4178675" cy="29919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4572475" y="1582540"/>
            <a:ext cx="3737538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 ворот предприятия вышел первый 25-тонный самосвал МАЗ-525.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2501" y="6050383"/>
            <a:ext cx="3737538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Изготовлен 1000–й самосвал МАЗ–525.</a:t>
            </a:r>
          </a:p>
        </p:txBody>
      </p:sp>
    </p:spTree>
    <p:extLst>
      <p:ext uri="{BB962C8B-B14F-4D97-AF65-F5344CB8AC3E}">
        <p14:creationId xmlns:p14="http://schemas.microsoft.com/office/powerpoint/2010/main" val="106500861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10" y="-106350"/>
            <a:ext cx="12069484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Отрасли промышленности и создание предприятий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69542" y="649815"/>
            <a:ext cx="6961534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1963 г. – </a:t>
            </a:r>
            <a:r>
              <a:rPr lang="ru-RU" sz="24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Солигорский</a:t>
            </a:r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калийный комбинат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109" y="465150"/>
            <a:ext cx="6456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ü"/>
            </a:pPr>
            <a:r>
              <a:rPr lang="ru-RU" sz="4800" b="1" i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Химическая  </a:t>
            </a:r>
            <a:endParaRPr lang="ru-RU" sz="4800" b="1" i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-33070" y="3605599"/>
            <a:ext cx="4514334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r>
              <a:rPr lang="ru-RU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строительстве </a:t>
            </a:r>
            <a:r>
              <a:rPr lang="ru-RU" sz="2000" b="1" i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Солигорского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калийного комбината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/>
          <a:stretch/>
        </p:blipFill>
        <p:spPr>
          <a:xfrm>
            <a:off x="60554" y="1309221"/>
            <a:ext cx="4568798" cy="21279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9001" y="1350478"/>
            <a:ext cx="3763031" cy="2741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08" y="4497003"/>
            <a:ext cx="4393226" cy="22844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405" y="4284163"/>
            <a:ext cx="4412222" cy="2497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639" y="2633072"/>
            <a:ext cx="4838850" cy="27184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151408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10" y="-106350"/>
            <a:ext cx="12069484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Отрасли промышленности и создание предприятий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71863" y="1537347"/>
            <a:ext cx="3585869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1965 г. – Азотно-туковый завод, Гродно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109" y="465150"/>
            <a:ext cx="6456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ü"/>
            </a:pPr>
            <a:r>
              <a:rPr lang="ru-RU" sz="4800" b="1" i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Химическая  </a:t>
            </a:r>
            <a:endParaRPr lang="ru-RU" sz="4800" b="1" i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6148"/>
            <a:ext cx="4733365" cy="3798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516" y="3195411"/>
            <a:ext cx="3411678" cy="3475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085" y="562610"/>
            <a:ext cx="3455896" cy="3149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89" y="3938404"/>
            <a:ext cx="3669062" cy="27570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1099472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7864" y="454794"/>
            <a:ext cx="7115465" cy="2080587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Назовите имя и фамилию государственного деятеля, который был руководителем КПБ в 1956 – 1965 гг.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AutoShape 2" descr="Картинки по запросу мазуро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5" y="814821"/>
            <a:ext cx="3624263" cy="5119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3717379"/>
      </p:ext>
    </p:extLst>
  </p:cSld>
  <p:clrMapOvr>
    <a:masterClrMapping/>
  </p:clrMapOvr>
  <p:transition spd="slow">
    <p:pull dir="l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10" y="-106350"/>
            <a:ext cx="12069484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Отрасли промышленности и создание предприятий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47904" y="4788270"/>
            <a:ext cx="5614297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1964 г. – добыча первой промышленной нефти в районе Речицы 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109" y="465150"/>
            <a:ext cx="6456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ü"/>
            </a:pPr>
            <a:r>
              <a:rPr lang="ru-RU" sz="4800" b="1" i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Нефтехимическая  </a:t>
            </a:r>
            <a:endParaRPr lang="ru-RU" sz="4800" b="1" i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1" y="1867647"/>
            <a:ext cx="6428073" cy="4821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6340718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10" y="-106350"/>
            <a:ext cx="12069484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Отрасли промышленности и создание предприятий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89251" y="777488"/>
            <a:ext cx="5789794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1963 г. – нефтеперерабатывающий завод, Полоцк (затем «</a:t>
            </a:r>
            <a:r>
              <a:rPr lang="ru-RU" sz="20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Нафтан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» в </a:t>
            </a:r>
            <a:r>
              <a:rPr lang="ru-RU" sz="20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Новополоцке)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109" y="465150"/>
            <a:ext cx="6456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38163" indent="-538163">
              <a:buFont typeface="Wingdings" panose="05000000000000000000" pitchFamily="2" charset="2"/>
              <a:buChar char="ü"/>
            </a:pPr>
            <a:r>
              <a:rPr lang="ru-RU" sz="4800" b="1" i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Нефтехимическая  </a:t>
            </a:r>
            <a:endParaRPr lang="ru-RU" sz="4800" b="1" i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4" y="4147727"/>
            <a:ext cx="4775801" cy="26688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452" y="1797712"/>
            <a:ext cx="6691662" cy="3739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24" y="1296147"/>
            <a:ext cx="4712631" cy="26335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5102778" y="6108670"/>
            <a:ext cx="4518126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1961 </a:t>
            </a:r>
            <a:r>
              <a:rPr lang="ru-RU" sz="2000" b="1" i="1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г. </a:t>
            </a:r>
            <a:r>
              <a:rPr lang="ru-RU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</a:t>
            </a:r>
            <a:r>
              <a:rPr lang="ru-RU" sz="2000" b="1" i="1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азуров </a:t>
            </a:r>
            <a:r>
              <a:rPr lang="ru-RU" sz="2000" b="1" i="1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строительстве </a:t>
            </a:r>
            <a:r>
              <a:rPr lang="ru-RU" sz="2000" b="1" i="1" dirty="0" err="1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Нафтана</a:t>
            </a:r>
            <a:endParaRPr lang="ru-RU" sz="2000" b="1" i="1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670980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10" y="-106350"/>
            <a:ext cx="12069484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C00000"/>
                </a:solidFill>
              </a:rPr>
              <a:t>Отрасли промышленности и создание предприятий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27816" y="1361430"/>
            <a:ext cx="529385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1960 г. – Завод ЭВМ, Минск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1109" y="465150"/>
            <a:ext cx="645659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38163" indent="-538163" algn="ctr">
              <a:buFont typeface="Wingdings" panose="05000000000000000000" pitchFamily="2" charset="2"/>
              <a:buChar char="ü"/>
            </a:pPr>
            <a:r>
              <a:rPr lang="ru-RU" sz="4800" b="1" i="1" cap="none" spc="0" dirty="0" smtClean="0">
                <a:ln w="22225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Радиотехническая  </a:t>
            </a:r>
            <a:endParaRPr lang="ru-RU" sz="4800" b="1" i="1" cap="none" spc="0" dirty="0">
              <a:ln w="22225">
                <a:solidFill>
                  <a:schemeClr val="accent1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7457" y="4980642"/>
            <a:ext cx="3737538" cy="1015663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Гольдман (впоследствии - профессор) </a:t>
            </a:r>
            <a:r>
              <a:rPr lang="ru-RU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отлаживает </a:t>
            </a:r>
            <a:r>
              <a:rPr lang="ru-RU" sz="2000" b="1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программу на ЭВМ </a:t>
            </a:r>
            <a:r>
              <a:rPr lang="ru-RU" sz="2000" b="1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Минск-1</a:t>
            </a:r>
            <a:endParaRPr lang="ru-RU" sz="2000" b="1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103" y="2310746"/>
            <a:ext cx="6172983" cy="4197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88" y="1592263"/>
            <a:ext cx="5080000" cy="328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415339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3" t="7401" r="18510" b="5350"/>
          <a:stretch/>
        </p:blipFill>
        <p:spPr bwMode="auto">
          <a:xfrm>
            <a:off x="1610591" y="-1"/>
            <a:ext cx="8541328" cy="680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241160"/>
      </p:ext>
    </p:extLst>
  </p:cSld>
  <p:clrMapOvr>
    <a:masterClrMapping/>
  </p:clrMapOvr>
  <p:transition spd="slow">
    <p:pull dir="l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871" y="4587321"/>
            <a:ext cx="11524129" cy="1143000"/>
          </a:xfrm>
        </p:spPr>
        <p:txBody>
          <a:bodyPr/>
          <a:lstStyle/>
          <a:p>
            <a:r>
              <a:rPr lang="ru-RU" sz="5400" dirty="0" smtClean="0">
                <a:solidFill>
                  <a:srgbClr val="C00000"/>
                </a:solidFill>
              </a:rPr>
              <a:t>Восстановление и развитие </a:t>
            </a:r>
            <a:r>
              <a:rPr lang="ru-RU" sz="5400" dirty="0" smtClean="0">
                <a:solidFill>
                  <a:srgbClr val="C00000"/>
                </a:solidFill>
              </a:rPr>
              <a:t>сельского хозяйства республики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51"/>
          <a:stretch/>
        </p:blipFill>
        <p:spPr>
          <a:xfrm>
            <a:off x="-1" y="0"/>
            <a:ext cx="8243047" cy="4706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5185104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91478" y="-23497"/>
            <a:ext cx="5664629" cy="1412776"/>
          </a:xfrm>
        </p:spPr>
        <p:txBody>
          <a:bodyPr/>
          <a:lstStyle/>
          <a:p>
            <a:pPr algn="l"/>
            <a:r>
              <a:rPr lang="ru-RU" sz="3600" dirty="0" smtClean="0"/>
              <a:t>Восстановление с/х</a:t>
            </a:r>
            <a:endParaRPr lang="be-BY" sz="3600" dirty="0"/>
          </a:p>
        </p:txBody>
      </p:sp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6773789" y="32487"/>
            <a:ext cx="5418212" cy="272566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</a:rPr>
              <a:t>Сохранялась колхозная система.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</a:rPr>
              <a:t>В </a:t>
            </a:r>
            <a:r>
              <a:rPr lang="ru-RU" sz="2400" b="1" u="sng" dirty="0" smtClean="0">
                <a:solidFill>
                  <a:schemeClr val="tx1"/>
                </a:solidFill>
              </a:rPr>
              <a:t>западных областях БССР проводилась </a:t>
            </a:r>
            <a:r>
              <a:rPr lang="ru-RU" sz="2400" b="1" dirty="0" smtClean="0">
                <a:solidFill>
                  <a:schemeClr val="tx1"/>
                </a:solidFill>
              </a:rPr>
              <a:t>сплошная </a:t>
            </a:r>
            <a:r>
              <a:rPr lang="ru-RU" sz="2400" b="1" u="sng" dirty="0" smtClean="0">
                <a:solidFill>
                  <a:schemeClr val="tx1"/>
                </a:solidFill>
              </a:rPr>
              <a:t>коллективизация</a:t>
            </a:r>
            <a:r>
              <a:rPr lang="ru-RU" sz="2400" b="1" dirty="0" smtClean="0">
                <a:solidFill>
                  <a:schemeClr val="tx1"/>
                </a:solidFill>
              </a:rPr>
              <a:t> (в очень сжатые сроки, с применением насильственных </a:t>
            </a:r>
            <a:r>
              <a:rPr lang="ru-RU" sz="2400" b="1" dirty="0" smtClean="0">
                <a:solidFill>
                  <a:schemeClr val="tx1"/>
                </a:solidFill>
              </a:rPr>
              <a:t>методов).</a:t>
            </a:r>
            <a:endParaRPr lang="be-BY" sz="24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Texturizer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6" t="11801" r="71241" b="15797"/>
          <a:stretch/>
        </p:blipFill>
        <p:spPr>
          <a:xfrm>
            <a:off x="-1" y="-21285"/>
            <a:ext cx="1391479" cy="6879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09"/>
          <a:stretch/>
        </p:blipFill>
        <p:spPr>
          <a:xfrm>
            <a:off x="1391477" y="1052736"/>
            <a:ext cx="5597531" cy="2565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Объект 6"/>
          <p:cNvSpPr txBox="1">
            <a:spLocks/>
          </p:cNvSpPr>
          <p:nvPr/>
        </p:nvSpPr>
        <p:spPr>
          <a:xfrm>
            <a:off x="1344149" y="3960440"/>
            <a:ext cx="10992544" cy="24208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</a:rPr>
              <a:t>В 1950 г. посевные площади составили 94 % довоенных.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Восстановление продолжалось дольше, чем в промышленности.</a:t>
            </a:r>
          </a:p>
          <a:p>
            <a:r>
              <a:rPr lang="ru-RU" sz="2400" b="1" dirty="0" smtClean="0">
                <a:solidFill>
                  <a:schemeClr val="tx1"/>
                </a:solidFill>
              </a:rPr>
              <a:t>С 1953 г. в с/х были повышены заготовительно-закупочные цены на с/х продукцию.</a:t>
            </a:r>
            <a:endParaRPr lang="be-BY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00800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69484" cy="11430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Изменения в развитии с/х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8612" y="995082"/>
            <a:ext cx="7034304" cy="579652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Возросла урожайность зерновых.</a:t>
            </a:r>
          </a:p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1956 г. – выплата денежных авансов на трудодни колхозникам.</a:t>
            </a:r>
          </a:p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1958 г. – передача с/х техники колхозам, упразднение МТС.</a:t>
            </a:r>
          </a:p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Преобразование некоторых колхозов в крупные многоотраслевые хозяйства.</a:t>
            </a:r>
          </a:p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Интенсивная механизация и </a:t>
            </a:r>
            <a:r>
              <a:rPr lang="ru-RU" sz="2800" b="1" dirty="0" err="1" smtClean="0">
                <a:solidFill>
                  <a:schemeClr val="tx1"/>
                </a:solidFill>
              </a:rPr>
              <a:t>электирификация</a:t>
            </a:r>
            <a:r>
              <a:rPr lang="ru-RU" sz="2800" b="1" dirty="0" smtClean="0">
                <a:solidFill>
                  <a:schemeClr val="tx1"/>
                </a:solidFill>
              </a:rPr>
              <a:t> с/х.</a:t>
            </a:r>
          </a:p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Освоение целинных земель.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72400" y="5468171"/>
            <a:ext cx="3657600" cy="132343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К.П. Орловский – председатель колхоза «Рассвет» Кировского р-на Могилевской обл.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275" y="874058"/>
            <a:ext cx="3333850" cy="4473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5168145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69484" cy="11430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Изменения в развитии с/х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8612" y="995082"/>
            <a:ext cx="6378388" cy="579652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С целью осушения заболоченных земель и увеличения посевных площадей проводилась </a:t>
            </a:r>
            <a:r>
              <a:rPr lang="ru-RU" sz="2800" b="1" u="sng" dirty="0" smtClean="0">
                <a:solidFill>
                  <a:schemeClr val="tx1"/>
                </a:solidFill>
              </a:rPr>
              <a:t>мелиорация: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lvl="1">
              <a:buClr>
                <a:srgbClr val="C00000"/>
              </a:buClr>
            </a:pPr>
            <a:r>
              <a:rPr lang="ru-RU" sz="2800" b="1" i="1" dirty="0" smtClean="0">
                <a:solidFill>
                  <a:schemeClr val="tx1"/>
                </a:solidFill>
              </a:rPr>
              <a:t>Приспособление земли для с/х использования, осушение заболоченных земель.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431742" y="5427830"/>
            <a:ext cx="3657600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Мелиорация на белорусском Полесье</a:t>
            </a:r>
            <a:endParaRPr lang="ru-RU" sz="2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954883"/>
            <a:ext cx="5715000" cy="3762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836" y="4177914"/>
            <a:ext cx="4195482" cy="279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9833158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069484" cy="1143000"/>
          </a:xfrm>
        </p:spPr>
        <p:txBody>
          <a:bodyPr/>
          <a:lstStyle/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Ухудшение положения в с/х</a:t>
            </a:r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8612" y="995082"/>
            <a:ext cx="8983043" cy="5796528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2800" b="1" dirty="0" smtClean="0">
                <a:solidFill>
                  <a:schemeClr val="tx1"/>
                </a:solidFill>
              </a:rPr>
              <a:t>Волюнтаризм Хрущева Н.С.:</a:t>
            </a:r>
          </a:p>
          <a:p>
            <a:pPr lvl="1">
              <a:buClr>
                <a:srgbClr val="C00000"/>
              </a:buClr>
            </a:pPr>
            <a:r>
              <a:rPr lang="ru-RU" sz="2800" b="1" i="1" dirty="0" smtClean="0">
                <a:solidFill>
                  <a:schemeClr val="tx1"/>
                </a:solidFill>
              </a:rPr>
              <a:t>Кукурузная </a:t>
            </a:r>
            <a:r>
              <a:rPr lang="ru-RU" sz="2800" b="1" i="1" dirty="0" smtClean="0">
                <a:solidFill>
                  <a:schemeClr val="tx1"/>
                </a:solidFill>
              </a:rPr>
              <a:t>эпопея.</a:t>
            </a:r>
          </a:p>
          <a:p>
            <a:pPr lvl="1">
              <a:buClr>
                <a:srgbClr val="C00000"/>
              </a:buClr>
            </a:pPr>
            <a:r>
              <a:rPr lang="ru-RU" sz="2800" b="1" i="1" dirty="0" smtClean="0">
                <a:solidFill>
                  <a:schemeClr val="tx1"/>
                </a:solidFill>
              </a:rPr>
              <a:t>Вследствие механизации сократилось поголовье </a:t>
            </a:r>
            <a:r>
              <a:rPr lang="ru-RU" sz="2800" b="1" i="1" dirty="0" smtClean="0">
                <a:solidFill>
                  <a:schemeClr val="tx1"/>
                </a:solidFill>
              </a:rPr>
              <a:t>лошадей.</a:t>
            </a:r>
          </a:p>
          <a:p>
            <a:pPr lvl="1">
              <a:buClr>
                <a:srgbClr val="C00000"/>
              </a:buClr>
            </a:pPr>
            <a:r>
              <a:rPr lang="ru-RU" sz="2800" b="1" i="1" dirty="0" smtClean="0">
                <a:solidFill>
                  <a:schemeClr val="tx1"/>
                </a:solidFill>
              </a:rPr>
              <a:t>Фактический запрет ведения подсобного хозяйства крестьянами</a:t>
            </a:r>
            <a:r>
              <a:rPr lang="ru-RU" sz="2800" b="1" i="1" dirty="0" smtClean="0">
                <a:solidFill>
                  <a:schemeClr val="tx1"/>
                </a:solidFill>
              </a:rPr>
              <a:t>.</a:t>
            </a:r>
            <a:endParaRPr lang="ru-RU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7172" name="Picture 4" descr="Картинки по запросу кукурузная эпопея плак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327" y="784802"/>
            <a:ext cx="3344719" cy="592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855702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7871" y="4910050"/>
            <a:ext cx="11524129" cy="1143000"/>
          </a:xfrm>
        </p:spPr>
        <p:txBody>
          <a:bodyPr/>
          <a:lstStyle/>
          <a:p>
            <a:r>
              <a:rPr lang="ru-RU" sz="5400" dirty="0" smtClean="0">
                <a:solidFill>
                  <a:srgbClr val="C00000"/>
                </a:solidFill>
              </a:rPr>
              <a:t>Условия жизни населения</a:t>
            </a:r>
            <a:endParaRPr lang="ru-RU" sz="54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88" y="107577"/>
            <a:ext cx="8247530" cy="4937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793871" y="4269107"/>
            <a:ext cx="146065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Брест</a:t>
            </a:r>
            <a:endParaRPr lang="ru-RU" sz="36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27175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282" y="579485"/>
            <a:ext cx="10918538" cy="421072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effectLst/>
              </a:rPr>
              <a:t>Объясните, почему период второй половины 1950-х – первой половины 1960-х гг. в общественно-политической жизни СССР, в том числе БССР, получил в публицистической литературе название «оттепель».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pic>
        <p:nvPicPr>
          <p:cNvPr id="2050" name="Picture 2" descr="Картинки по запросу оттепель плак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40" y="3278621"/>
            <a:ext cx="3537006" cy="3361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70065"/>
      </p:ext>
    </p:extLst>
  </p:cSld>
  <p:clrMapOvr>
    <a:masterClrMapping/>
  </p:clrMapOvr>
  <p:transition spd="slow">
    <p:pull dir="l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50" y="202824"/>
            <a:ext cx="12123100" cy="29303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019" b="4117"/>
          <a:stretch/>
        </p:blipFill>
        <p:spPr>
          <a:xfrm>
            <a:off x="3004278" y="3321050"/>
            <a:ext cx="6114543" cy="328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3222380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pPr algn="l"/>
            <a:r>
              <a:rPr lang="ru-RU" sz="3200" dirty="0" smtClean="0">
                <a:solidFill>
                  <a:srgbClr val="C00000"/>
                </a:solidFill>
              </a:rPr>
              <a:t>Урбанизация – количественный рост городов и городского населения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953" y="1102236"/>
            <a:ext cx="7170684" cy="5514139"/>
          </a:xfrm>
        </p:spPr>
        <p:txBody>
          <a:bodyPr>
            <a:normAutofit/>
          </a:bodyPr>
          <a:lstStyle/>
          <a:p>
            <a:pPr>
              <a:buClr>
                <a:srgbClr val="C00000"/>
              </a:buClr>
            </a:pPr>
            <a:r>
              <a:rPr lang="ru-RU" sz="2800" b="1" i="1" dirty="0" smtClean="0">
                <a:solidFill>
                  <a:schemeClr val="tx1"/>
                </a:solidFill>
              </a:rPr>
              <a:t>Новые города: Солигорск, Новополоцк, Светлогорск, </a:t>
            </a:r>
            <a:r>
              <a:rPr lang="ru-RU" sz="2800" b="1" i="1" dirty="0" err="1" smtClean="0">
                <a:solidFill>
                  <a:schemeClr val="tx1"/>
                </a:solidFill>
              </a:rPr>
              <a:t>Белоозерск</a:t>
            </a:r>
            <a:endParaRPr lang="ru-RU" sz="2800" b="1" i="1" dirty="0" smtClean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8805"/>
            <a:ext cx="5073948" cy="36617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859" y="3559307"/>
            <a:ext cx="4595730" cy="32986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563"/>
          <a:stretch/>
        </p:blipFill>
        <p:spPr>
          <a:xfrm rot="16200000">
            <a:off x="8024601" y="-45205"/>
            <a:ext cx="3509390" cy="4825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9395011" y="5013044"/>
            <a:ext cx="2465294" cy="95410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Новополоцк в 1970-е гг.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223506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88533"/>
            <a:ext cx="1865283" cy="2395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6791" y="2177626"/>
            <a:ext cx="1128208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810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Каким образом социально-экономическое развитие БССР способствовало </a:t>
            </a:r>
            <a:r>
              <a:rPr lang="ru-RU" sz="5400" b="1" dirty="0" smtClean="0">
                <a:ln w="3810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формированию </a:t>
            </a:r>
            <a:r>
              <a:rPr lang="ru-RU" sz="5400" b="1" dirty="0" smtClean="0">
                <a:ln w="3810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индустриального общества?</a:t>
            </a:r>
            <a:endParaRPr lang="ru-RU" sz="5400" b="1" dirty="0">
              <a:ln w="38100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134519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77091" y="0"/>
            <a:ext cx="6096000" cy="5042647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45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Объясните, почему выборы в Советы депутатов трудящихся, которые проводились на безальтернативной основе, имели формальный характер.</a:t>
            </a:r>
            <a:endParaRPr lang="ru-RU" sz="440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4" name="Picture 2" descr="Картинки по запросу выборы в ссср плак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46" y="852054"/>
            <a:ext cx="5905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021961"/>
      </p:ext>
    </p:extLst>
  </p:cSld>
  <p:clrMapOvr>
    <a:masterClrMapping/>
  </p:clrMapOvr>
  <p:transition spd="slow">
    <p:pull dir="l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3736" y="496320"/>
            <a:ext cx="6096000" cy="5042647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45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Почему отношение властей БССР к репатриированным гражданам было настороженным?</a:t>
            </a:r>
            <a:endParaRPr lang="ru-RU" sz="440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34925" y="5116890"/>
            <a:ext cx="5432000" cy="58477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Возвращение советских граждан из немецкого плена. 1945 г.</a:t>
            </a:r>
            <a:endParaRPr lang="ru-RU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7"/>
          <a:stretch/>
        </p:blipFill>
        <p:spPr bwMode="auto">
          <a:xfrm>
            <a:off x="6434925" y="1261282"/>
            <a:ext cx="5546811" cy="3316723"/>
          </a:xfrm>
          <a:prstGeom prst="rect">
            <a:avLst/>
          </a:prstGeom>
          <a:ln w="28575">
            <a:solidFill>
              <a:schemeClr val="accent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997993"/>
      </p:ext>
    </p:extLst>
  </p:cSld>
  <p:clrMapOvr>
    <a:masterClrMapping/>
  </p:clrMapOvr>
  <p:transition spd="slow">
    <p:pull dir="l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59773" y="174203"/>
            <a:ext cx="11724409" cy="2693688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45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Используя послевоенный политический плакат и фотографию встречи школьников с Зинаидой </a:t>
            </a:r>
            <a:r>
              <a:rPr lang="ru-RU" sz="3200" dirty="0" err="1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Туснолобовой</a:t>
            </a:r>
            <a:r>
              <a:rPr lang="ru-RU" sz="32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-Марченко, охарактеризуйте роль коммунистической партии по отношению к пионерам и комсомольцам.</a:t>
            </a:r>
            <a:endParaRPr lang="ru-RU" sz="320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098" name="Picture 2" descr="Картинки по запросу воспитаем поколение  плак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17" y="2628900"/>
            <a:ext cx="5268191" cy="385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артинки по запросу фотография встречи школьников с Зинаидой Туснолобовой-Марченк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977" y="2754499"/>
            <a:ext cx="5690465" cy="384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4476764"/>
      </p:ext>
    </p:extLst>
  </p:cSld>
  <p:clrMapOvr>
    <a:masterClrMapping/>
  </p:clrMapOvr>
  <p:transition spd="slow">
    <p:pull dir="l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52400" y="153420"/>
            <a:ext cx="6096000" cy="5042647"/>
          </a:xfrm>
          <a:prstGeom prst="rect">
            <a:avLst/>
          </a:prstGeom>
        </p:spPr>
        <p:txBody>
          <a:bodyPr/>
          <a:lstStyle>
            <a:lvl1pPr marL="240030" indent="-240030" algn="r" defTabSz="6858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345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36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Используя изображение плаката 1957 г., охарактеризуйте:</a:t>
            </a:r>
          </a:p>
          <a:p>
            <a:pPr marL="0" indent="0" algn="l">
              <a:buNone/>
            </a:pPr>
            <a:endParaRPr lang="ru-RU" sz="360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 marL="0" indent="0" algn="l">
              <a:buNone/>
            </a:pPr>
            <a:r>
              <a:rPr lang="ru-RU" sz="36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а) основные черты общественно-политической системы в БССР;</a:t>
            </a:r>
          </a:p>
          <a:p>
            <a:pPr marL="0" indent="0" algn="l">
              <a:buNone/>
            </a:pPr>
            <a:endParaRPr lang="ru-RU" sz="3600" dirty="0" smtClean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/>
            </a:endParaRPr>
          </a:p>
          <a:p>
            <a:pPr marL="0" indent="0" algn="l">
              <a:buNone/>
            </a:pPr>
            <a:r>
              <a:rPr lang="ru-RU" sz="36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1"/>
                </a:solidFill>
                <a:effectLst/>
              </a:rPr>
              <a:t>б) государственную символику БССР начиная с 1951 г.</a:t>
            </a:r>
            <a:endParaRPr lang="ru-RU" sz="360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5122" name="Picture 2" descr="Картинки по запросу ленин заснавальник беларускай сср плака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086" y="332509"/>
            <a:ext cx="3539836" cy="6234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47777"/>
      </p:ext>
    </p:extLst>
  </p:cSld>
  <p:clrMapOvr>
    <a:masterClrMapping/>
  </p:clrMapOvr>
  <p:transition spd="slow">
    <p:pull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0" y="766483"/>
            <a:ext cx="6096000" cy="5042647"/>
          </a:xfrm>
        </p:spPr>
        <p:txBody>
          <a:bodyPr/>
          <a:lstStyle/>
          <a:p>
            <a:pPr algn="ctr"/>
            <a:r>
              <a:rPr lang="ru-RU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Социально-экономическое развитие во второй половине </a:t>
            </a:r>
            <a:r>
              <a:rPr lang="ru-RU" sz="4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1940-х </a:t>
            </a:r>
            <a:r>
              <a:rPr lang="ru-RU" sz="4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– первой половине 1960-х гг.</a:t>
            </a:r>
          </a:p>
        </p:txBody>
      </p:sp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54990" y="6208338"/>
            <a:ext cx="5637010" cy="51098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 </a:t>
            </a:r>
            <a:r>
              <a:rPr lang="ru-RU" sz="24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класс, история Беларуси</a:t>
            </a:r>
            <a:endParaRPr lang="be-BY" sz="2400" b="1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11685"/>
            <a:ext cx="6194882" cy="3746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grayscl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94882" cy="3650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2898577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534"/>
            <a:ext cx="1720568" cy="220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09918" y="1075380"/>
            <a:ext cx="11282082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810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Каким образом социально-экономическое развитие БССР способствовало </a:t>
            </a:r>
            <a:r>
              <a:rPr lang="ru-RU" sz="5400" b="1" dirty="0" smtClean="0">
                <a:ln w="3810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формированию </a:t>
            </a:r>
            <a:r>
              <a:rPr lang="ru-RU" sz="5400" b="1" dirty="0" smtClean="0">
                <a:ln w="38100">
                  <a:solidFill>
                    <a:srgbClr val="C0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индустриального общества?</a:t>
            </a:r>
            <a:endParaRPr lang="ru-RU" sz="5400" b="1" dirty="0">
              <a:ln w="38100">
                <a:solidFill>
                  <a:srgbClr val="C00000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970556"/>
      </p:ext>
    </p:extLst>
  </p:cSld>
  <p:clrMapOvr>
    <a:masterClrMapping/>
  </p:clrMapOvr>
  <p:transition spd="slow">
    <p:pull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06">
  <a:themeElements>
    <a:clrScheme name="Оранжевый и красный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Тема106" id="{5E71F479-AB9A-49FD-B453-29C5E7CE8520}" vid="{9338E445-C21A-4AB8-B664-026D210BAD8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Тема106</Template>
  <TotalTime>807</TotalTime>
  <Words>646</Words>
  <Application>Microsoft Office PowerPoint</Application>
  <PresentationFormat>Произвольный</PresentationFormat>
  <Paragraphs>88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Тема106</vt:lpstr>
      <vt:lpstr>ПРОВЕРКА Д/З</vt:lpstr>
      <vt:lpstr>Назовите имя и фамилию государственного деятеля, который был руководителем КПБ в 1956 – 1965 гг.</vt:lpstr>
      <vt:lpstr>Объясните, почему период второй половины 1950-х – первой половины 1960-х гг. в общественно-политической жизни СССР, в том числе БССР, получил в публицистической литературе название «оттепель».</vt:lpstr>
      <vt:lpstr>Презентация PowerPoint</vt:lpstr>
      <vt:lpstr>Презентация PowerPoint</vt:lpstr>
      <vt:lpstr>Презентация PowerPoint</vt:lpstr>
      <vt:lpstr>Презентация PowerPoint</vt:lpstr>
      <vt:lpstr>Социально-экономическое развитие во второй половине 1940-х – первой половине 1960-х гг.</vt:lpstr>
      <vt:lpstr>Презентация PowerPoint</vt:lpstr>
      <vt:lpstr>Презентация PowerPoint</vt:lpstr>
      <vt:lpstr>В результате войны…</vt:lpstr>
      <vt:lpstr>В Минске осталось -70 неразрушенных зданий</vt:lpstr>
      <vt:lpstr>Возникал вопрос о переносе столицы БССР в Могилев</vt:lpstr>
      <vt:lpstr>Формирование промышленного комплекса БССР</vt:lpstr>
      <vt:lpstr>1947 г. – выпуск первых самосвалов на МАЗе</vt:lpstr>
      <vt:lpstr>1950 г. – начало выпуска продукции на МТЗ </vt:lpstr>
      <vt:lpstr>Отрасли промышленности и создание предприятий</vt:lpstr>
      <vt:lpstr>Отрасли промышленности и создание предприятий</vt:lpstr>
      <vt:lpstr>Отрасли промышленности и создание предприятий</vt:lpstr>
      <vt:lpstr>Отрасли промышленности и создание предприятий</vt:lpstr>
      <vt:lpstr>Отрасли промышленности и создание предприятий</vt:lpstr>
      <vt:lpstr>Отрасли промышленности и создание предприятий</vt:lpstr>
      <vt:lpstr>Презентация PowerPoint</vt:lpstr>
      <vt:lpstr>Восстановление и развитие сельского хозяйства республики</vt:lpstr>
      <vt:lpstr>Восстановление с/х</vt:lpstr>
      <vt:lpstr>Изменения в развитии с/х</vt:lpstr>
      <vt:lpstr>Изменения в развитии с/х</vt:lpstr>
      <vt:lpstr>Ухудшение положения в с/х</vt:lpstr>
      <vt:lpstr>Условия жизни населения</vt:lpstr>
      <vt:lpstr>Презентация PowerPoint</vt:lpstr>
      <vt:lpstr>Урбанизация – количественный рост городов и городского населения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Социально-экономическое развитие во второй половине 1950-х – первой половине 1960-х гг.</dc:title>
  <dc:creator>GALA</dc:creator>
  <cp:lastModifiedBy>User</cp:lastModifiedBy>
  <cp:revision>78</cp:revision>
  <dcterms:created xsi:type="dcterms:W3CDTF">2014-02-19T21:21:11Z</dcterms:created>
  <dcterms:modified xsi:type="dcterms:W3CDTF">2020-01-04T12:59:33Z</dcterms:modified>
</cp:coreProperties>
</file>