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60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2D6B8ED-042F-4F7D-950C-B22B702F7480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9E3B1E-AE72-4423-AB94-025A3C0772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6B8ED-042F-4F7D-950C-B22B702F7480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9E3B1E-AE72-4423-AB94-025A3C0772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6B8ED-042F-4F7D-950C-B22B702F7480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9E3B1E-AE72-4423-AB94-025A3C0772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6B8ED-042F-4F7D-950C-B22B702F7480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9E3B1E-AE72-4423-AB94-025A3C07721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6B8ED-042F-4F7D-950C-B22B702F7480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9E3B1E-AE72-4423-AB94-025A3C07721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6B8ED-042F-4F7D-950C-B22B702F7480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9E3B1E-AE72-4423-AB94-025A3C07721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6B8ED-042F-4F7D-950C-B22B702F7480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9E3B1E-AE72-4423-AB94-025A3C0772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6B8ED-042F-4F7D-950C-B22B702F7480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9E3B1E-AE72-4423-AB94-025A3C07721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6B8ED-042F-4F7D-950C-B22B702F7480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9E3B1E-AE72-4423-AB94-025A3C0772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2D6B8ED-042F-4F7D-950C-B22B702F7480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9E3B1E-AE72-4423-AB94-025A3C0772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2D6B8ED-042F-4F7D-950C-B22B702F7480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9E3B1E-AE72-4423-AB94-025A3C07721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7000"/>
            <a:duotone>
              <a:prstClr val="black"/>
              <a:schemeClr val="accent4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89"/>
                    </a14:imgEffect>
                  </a14:imgLayer>
                </a14:imgProps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2D6B8ED-042F-4F7D-950C-B22B702F7480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E9E3B1E-AE72-4423-AB94-025A3C07721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learningapps.org/watch?v=pv6trvkta01" TargetMode="Externa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6" Type="http://schemas.openxmlformats.org/officeDocument/2006/relationships/hyperlink" Target="https://learningapps.org/watch?v=pwnavfpsc18" TargetMode="External"/><Relationship Id="rId5" Type="http://schemas.openxmlformats.org/officeDocument/2006/relationships/hyperlink" Target="https://learningapps.org/watch?v=pisc1dhuj01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duotone>
              <a:prstClr val="black"/>
              <a:schemeClr val="accent4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scaling="89"/>
                    </a14:imgEffect>
                  </a14:imgLayer>
                </a14:imgProps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ВЫПОЛНИТЕ ЗАДАНИЯ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Управляющая кнопка: справка 2">
            <a:hlinkClick r:id="rId5" highlightClick="1"/>
          </p:cNvPr>
          <p:cNvSpPr/>
          <p:nvPr/>
        </p:nvSpPr>
        <p:spPr>
          <a:xfrm>
            <a:off x="1043608" y="1772816"/>
            <a:ext cx="1656184" cy="1944216"/>
          </a:xfrm>
          <a:prstGeom prst="actionButtonHelp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Управляющая кнопка: справка 3">
            <a:hlinkClick r:id="rId6" highlightClick="1"/>
          </p:cNvPr>
          <p:cNvSpPr/>
          <p:nvPr/>
        </p:nvSpPr>
        <p:spPr>
          <a:xfrm>
            <a:off x="3923928" y="1772816"/>
            <a:ext cx="1656184" cy="1944216"/>
          </a:xfrm>
          <a:prstGeom prst="actionButtonHelp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Управляющая кнопка: справка 4">
            <a:hlinkClick r:id="rId7" highlightClick="1"/>
          </p:cNvPr>
          <p:cNvSpPr/>
          <p:nvPr/>
        </p:nvSpPr>
        <p:spPr>
          <a:xfrm>
            <a:off x="6660232" y="1796311"/>
            <a:ext cx="1656184" cy="1944216"/>
          </a:xfrm>
          <a:prstGeom prst="actionButtonHelp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6150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duotone>
              <a:prstClr val="black"/>
              <a:schemeClr val="accent4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scaling="89"/>
                    </a14:imgEffect>
                  </a14:imgLayer>
                </a14:imgProps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4724370" cy="923330"/>
          </a:xfrm>
          <a:prstGeom prst="rect">
            <a:avLst/>
          </a:prstGeom>
          <a:solidFill>
            <a:schemeClr val="lt1">
              <a:alpha val="3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Дуга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струве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19237"/>
            <a:ext cx="2838450" cy="5705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701" y="0"/>
            <a:ext cx="3623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42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duotone>
              <a:prstClr val="black"/>
              <a:schemeClr val="accent4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scaling="89"/>
                    </a14:imgEffect>
                  </a14:imgLayer>
                </a14:imgProps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420888"/>
            <a:ext cx="8712968" cy="173198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ОБРАЗОВАНИЕ И НАУКА</a:t>
            </a: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 ПЕРВОЙ ПОЛОВИНЕ </a:t>
            </a:r>
            <a: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XIX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В.</a:t>
            </a:r>
            <a:endParaRPr lang="be-BY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093296"/>
            <a:ext cx="7272808" cy="45645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История Беларуси, 8 класс</a:t>
            </a:r>
            <a:endParaRPr lang="be-BY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775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duotone>
              <a:prstClr val="black"/>
              <a:schemeClr val="accent4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scaling="89"/>
                    </a14:imgEffect>
                  </a14:imgLayer>
                </a14:imgProps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312188"/>
              </p:ext>
            </p:extLst>
          </p:nvPr>
        </p:nvGraphicFramePr>
        <p:xfrm>
          <a:off x="323528" y="147727"/>
          <a:ext cx="8640959" cy="630560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294060"/>
                <a:gridCol w="2787074"/>
                <a:gridCol w="3559825"/>
              </a:tblGrid>
              <a:tr h="371491">
                <a:tc rowSpan="2">
                  <a:txBody>
                    <a:bodyPr/>
                    <a:lstStyle/>
                    <a:p>
                      <a:endParaRPr lang="be-BY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cap="all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Calibri" pitchFamily="34" charset="0"/>
                          <a:cs typeface="Calibri" pitchFamily="34" charset="0"/>
                        </a:rPr>
                        <a:t>Образование (</a:t>
                      </a:r>
                      <a:r>
                        <a:rPr lang="ru-RU" sz="2000" cap="all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Calibri" pitchFamily="34" charset="0"/>
                          <a:cs typeface="Calibri" pitchFamily="34" charset="0"/>
                        </a:rPr>
                        <a:t>с.39-40)</a:t>
                      </a:r>
                      <a:endParaRPr lang="ru-RU" sz="2000" cap="all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e-BY"/>
                    </a:p>
                  </a:txBody>
                  <a:tcPr/>
                </a:tc>
              </a:tr>
              <a:tr h="371491">
                <a:tc vMerge="1">
                  <a:txBody>
                    <a:bodyPr/>
                    <a:lstStyle/>
                    <a:p>
                      <a:endParaRPr lang="be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cap="all" dirty="0" smtClean="0">
                          <a:ln w="9000" cmpd="sng">
                            <a:solidFill>
                              <a:srgbClr val="002060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Calibri" pitchFamily="34" charset="0"/>
                          <a:cs typeface="Calibri" pitchFamily="34" charset="0"/>
                        </a:rPr>
                        <a:t>До восстания</a:t>
                      </a:r>
                      <a:endParaRPr lang="be-BY" sz="2000" cap="all" dirty="0" smtClean="0">
                        <a:ln w="9000" cmpd="sng">
                          <a:solidFill>
                            <a:srgbClr val="002060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cap="all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Calibri" pitchFamily="34" charset="0"/>
                          <a:cs typeface="Calibri" pitchFamily="34" charset="0"/>
                        </a:rPr>
                        <a:t>после</a:t>
                      </a:r>
                      <a:r>
                        <a:rPr lang="ru-RU" sz="2000" cap="all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Calibri" pitchFamily="34" charset="0"/>
                          <a:cs typeface="Calibri" pitchFamily="34" charset="0"/>
                        </a:rPr>
                        <a:t> восстания</a:t>
                      </a:r>
                      <a:endParaRPr lang="be-BY" sz="2000" cap="all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6565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Условия развития </a:t>
                      </a:r>
                      <a:endParaRPr lang="be-BY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e-BY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be-BY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5738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Начальное образование</a:t>
                      </a:r>
                      <a:endParaRPr lang="be-BY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be-BY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e-BY"/>
                    </a:p>
                  </a:txBody>
                  <a:tcPr/>
                </a:tc>
              </a:tr>
              <a:tr h="111447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Среднее образование</a:t>
                      </a:r>
                      <a:endParaRPr lang="be-BY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be-BY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e-BY"/>
                    </a:p>
                  </a:txBody>
                  <a:tcPr/>
                </a:tc>
              </a:tr>
              <a:tr h="197560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Высшее образование</a:t>
                      </a:r>
                      <a:endParaRPr lang="be-BY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e-BY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be-BY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469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duotone>
              <a:prstClr val="black"/>
              <a:schemeClr val="accent4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scaling="89"/>
                    </a14:imgEffect>
                  </a14:imgLayer>
                </a14:imgProps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SzPct val="93000"/>
            </a:pPr>
            <a:r>
              <a:rPr lang="ru-RU" sz="4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Наука, изучающая историю, культуру, традиции, </a:t>
            </a:r>
            <a:r>
              <a:rPr lang="ru-RU" sz="4400" b="1" dirty="0" smtClean="0">
                <a:solidFill>
                  <a:srgbClr val="002060"/>
                </a:solidFill>
              </a:rPr>
              <a:t>белорусов</a:t>
            </a:r>
            <a:r>
              <a:rPr lang="ru-RU" sz="4400" b="1" dirty="0" smtClean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sz="4400" b="1" dirty="0" smtClean="0">
              <a:solidFill>
                <a:srgbClr val="00297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Белорусоведение</a:t>
            </a:r>
            <a:endParaRPr lang="be-BY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9860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duotone>
              <a:prstClr val="black"/>
              <a:schemeClr val="accent4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scaling="89"/>
                    </a14:imgEffect>
                  </a14:imgLayer>
                </a14:imgProps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Исследователь истории, устного народного творчества.</a:t>
            </a:r>
          </a:p>
          <a:p>
            <a:r>
              <a:rPr lang="ru-RU" sz="4400" b="1" dirty="0" smtClean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«Путешествие по Полесью и белорусскому краю».</a:t>
            </a:r>
            <a:endParaRPr lang="be-BY" sz="4400" b="1" dirty="0">
              <a:solidFill>
                <a:srgbClr val="00297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ПАВЕЛ ШПИЛЕВСКИЙ</a:t>
            </a:r>
            <a:endParaRPr lang="be-BY" sz="4800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309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duotone>
              <a:prstClr val="black"/>
              <a:schemeClr val="accent4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scaling="89"/>
                    </a14:imgEffect>
                  </a14:imgLayer>
                </a14:imgProps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1328"/>
            <a:ext cx="4536504" cy="5188032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4400" b="1" dirty="0" smtClean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Фольклорист.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4400" b="1" dirty="0" smtClean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6 фольклорных песенных сборников</a:t>
            </a:r>
            <a:r>
              <a:rPr lang="ru-RU" sz="4400" b="1" dirty="0" smtClean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4400" b="1" dirty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4400" b="1" dirty="0" smtClean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первым использовал букву </a:t>
            </a:r>
            <a:r>
              <a:rPr lang="be-BY" sz="4400" b="1" dirty="0" smtClean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ў</a:t>
            </a:r>
            <a:endParaRPr lang="be-BY" sz="4400" b="1" dirty="0">
              <a:solidFill>
                <a:srgbClr val="00297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ЯН ЧЕЧОТ</a:t>
            </a:r>
            <a:endParaRPr lang="be-BY" sz="4800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40768"/>
            <a:ext cx="4267200" cy="5364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78095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duotone>
              <a:prstClr val="black"/>
              <a:schemeClr val="accent4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scaling="89"/>
                    </a14:imgEffect>
                  </a14:imgLayer>
                </a14:imgProps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К. и Е. </a:t>
            </a:r>
            <a:r>
              <a:rPr lang="ru-RU" sz="4800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Тышкевичи</a:t>
            </a:r>
            <a:endParaRPr lang="be-BY" sz="4800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700808"/>
            <a:ext cx="3749014" cy="449881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65707"/>
            <a:ext cx="3583666" cy="496901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08263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duotone>
              <a:prstClr val="black"/>
              <a:schemeClr val="accent4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scaling="89"/>
                    </a14:imgEffect>
                  </a14:imgLayer>
                </a14:imgProps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4400" b="1" dirty="0" smtClean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 изучение восточнославянской археологии, этнографии, фольклора.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4400" b="1" dirty="0" smtClean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1842 г. – </a:t>
            </a:r>
            <a:r>
              <a:rPr lang="ru-RU" sz="4400" b="1" dirty="0" err="1" smtClean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Логойский</a:t>
            </a:r>
            <a:r>
              <a:rPr lang="ru-RU" sz="4400" b="1" dirty="0" smtClean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 исторический музей.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4400" b="1" dirty="0" smtClean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1855 г. – </a:t>
            </a:r>
            <a:r>
              <a:rPr lang="ru-RU" sz="4400" b="1" dirty="0" err="1" smtClean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Виленский</a:t>
            </a:r>
            <a:r>
              <a:rPr lang="ru-RU" sz="4400" b="1" dirty="0" smtClean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 музей древностей, археологическая комиссия</a:t>
            </a:r>
            <a:endParaRPr lang="be-BY" sz="4400" b="1" dirty="0">
              <a:solidFill>
                <a:srgbClr val="00297A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345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duotone>
              <a:prstClr val="black"/>
              <a:schemeClr val="accent4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scaling="89"/>
                    </a14:imgEffect>
                  </a14:imgLayer>
                </a14:imgProps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45" y="3415761"/>
            <a:ext cx="21910" cy="264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980728"/>
            <a:ext cx="2606040" cy="3858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4800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ВИЛЬГЕЛЬМ СТРУВЕ</a:t>
            </a:r>
            <a:endParaRPr lang="be-BY" sz="4800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0721"/>
            <a:ext cx="2695575" cy="3257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07504" y="1481328"/>
            <a:ext cx="4536504" cy="518803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4400" b="1" dirty="0" smtClean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 Астроном,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4400" b="1" dirty="0" smtClean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Провёл геодезические измерения размеров и формы Земли</a:t>
            </a:r>
            <a:endParaRPr lang="be-BY" sz="4400" b="1" dirty="0">
              <a:solidFill>
                <a:srgbClr val="00297A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26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2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0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9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116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Тема12</vt:lpstr>
      <vt:lpstr>ВЫПОЛНИТЕ ЗАДАНИЯ</vt:lpstr>
      <vt:lpstr>ОБРАЗОВАНИЕ И НАУКА  В ПЕРВОЙ ПОЛОВИНЕ XIX В.</vt:lpstr>
      <vt:lpstr>Презентация PowerPoint</vt:lpstr>
      <vt:lpstr>Белорусоведение</vt:lpstr>
      <vt:lpstr>ПАВЕЛ ШПИЛЕВСКИЙ</vt:lpstr>
      <vt:lpstr>ЯН ЧЕЧОТ</vt:lpstr>
      <vt:lpstr>К. и Е. Тышкевичи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И НАУКА  В ПЕРВОЙ ПОЛОВИНЕ XIX В.</dc:title>
  <dc:creator>User</dc:creator>
  <cp:lastModifiedBy>User</cp:lastModifiedBy>
  <cp:revision>5</cp:revision>
  <dcterms:created xsi:type="dcterms:W3CDTF">2018-11-06T14:52:48Z</dcterms:created>
  <dcterms:modified xsi:type="dcterms:W3CDTF">2020-07-08T14:32:42Z</dcterms:modified>
</cp:coreProperties>
</file>