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72" r:id="rId4"/>
    <p:sldId id="258" r:id="rId5"/>
    <p:sldId id="261" r:id="rId6"/>
    <p:sldId id="273" r:id="rId7"/>
    <p:sldId id="278" r:id="rId8"/>
    <p:sldId id="270" r:id="rId9"/>
    <p:sldId id="271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02"/>
    <p:restoredTop sz="94694"/>
  </p:normalViewPr>
  <p:slideViewPr>
    <p:cSldViewPr snapToGrid="0">
      <p:cViewPr varScale="1">
        <p:scale>
          <a:sx n="63" d="100"/>
          <a:sy n="63" d="100"/>
        </p:scale>
        <p:origin x="56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5ABBFC-95A8-BE83-605A-3A64F380E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3F3DC7D-5D49-2E0E-A38E-3CD36244B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4C11F0-2250-F80E-3DAF-42D60CD83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8AE7-8A29-D946-A8ED-EACB9B648B6C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B45FB8-4C63-F52F-B089-0A1421DC1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4E83B6-2A44-1CB9-D317-BF3B57B6D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EE2DB-AAD9-A340-965E-2365C2029B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35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77E571-A26F-3EE3-01F6-E901BAA19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3FAD1F-DE19-FDD3-4CE6-2BDDFFE06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E367398-4AF9-4649-EF57-D13D361EC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8AE7-8A29-D946-A8ED-EACB9B648B6C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05790C-3C6C-CA0B-0854-6C6A48A81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2E4BBF-1BED-CE53-5E85-B2BAD51EC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EE2DB-AAD9-A340-965E-2365C2029B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1070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27F220-A2B4-3D27-52B7-31B837089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661791-E661-CCD0-4030-CD8B6B553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CDD7E2-1DB9-E9F3-A5A9-5C2158434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8AE7-8A29-D946-A8ED-EACB9B648B6C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80C695-6634-5AB5-49FA-9F9991EDC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CC65FE-6599-D03D-6CB4-1448DED6D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EE2DB-AAD9-A340-965E-2365C2029B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5367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75F8CD-0185-C123-D20D-414DC1781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07A229-8316-3E4A-0D46-BE8D5894EC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5F93B6F-1CF5-A051-788E-7737A59FA1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5DFF2C0-E3C6-A5E8-9806-5F3CF54A3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8AE7-8A29-D946-A8ED-EACB9B648B6C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DB3B7A-B040-E0F0-B667-F2D25F90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585018-009D-F113-1E8A-A54789D75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EE2DB-AAD9-A340-965E-2365C2029B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118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0BB656-DE93-6863-64EB-76638C209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7F540A-D0CE-AB1E-264F-1118CDF3B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0D23948-7AE7-AAF0-33C7-05F317F03C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25A064E-EEAD-DBAD-6092-FA68BB773B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DAD4F33-3EEA-1FB0-69EA-C5DF5F57AC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7E027F3-79A1-7E09-5417-8DED20DFB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8AE7-8A29-D946-A8ED-EACB9B648B6C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F950A22-E678-DFFB-0E95-AF240EA2E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C69096F-42D0-6054-D970-78AC0BF50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EE2DB-AAD9-A340-965E-2365C2029B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900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B6A5FD-4A4E-FE0B-019B-521257393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B63A04B-E69E-1E45-073A-0E2BB0664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8AE7-8A29-D946-A8ED-EACB9B648B6C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35E80E-6B12-8367-9D8C-CE5FB99C2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2D08A6-E0F4-0334-97D7-9FAABCA7B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EE2DB-AAD9-A340-965E-2365C2029B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493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EFB5150-C8C3-CCFF-EA6F-8FC3B6B86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8AE7-8A29-D946-A8ED-EACB9B648B6C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A9509D5-43C1-9570-CFE8-0A9A44CFA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AE550E-82D3-70A2-53EE-4B4298652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EE2DB-AAD9-A340-965E-2365C2029B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292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808D6C-5E5F-EC30-A506-07D7C0641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DBC148-1C19-D644-32F7-BA81ABC9D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B1DE75E-F1D9-7FFE-75F0-FC63777E3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27B2E1-F5BE-3DAD-DB90-A186DDF0E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8AE7-8A29-D946-A8ED-EACB9B648B6C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C24BB1-5150-5B52-C18D-3F362DB5D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571121-679C-E942-C352-8D7B3CFF9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EE2DB-AAD9-A340-965E-2365C2029B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4068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16E515-90DF-BAE1-2AB4-624130A93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EC6A713-23CB-9299-B1E7-5D24293F42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336DB5B-95E0-A2B8-AE0C-E4D25CA96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27A0B5D-FF64-E3A1-4707-B637ED284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8AE7-8A29-D946-A8ED-EACB9B648B6C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3EEB23C-70BE-0F18-8655-57FC9F794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3C9723C-7EBC-D0F0-A2B1-BC2DE12AC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EE2DB-AAD9-A340-965E-2365C2029B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16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FA161-5F8B-36E4-F91D-371C9047A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D9C1CCD-DF12-D7BD-3D58-CFBFB7EBF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673F06-584D-A40F-A058-F7A6A3425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8AE7-8A29-D946-A8ED-EACB9B648B6C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03B3DC-D855-71F8-0704-E6F0A2CBF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97147D-4AEA-539F-6E02-E604ABA9F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EE2DB-AAD9-A340-965E-2365C2029B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1567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BF7EC77-2D7B-B137-F325-29DD221C97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35500C8-E909-EDF3-812B-A2B7767A2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4A94CF-7565-6EF0-D53E-D7A300D45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8AE7-8A29-D946-A8ED-EACB9B648B6C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9B4915-F97F-504B-D0A9-1E0D3290C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2FF49A-8DE0-50EC-1FA1-7463309E7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EE2DB-AAD9-A340-965E-2365C2029B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912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67C4DC6-8759-8B23-4225-5FA1AB6CB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3B6F22-2289-ABAA-DB6F-AC8ED99802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0AE967-BD4D-543E-61B1-BD1B540603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08AE7-8A29-D946-A8ED-EACB9B648B6C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01F8D0-7443-F1AF-B744-A20A7F9680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F66FBA-7051-ED1D-852C-10A0E3BD3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EE2DB-AAD9-A340-965E-2365C2029B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3191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90A1DF-69D1-0304-BE6F-555B96750F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76079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b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Enseignement explicite</a:t>
            </a:r>
            <a:b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éance de modelage </a:t>
            </a:r>
            <a:endParaRPr lang="fr-FR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159BF6C-30BE-4FDD-E48D-D87421CF29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4210" y="2414922"/>
            <a:ext cx="9144000" cy="1655762"/>
          </a:xfrm>
        </p:spPr>
        <p:txBody>
          <a:bodyPr>
            <a:noAutofit/>
          </a:bodyPr>
          <a:lstStyle/>
          <a:p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CE1 : ranger des mots dans l’ordre alphabétique</a:t>
            </a:r>
            <a:br>
              <a:rPr lang="fr-FR" sz="60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495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43BC69-7CE3-A5C4-8E1C-7A1A7CDA5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7675" indent="-447675">
              <a:buFont typeface="Wingdings" pitchFamily="2" charset="2"/>
              <a:buChar char="q"/>
            </a:pPr>
            <a:r>
              <a:rPr lang="fr-FR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Connaître le nom des lettres</a:t>
            </a:r>
          </a:p>
          <a:p>
            <a:pPr marL="447675" indent="-447675">
              <a:buFont typeface="Wingdings" pitchFamily="2" charset="2"/>
              <a:buChar char="q"/>
            </a:pPr>
            <a:endParaRPr lang="fr-FR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7675" lvl="0" indent="-447675">
              <a:buFont typeface="Wingdings" pitchFamily="2" charset="2"/>
              <a:buChar char="q"/>
            </a:pPr>
            <a:r>
              <a:rPr lang="fr-FR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Connaître l’alphabet et l’ordre alphabétique</a:t>
            </a:r>
          </a:p>
          <a:p>
            <a:pPr marL="447675" lvl="0" indent="-447675">
              <a:buFont typeface="Wingdings" pitchFamily="2" charset="2"/>
              <a:buChar char="q"/>
            </a:pPr>
            <a:endParaRPr lang="fr-FR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7675" lvl="0" indent="-447675">
              <a:buFont typeface="Wingdings" pitchFamily="2" charset="2"/>
              <a:buChar char="q"/>
            </a:pPr>
            <a:r>
              <a:rPr lang="fr-FR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Connaitre le sens de la lecture</a:t>
            </a:r>
          </a:p>
          <a:p>
            <a:pPr marL="0" lvl="0" indent="0">
              <a:buNone/>
            </a:pPr>
            <a:endParaRPr lang="fr-FR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7675" lvl="0" indent="-447675">
              <a:buFont typeface="Wingdings" pitchFamily="2" charset="2"/>
              <a:buChar char="q"/>
            </a:pPr>
            <a:r>
              <a:rPr lang="fr-FR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Identifier la première lettre d’un mot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A4F06558-D0CE-57FB-C79A-A4EB8E2C763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760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Connaissances préalables </a:t>
            </a:r>
            <a:r>
              <a:rPr lang="fr-FR" sz="3200" b="1" i="1" u="sng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 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obstacles éventuels à l’apprentissage</a:t>
            </a:r>
            <a:endParaRPr lang="fr-FR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43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1A578E6-93B2-3D51-44D4-752627D3E46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760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Etapes</a:t>
            </a:r>
            <a:endParaRPr lang="fr-FR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ignalisation droite 4">
            <a:extLst>
              <a:ext uri="{FF2B5EF4-FFF2-40B4-BE49-F238E27FC236}">
                <a16:creationId xmlns:a16="http://schemas.microsoft.com/office/drawing/2014/main" id="{135B5815-77F2-7264-B11E-91862F5D655B}"/>
              </a:ext>
            </a:extLst>
          </p:cNvPr>
          <p:cNvSpPr/>
          <p:nvPr/>
        </p:nvSpPr>
        <p:spPr>
          <a:xfrm>
            <a:off x="116379" y="2635135"/>
            <a:ext cx="2992582" cy="980901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Objectif explicite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D3227181-25BF-3AAD-F930-3576C675235F}"/>
              </a:ext>
            </a:extLst>
          </p:cNvPr>
          <p:cNvSpPr/>
          <p:nvPr/>
        </p:nvSpPr>
        <p:spPr>
          <a:xfrm>
            <a:off x="2842953" y="2635135"/>
            <a:ext cx="3258589" cy="976078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Modelage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6BA68954-6B48-291F-F8DA-E25CC5539911}"/>
              </a:ext>
            </a:extLst>
          </p:cNvPr>
          <p:cNvSpPr/>
          <p:nvPr/>
        </p:nvSpPr>
        <p:spPr>
          <a:xfrm>
            <a:off x="5835535" y="2635135"/>
            <a:ext cx="3258589" cy="976078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Pratique guidée</a:t>
            </a:r>
          </a:p>
          <a:p>
            <a:pPr algn="ctr"/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(collectif et à l’oral)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09C6BF1E-5688-CD61-0AE7-6558E9676AB4}"/>
              </a:ext>
            </a:extLst>
          </p:cNvPr>
          <p:cNvSpPr/>
          <p:nvPr/>
        </p:nvSpPr>
        <p:spPr>
          <a:xfrm>
            <a:off x="8828116" y="2635135"/>
            <a:ext cx="3258589" cy="976078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Pratique autonome</a:t>
            </a:r>
          </a:p>
        </p:txBody>
      </p:sp>
    </p:spTree>
    <p:extLst>
      <p:ext uri="{BB962C8B-B14F-4D97-AF65-F5344CB8AC3E}">
        <p14:creationId xmlns:p14="http://schemas.microsoft.com/office/powerpoint/2010/main" val="2553767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A1D1C5-61F7-1EDB-23D2-CAF90AA88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0" y="1668870"/>
            <a:ext cx="10515600" cy="3948159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i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Nous allons apprendre à </a:t>
            </a:r>
            <a:r>
              <a:rPr lang="fr-FR" sz="2400" b="1" i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ranger des mots dans l’ordre alphabétique</a:t>
            </a:r>
            <a:r>
              <a:rPr lang="fr-FR" sz="2400" i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fr-FR" sz="2400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i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Dans la vie de tous les jours, ça peut vous servir à :</a:t>
            </a:r>
          </a:p>
          <a:p>
            <a:r>
              <a:rPr lang="fr-FR" sz="2400" i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Trouver un nom rapidement dans une liste</a:t>
            </a:r>
          </a:p>
          <a:p>
            <a:r>
              <a:rPr lang="fr-FR" sz="2400" i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Chercher un mot dans un dictionnaire</a:t>
            </a:r>
          </a:p>
          <a:p>
            <a:r>
              <a:rPr lang="fr-FR" sz="2400" i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Utiliser un répertoire</a:t>
            </a:r>
          </a:p>
          <a:p>
            <a:r>
              <a:rPr lang="fr-FR" sz="2400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 »</a:t>
            </a:r>
            <a:endParaRPr lang="fr-FR" sz="2400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143D8E0-F1A6-C957-16DF-B910F6AE4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6" y="5825274"/>
            <a:ext cx="982880" cy="930397"/>
          </a:xfrm>
          <a:prstGeom prst="rect">
            <a:avLst/>
          </a:prstGeom>
        </p:spPr>
      </p:pic>
      <p:sp>
        <p:nvSpPr>
          <p:cNvPr id="11" name="Signalisation droite 10">
            <a:extLst>
              <a:ext uri="{FF2B5EF4-FFF2-40B4-BE49-F238E27FC236}">
                <a16:creationId xmlns:a16="http://schemas.microsoft.com/office/drawing/2014/main" id="{321195A7-8158-6CE0-67D5-2500C7C64EF6}"/>
              </a:ext>
            </a:extLst>
          </p:cNvPr>
          <p:cNvSpPr/>
          <p:nvPr/>
        </p:nvSpPr>
        <p:spPr>
          <a:xfrm>
            <a:off x="157943" y="102329"/>
            <a:ext cx="2992582" cy="980901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Objectif explicite</a:t>
            </a:r>
          </a:p>
        </p:txBody>
      </p:sp>
      <p:sp>
        <p:nvSpPr>
          <p:cNvPr id="12" name="Chevron 11">
            <a:extLst>
              <a:ext uri="{FF2B5EF4-FFF2-40B4-BE49-F238E27FC236}">
                <a16:creationId xmlns:a16="http://schemas.microsoft.com/office/drawing/2014/main" id="{7E492F59-78C3-C040-D519-903491A0FDDC}"/>
              </a:ext>
            </a:extLst>
          </p:cNvPr>
          <p:cNvSpPr/>
          <p:nvPr/>
        </p:nvSpPr>
        <p:spPr>
          <a:xfrm>
            <a:off x="2884517" y="102329"/>
            <a:ext cx="3258589" cy="976078"/>
          </a:xfrm>
          <a:prstGeom prst="chevron">
            <a:avLst/>
          </a:prstGeom>
          <a:solidFill>
            <a:schemeClr val="accent5">
              <a:lumMod val="40000"/>
              <a:lumOff val="60000"/>
              <a:alpha val="2787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Modelage</a:t>
            </a:r>
          </a:p>
        </p:txBody>
      </p:sp>
      <p:sp>
        <p:nvSpPr>
          <p:cNvPr id="13" name="Chevron 12">
            <a:extLst>
              <a:ext uri="{FF2B5EF4-FFF2-40B4-BE49-F238E27FC236}">
                <a16:creationId xmlns:a16="http://schemas.microsoft.com/office/drawing/2014/main" id="{25C3FEBD-C2BF-5BC7-F338-3A0434F76EF0}"/>
              </a:ext>
            </a:extLst>
          </p:cNvPr>
          <p:cNvSpPr/>
          <p:nvPr/>
        </p:nvSpPr>
        <p:spPr>
          <a:xfrm>
            <a:off x="5877099" y="102329"/>
            <a:ext cx="3258589" cy="976078"/>
          </a:xfrm>
          <a:prstGeom prst="chevron">
            <a:avLst/>
          </a:prstGeom>
          <a:solidFill>
            <a:schemeClr val="accent5">
              <a:lumMod val="40000"/>
              <a:lumOff val="60000"/>
              <a:alpha val="2787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Pratique guidée</a:t>
            </a: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(collectif et à l’oral)</a:t>
            </a:r>
          </a:p>
        </p:txBody>
      </p:sp>
      <p:sp>
        <p:nvSpPr>
          <p:cNvPr id="14" name="Chevron 13">
            <a:extLst>
              <a:ext uri="{FF2B5EF4-FFF2-40B4-BE49-F238E27FC236}">
                <a16:creationId xmlns:a16="http://schemas.microsoft.com/office/drawing/2014/main" id="{F1104697-0D88-512D-54DF-4F0F1B3BB081}"/>
              </a:ext>
            </a:extLst>
          </p:cNvPr>
          <p:cNvSpPr/>
          <p:nvPr/>
        </p:nvSpPr>
        <p:spPr>
          <a:xfrm>
            <a:off x="8869680" y="102329"/>
            <a:ext cx="3258589" cy="976078"/>
          </a:xfrm>
          <a:prstGeom prst="chevron">
            <a:avLst/>
          </a:prstGeom>
          <a:solidFill>
            <a:schemeClr val="accent5">
              <a:lumMod val="40000"/>
              <a:lumOff val="60000"/>
              <a:alpha val="2787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Pratique autonome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17E00E9-6096-6685-4EBD-D9CF4463B001}"/>
              </a:ext>
            </a:extLst>
          </p:cNvPr>
          <p:cNvSpPr/>
          <p:nvPr/>
        </p:nvSpPr>
        <p:spPr>
          <a:xfrm>
            <a:off x="836023" y="5860109"/>
            <a:ext cx="121920" cy="11397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4F212C7-ABED-14CD-7C51-8245D46130D4}"/>
              </a:ext>
            </a:extLst>
          </p:cNvPr>
          <p:cNvSpPr/>
          <p:nvPr/>
        </p:nvSpPr>
        <p:spPr>
          <a:xfrm>
            <a:off x="992778" y="5780591"/>
            <a:ext cx="121920" cy="11397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2C639962-DC8B-AC71-9A06-680534FF52F4}"/>
              </a:ext>
            </a:extLst>
          </p:cNvPr>
          <p:cNvSpPr/>
          <p:nvPr/>
        </p:nvSpPr>
        <p:spPr>
          <a:xfrm>
            <a:off x="1114698" y="5639733"/>
            <a:ext cx="121920" cy="11397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1206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B588E1-9DC0-4AFD-6D99-C39A6F411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88" y="1311142"/>
            <a:ext cx="11808823" cy="350378"/>
          </a:xfrm>
        </p:spPr>
        <p:txBody>
          <a:bodyPr>
            <a:noAutofit/>
          </a:bodyPr>
          <a:lstStyle/>
          <a:p>
            <a:r>
              <a:rPr lang="fr-FR" sz="1800" i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cherche à classer dans l’ordre alphabétique ces trois mots : </a:t>
            </a:r>
            <a:endParaRPr lang="fr-FR" sz="2400" dirty="0">
              <a:solidFill>
                <a:schemeClr val="tx2"/>
              </a:solidFill>
              <a:highlight>
                <a:srgbClr val="C0C0C0"/>
              </a:highlight>
            </a:endParaRPr>
          </a:p>
        </p:txBody>
      </p:sp>
      <p:sp>
        <p:nvSpPr>
          <p:cNvPr id="4" name="Signalisation droite 3">
            <a:extLst>
              <a:ext uri="{FF2B5EF4-FFF2-40B4-BE49-F238E27FC236}">
                <a16:creationId xmlns:a16="http://schemas.microsoft.com/office/drawing/2014/main" id="{0F219568-5E6C-F85C-313F-2ED5593FFA9D}"/>
              </a:ext>
            </a:extLst>
          </p:cNvPr>
          <p:cNvSpPr/>
          <p:nvPr/>
        </p:nvSpPr>
        <p:spPr>
          <a:xfrm>
            <a:off x="157943" y="102329"/>
            <a:ext cx="2992582" cy="980901"/>
          </a:xfrm>
          <a:prstGeom prst="homePlate">
            <a:avLst/>
          </a:prstGeom>
          <a:solidFill>
            <a:schemeClr val="accent5">
              <a:lumMod val="40000"/>
              <a:lumOff val="60000"/>
              <a:alpha val="2787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Objectif explicite</a:t>
            </a:r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DB94D22C-5484-9EB0-5514-6831B0F368A5}"/>
              </a:ext>
            </a:extLst>
          </p:cNvPr>
          <p:cNvSpPr/>
          <p:nvPr/>
        </p:nvSpPr>
        <p:spPr>
          <a:xfrm>
            <a:off x="2884517" y="102329"/>
            <a:ext cx="3258589" cy="976078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Modelage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0C98C16D-0990-0FDB-CDEB-DB3409DE3FF6}"/>
              </a:ext>
            </a:extLst>
          </p:cNvPr>
          <p:cNvSpPr/>
          <p:nvPr/>
        </p:nvSpPr>
        <p:spPr>
          <a:xfrm>
            <a:off x="5877099" y="102329"/>
            <a:ext cx="3258589" cy="976078"/>
          </a:xfrm>
          <a:prstGeom prst="chevron">
            <a:avLst/>
          </a:prstGeom>
          <a:solidFill>
            <a:schemeClr val="accent5">
              <a:lumMod val="40000"/>
              <a:lumOff val="60000"/>
              <a:alpha val="2787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Pratique guidée</a:t>
            </a: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(collectif et à l’oral)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00E83B56-B9FD-E799-D775-BA6348D3AFE0}"/>
              </a:ext>
            </a:extLst>
          </p:cNvPr>
          <p:cNvSpPr/>
          <p:nvPr/>
        </p:nvSpPr>
        <p:spPr>
          <a:xfrm>
            <a:off x="8869680" y="102329"/>
            <a:ext cx="3258589" cy="976078"/>
          </a:xfrm>
          <a:prstGeom prst="chevron">
            <a:avLst/>
          </a:prstGeom>
          <a:solidFill>
            <a:schemeClr val="accent5">
              <a:lumMod val="40000"/>
              <a:lumOff val="60000"/>
              <a:alpha val="2787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Pratique autonome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E0D375F-6558-DF56-7505-0C338835E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27603"/>
            <a:ext cx="982880" cy="930397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D39AEEC-9539-9407-D80E-6E924BB05271}"/>
              </a:ext>
            </a:extLst>
          </p:cNvPr>
          <p:cNvSpPr/>
          <p:nvPr/>
        </p:nvSpPr>
        <p:spPr>
          <a:xfrm>
            <a:off x="756457" y="5962438"/>
            <a:ext cx="121920" cy="11397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572510C-A426-3CB6-3FBD-143AF2A13FD7}"/>
              </a:ext>
            </a:extLst>
          </p:cNvPr>
          <p:cNvSpPr/>
          <p:nvPr/>
        </p:nvSpPr>
        <p:spPr>
          <a:xfrm>
            <a:off x="913212" y="5882920"/>
            <a:ext cx="121920" cy="11397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EC1E424-7F06-D286-E575-728FA9C69156}"/>
              </a:ext>
            </a:extLst>
          </p:cNvPr>
          <p:cNvSpPr/>
          <p:nvPr/>
        </p:nvSpPr>
        <p:spPr>
          <a:xfrm>
            <a:off x="1035132" y="5742062"/>
            <a:ext cx="121920" cy="11397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736AB9-232A-BDA8-D02C-B807B6B48A0B}"/>
              </a:ext>
            </a:extLst>
          </p:cNvPr>
          <p:cNvSpPr/>
          <p:nvPr/>
        </p:nvSpPr>
        <p:spPr>
          <a:xfrm>
            <a:off x="491440" y="1578927"/>
            <a:ext cx="4079222" cy="662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0070C0"/>
                </a:solidFill>
              </a:rPr>
              <a:t>p</a:t>
            </a:r>
            <a:r>
              <a:rPr lang="fr-FR" sz="3000" b="1" dirty="0">
                <a:solidFill>
                  <a:schemeClr val="tx2"/>
                </a:solidFill>
              </a:rPr>
              <a:t>amplemousse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41B677-72BF-D979-BC3E-107621A3123A}"/>
              </a:ext>
            </a:extLst>
          </p:cNvPr>
          <p:cNvSpPr/>
          <p:nvPr/>
        </p:nvSpPr>
        <p:spPr>
          <a:xfrm>
            <a:off x="8154038" y="1583156"/>
            <a:ext cx="3542526" cy="667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FF0000"/>
                </a:solidFill>
              </a:rPr>
              <a:t>b</a:t>
            </a:r>
            <a:r>
              <a:rPr lang="fr-FR" sz="3000" b="1" dirty="0">
                <a:solidFill>
                  <a:schemeClr val="tx2"/>
                </a:solidFill>
              </a:rPr>
              <a:t>anane</a:t>
            </a:r>
          </a:p>
        </p:txBody>
      </p:sp>
      <p:sp>
        <p:nvSpPr>
          <p:cNvPr id="33" name="Titre 1">
            <a:extLst>
              <a:ext uri="{FF2B5EF4-FFF2-40B4-BE49-F238E27FC236}">
                <a16:creationId xmlns:a16="http://schemas.microsoft.com/office/drawing/2014/main" id="{BF045C7A-231F-C882-91BD-1E0B73C5B800}"/>
              </a:ext>
            </a:extLst>
          </p:cNvPr>
          <p:cNvSpPr txBox="1">
            <a:spLocks/>
          </p:cNvSpPr>
          <p:nvPr/>
        </p:nvSpPr>
        <p:spPr>
          <a:xfrm>
            <a:off x="193208" y="3890720"/>
            <a:ext cx="10839546" cy="660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1800" i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« b » précède (vient avant) le « c » qui précède le « p » </a:t>
            </a:r>
          </a:p>
          <a:p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donc  pour ranger ces mots dans l’ordre alphabétique, on les écrit dans l’ordre de ces lettres dans l’alphabet.</a:t>
            </a:r>
          </a:p>
          <a:p>
            <a:endParaRPr lang="fr-FR" sz="18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141181-7A35-216A-9A6D-2FFFF437A68B}"/>
              </a:ext>
            </a:extLst>
          </p:cNvPr>
          <p:cNvSpPr/>
          <p:nvPr/>
        </p:nvSpPr>
        <p:spPr>
          <a:xfrm>
            <a:off x="4510769" y="1591101"/>
            <a:ext cx="3946187" cy="667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00B050"/>
                </a:solidFill>
              </a:rPr>
              <a:t>c</a:t>
            </a:r>
            <a:r>
              <a:rPr lang="fr-FR" sz="3000" b="1" dirty="0">
                <a:solidFill>
                  <a:schemeClr val="tx2"/>
                </a:solidFill>
              </a:rPr>
              <a:t>erise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172093-F96B-BE84-83CF-7AB1AE45869C}"/>
              </a:ext>
            </a:extLst>
          </p:cNvPr>
          <p:cNvSpPr/>
          <p:nvPr/>
        </p:nvSpPr>
        <p:spPr>
          <a:xfrm>
            <a:off x="491440" y="2788313"/>
            <a:ext cx="11165034" cy="4387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</a:t>
            </a:r>
            <a:r>
              <a:rPr lang="fr-FR" sz="3000" b="1" dirty="0">
                <a:solidFill>
                  <a:srgbClr val="FF0000"/>
                </a:solidFill>
              </a:rPr>
              <a:t>b</a:t>
            </a:r>
            <a:r>
              <a:rPr lang="fr-FR" sz="3000" b="1" dirty="0">
                <a:solidFill>
                  <a:srgbClr val="00B050"/>
                </a:solidFill>
              </a:rPr>
              <a:t>c</a:t>
            </a:r>
            <a:r>
              <a:rPr lang="fr-FR" sz="3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defghijklmno</a:t>
            </a:r>
            <a:r>
              <a:rPr lang="fr-FR" sz="3000" b="1" dirty="0">
                <a:solidFill>
                  <a:srgbClr val="0070C0"/>
                </a:solidFill>
              </a:rPr>
              <a:t>p</a:t>
            </a:r>
            <a:r>
              <a:rPr lang="fr-FR" sz="3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qrstuvwxyz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8F06C8-D5F2-CB58-8B0A-566934885E37}"/>
              </a:ext>
            </a:extLst>
          </p:cNvPr>
          <p:cNvSpPr/>
          <p:nvPr/>
        </p:nvSpPr>
        <p:spPr>
          <a:xfrm>
            <a:off x="847128" y="5662996"/>
            <a:ext cx="3542526" cy="905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FF0000"/>
                </a:solidFill>
              </a:rPr>
              <a:t>b</a:t>
            </a:r>
            <a:r>
              <a:rPr lang="fr-FR" sz="3000" b="1" dirty="0">
                <a:solidFill>
                  <a:schemeClr val="tx2"/>
                </a:solidFill>
              </a:rPr>
              <a:t>anane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CF0B66-BE6F-EBED-1AA2-410F56DC99E9}"/>
              </a:ext>
            </a:extLst>
          </p:cNvPr>
          <p:cNvSpPr/>
          <p:nvPr/>
        </p:nvSpPr>
        <p:spPr>
          <a:xfrm>
            <a:off x="2725783" y="5662996"/>
            <a:ext cx="5774396" cy="905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00B050"/>
                </a:solidFill>
              </a:rPr>
              <a:t>c</a:t>
            </a:r>
            <a:r>
              <a:rPr lang="fr-FR" sz="3000" b="1" dirty="0">
                <a:solidFill>
                  <a:schemeClr val="tx2"/>
                </a:solidFill>
              </a:rPr>
              <a:t>erise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8674FA-8A4C-D1A8-38AF-6193A439BE73}"/>
              </a:ext>
            </a:extLst>
          </p:cNvPr>
          <p:cNvSpPr/>
          <p:nvPr/>
        </p:nvSpPr>
        <p:spPr>
          <a:xfrm>
            <a:off x="6890012" y="5662996"/>
            <a:ext cx="5578285" cy="905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0070C0"/>
                </a:solidFill>
              </a:rPr>
              <a:t>p</a:t>
            </a:r>
            <a:r>
              <a:rPr lang="fr-FR" sz="3000" b="1" dirty="0">
                <a:solidFill>
                  <a:schemeClr val="tx2"/>
                </a:solidFill>
              </a:rPr>
              <a:t>amplemousse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A64AC80-4297-6A97-564A-6C8784E700A9}"/>
              </a:ext>
            </a:extLst>
          </p:cNvPr>
          <p:cNvSpPr txBox="1">
            <a:spLocks/>
          </p:cNvSpPr>
          <p:nvPr/>
        </p:nvSpPr>
        <p:spPr>
          <a:xfrm>
            <a:off x="191588" y="2386803"/>
            <a:ext cx="11808823" cy="3503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commence d’abord par repérer la première lettre des mots. C’est la plus importante.</a:t>
            </a:r>
            <a:endParaRPr lang="fr-FR" sz="2400" dirty="0">
              <a:solidFill>
                <a:schemeClr val="tx2"/>
              </a:solidFill>
              <a:highlight>
                <a:srgbClr val="C0C0C0"/>
              </a:highlight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EB12FF1-5A51-2D2C-8E13-F523719E6EB6}"/>
              </a:ext>
            </a:extLst>
          </p:cNvPr>
          <p:cNvSpPr txBox="1"/>
          <p:nvPr/>
        </p:nvSpPr>
        <p:spPr>
          <a:xfrm>
            <a:off x="191588" y="3244389"/>
            <a:ext cx="114648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i="1" dirty="0">
                <a:solidFill>
                  <a:schemeClr val="tx2"/>
                </a:solidFill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 </a:t>
            </a:r>
            <a:r>
              <a:rPr lang="fr-FR" sz="1800" dirty="0">
                <a:highlight>
                  <a:srgbClr val="C0C0C0"/>
                </a:highlight>
              </a:rPr>
              <a:t>Le mot qui commence par la lettre classée en premier dans l’alphabet sera le mot classé en premier</a:t>
            </a:r>
            <a:r>
              <a:rPr lang="fr-FR" sz="1800" dirty="0">
                <a:solidFill>
                  <a:schemeClr val="tx2"/>
                </a:solidFill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br>
              <a:rPr lang="fr-FR" sz="1800" dirty="0">
                <a:solidFill>
                  <a:schemeClr val="tx2"/>
                </a:solidFill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solidFill>
                  <a:schemeClr val="tx2"/>
                </a:solidFill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Puis on continue le classement pour les mots restants.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5759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  <p:bldP spid="11" grpId="0" animBg="1"/>
      <p:bldP spid="15" grpId="0"/>
      <p:bldP spid="18" grpId="0"/>
      <p:bldP spid="33" grpId="0"/>
      <p:bldP spid="12" grpId="0"/>
      <p:bldP spid="14" grpId="0" animBg="1"/>
      <p:bldP spid="16" grpId="0"/>
      <p:bldP spid="17" grpId="0"/>
      <p:bldP spid="20" grpId="0"/>
      <p:bldP spid="3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gnalisation droite 3">
            <a:extLst>
              <a:ext uri="{FF2B5EF4-FFF2-40B4-BE49-F238E27FC236}">
                <a16:creationId xmlns:a16="http://schemas.microsoft.com/office/drawing/2014/main" id="{F0A8A84E-5105-D95E-9F8A-F891053B0E2F}"/>
              </a:ext>
            </a:extLst>
          </p:cNvPr>
          <p:cNvSpPr/>
          <p:nvPr/>
        </p:nvSpPr>
        <p:spPr>
          <a:xfrm>
            <a:off x="157943" y="102329"/>
            <a:ext cx="2992582" cy="980901"/>
          </a:xfrm>
          <a:prstGeom prst="homePlate">
            <a:avLst/>
          </a:prstGeom>
          <a:solidFill>
            <a:schemeClr val="accent5">
              <a:lumMod val="40000"/>
              <a:lumOff val="60000"/>
              <a:alpha val="2787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Objectif explicite</a:t>
            </a:r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E6A7F00B-821D-9160-A716-33B2181312ED}"/>
              </a:ext>
            </a:extLst>
          </p:cNvPr>
          <p:cNvSpPr/>
          <p:nvPr/>
        </p:nvSpPr>
        <p:spPr>
          <a:xfrm>
            <a:off x="2884517" y="102329"/>
            <a:ext cx="3258589" cy="976078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Modelage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97C12B42-ECCC-8D86-F621-1677983B1A3D}"/>
              </a:ext>
            </a:extLst>
          </p:cNvPr>
          <p:cNvSpPr/>
          <p:nvPr/>
        </p:nvSpPr>
        <p:spPr>
          <a:xfrm>
            <a:off x="5877099" y="102329"/>
            <a:ext cx="3258589" cy="976078"/>
          </a:xfrm>
          <a:prstGeom prst="chevron">
            <a:avLst/>
          </a:prstGeom>
          <a:solidFill>
            <a:schemeClr val="accent5">
              <a:lumMod val="40000"/>
              <a:lumOff val="60000"/>
              <a:alpha val="2787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Pratique guidée</a:t>
            </a: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(collectif et à l’oral)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42E4FC4B-9583-4317-350F-D071B237B8B4}"/>
              </a:ext>
            </a:extLst>
          </p:cNvPr>
          <p:cNvSpPr/>
          <p:nvPr/>
        </p:nvSpPr>
        <p:spPr>
          <a:xfrm>
            <a:off x="8869680" y="102329"/>
            <a:ext cx="3258589" cy="976078"/>
          </a:xfrm>
          <a:prstGeom prst="chevron">
            <a:avLst/>
          </a:prstGeom>
          <a:solidFill>
            <a:schemeClr val="accent5">
              <a:lumMod val="40000"/>
              <a:lumOff val="60000"/>
              <a:alpha val="2787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Pratique autonome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B2218A-B8B5-8C0F-8D95-9C31C7F19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27603"/>
            <a:ext cx="982880" cy="930397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E5703FCD-D22E-AA4A-0C7A-D2BD17326FD8}"/>
              </a:ext>
            </a:extLst>
          </p:cNvPr>
          <p:cNvSpPr/>
          <p:nvPr/>
        </p:nvSpPr>
        <p:spPr>
          <a:xfrm>
            <a:off x="756457" y="5962438"/>
            <a:ext cx="121920" cy="11397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4C8D981-E864-38AB-C711-E8D9EE2CE3B1}"/>
              </a:ext>
            </a:extLst>
          </p:cNvPr>
          <p:cNvSpPr/>
          <p:nvPr/>
        </p:nvSpPr>
        <p:spPr>
          <a:xfrm>
            <a:off x="913212" y="5882920"/>
            <a:ext cx="121920" cy="11397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92607AE-D785-A3FC-3090-1191303D2A40}"/>
              </a:ext>
            </a:extLst>
          </p:cNvPr>
          <p:cNvSpPr/>
          <p:nvPr/>
        </p:nvSpPr>
        <p:spPr>
          <a:xfrm>
            <a:off x="1035132" y="5742062"/>
            <a:ext cx="121920" cy="11397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0408C4-19E8-10C3-D354-206D558AEC1C}"/>
              </a:ext>
            </a:extLst>
          </p:cNvPr>
          <p:cNvSpPr/>
          <p:nvPr/>
        </p:nvSpPr>
        <p:spPr>
          <a:xfrm>
            <a:off x="2377442" y="2718088"/>
            <a:ext cx="2325187" cy="905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6600" b="1" dirty="0">
              <a:solidFill>
                <a:schemeClr val="tx2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AC995F-1093-5824-067B-7289EE8631A5}"/>
              </a:ext>
            </a:extLst>
          </p:cNvPr>
          <p:cNvSpPr/>
          <p:nvPr/>
        </p:nvSpPr>
        <p:spPr>
          <a:xfrm>
            <a:off x="163528" y="1262109"/>
            <a:ext cx="2686712" cy="724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FF0000"/>
                </a:solidFill>
              </a:rPr>
              <a:t>Y</a:t>
            </a:r>
            <a:r>
              <a:rPr lang="fr-FR" sz="3000" b="1" dirty="0">
                <a:solidFill>
                  <a:srgbClr val="0070C0"/>
                </a:solidFill>
              </a:rPr>
              <a:t>oussef</a:t>
            </a:r>
            <a:endParaRPr lang="fr-FR" sz="3000" b="1" dirty="0">
              <a:solidFill>
                <a:schemeClr val="tx2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176552-AEFD-D1C4-CC65-2EDC0B9C3EE1}"/>
              </a:ext>
            </a:extLst>
          </p:cNvPr>
          <p:cNvSpPr/>
          <p:nvPr/>
        </p:nvSpPr>
        <p:spPr>
          <a:xfrm>
            <a:off x="5727425" y="1262109"/>
            <a:ext cx="2180188" cy="724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FF0000"/>
                </a:solidFill>
              </a:rPr>
              <a:t>Y</a:t>
            </a:r>
            <a:r>
              <a:rPr lang="fr-FR" sz="3000" b="1" dirty="0">
                <a:solidFill>
                  <a:srgbClr val="0070C0"/>
                </a:solidFill>
              </a:rPr>
              <a:t>asmine</a:t>
            </a:r>
            <a:endParaRPr lang="fr-FR" sz="3000" b="1" dirty="0">
              <a:solidFill>
                <a:schemeClr val="tx2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98CED61-5BC9-1707-93BA-96EB2D5F452B}"/>
              </a:ext>
            </a:extLst>
          </p:cNvPr>
          <p:cNvSpPr/>
          <p:nvPr/>
        </p:nvSpPr>
        <p:spPr>
          <a:xfrm>
            <a:off x="2746588" y="1262109"/>
            <a:ext cx="2795053" cy="724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00B050"/>
                </a:solidFill>
              </a:rPr>
              <a:t>L</a:t>
            </a:r>
            <a:r>
              <a:rPr lang="fr-FR" sz="3000" b="1" dirty="0">
                <a:solidFill>
                  <a:schemeClr val="accent1"/>
                </a:solidFill>
              </a:rPr>
              <a:t>i</a:t>
            </a:r>
            <a:r>
              <a:rPr lang="fr-FR" sz="3000" b="1" dirty="0">
                <a:solidFill>
                  <a:srgbClr val="0070C0"/>
                </a:solidFill>
              </a:rPr>
              <a:t>no</a:t>
            </a:r>
            <a:endParaRPr lang="fr-FR" sz="3000" b="1" dirty="0">
              <a:solidFill>
                <a:schemeClr val="tx2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B6096A1-10C7-ACC5-C885-82D29D015CAD}"/>
              </a:ext>
            </a:extLst>
          </p:cNvPr>
          <p:cNvSpPr/>
          <p:nvPr/>
        </p:nvSpPr>
        <p:spPr>
          <a:xfrm>
            <a:off x="8586787" y="1262109"/>
            <a:ext cx="2039106" cy="724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00B050"/>
                </a:solidFill>
              </a:rPr>
              <a:t>L</a:t>
            </a:r>
            <a:r>
              <a:rPr lang="fr-FR" sz="3000" b="1" dirty="0">
                <a:solidFill>
                  <a:schemeClr val="accent1"/>
                </a:solidFill>
              </a:rPr>
              <a:t>aura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E616F06-E739-987E-C9E9-F713EA600866}"/>
              </a:ext>
            </a:extLst>
          </p:cNvPr>
          <p:cNvSpPr txBox="1"/>
          <p:nvPr/>
        </p:nvSpPr>
        <p:spPr>
          <a:xfrm>
            <a:off x="203965" y="2860377"/>
            <a:ext cx="112755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 sait pas si « Lino » vient avant « Laura ».</a:t>
            </a:r>
          </a:p>
          <a:p>
            <a:r>
              <a:rPr lang="fr-FR" b="1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Etape 2</a:t>
            </a:r>
            <a:r>
              <a:rPr lang="fr-FR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o</a:t>
            </a:r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regarde alors la deuxième lettre de ces mots.</a:t>
            </a:r>
            <a:endParaRPr lang="fr-FR" sz="1800" b="1" dirty="0">
              <a:solidFill>
                <a:schemeClr val="accent1"/>
              </a:solidFill>
            </a:endParaRPr>
          </a:p>
          <a:p>
            <a:endParaRPr lang="fr-FR" sz="1800" i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F975217-8940-7AB9-D24C-DEA3EE80A8DB}"/>
              </a:ext>
            </a:extLst>
          </p:cNvPr>
          <p:cNvSpPr/>
          <p:nvPr/>
        </p:nvSpPr>
        <p:spPr>
          <a:xfrm>
            <a:off x="294581" y="2333106"/>
            <a:ext cx="11165034" cy="480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abcdefghijk</a:t>
            </a:r>
            <a:r>
              <a:rPr lang="fr-FR" sz="3000" b="1" dirty="0">
                <a:solidFill>
                  <a:srgbClr val="00B050"/>
                </a:solidFill>
              </a:rPr>
              <a:t>l</a:t>
            </a:r>
            <a:r>
              <a:rPr lang="fr-FR" sz="3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mnopqrstuvwx</a:t>
            </a:r>
            <a:r>
              <a:rPr lang="fr-FR" sz="3000" b="1" dirty="0">
                <a:solidFill>
                  <a:srgbClr val="FF0000"/>
                </a:solidFill>
              </a:rPr>
              <a:t>y</a:t>
            </a:r>
            <a:r>
              <a:rPr lang="fr-FR" sz="3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z</a:t>
            </a:r>
          </a:p>
        </p:txBody>
      </p:sp>
      <p:sp>
        <p:nvSpPr>
          <p:cNvPr id="33" name="Titre 1">
            <a:extLst>
              <a:ext uri="{FF2B5EF4-FFF2-40B4-BE49-F238E27FC236}">
                <a16:creationId xmlns:a16="http://schemas.microsoft.com/office/drawing/2014/main" id="{87D4712B-08BE-8FF9-C101-FE0D483EA6A5}"/>
              </a:ext>
            </a:extLst>
          </p:cNvPr>
          <p:cNvSpPr txBox="1">
            <a:spLocks/>
          </p:cNvSpPr>
          <p:nvPr/>
        </p:nvSpPr>
        <p:spPr>
          <a:xfrm>
            <a:off x="191588" y="1130139"/>
            <a:ext cx="11808823" cy="4051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On cherche à ranger dans l’ordre alphabétique ces quatre mots. </a:t>
            </a:r>
            <a:endParaRPr lang="fr-FR" sz="1800" b="1" i="1" dirty="0">
              <a:solidFill>
                <a:schemeClr val="tx2"/>
              </a:solidFill>
              <a:highlight>
                <a:srgbClr val="00FF00"/>
              </a:highlight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EC59EDF-0A70-C50A-2E2F-A1D942A046BC}"/>
              </a:ext>
            </a:extLst>
          </p:cNvPr>
          <p:cNvSpPr txBox="1"/>
          <p:nvPr/>
        </p:nvSpPr>
        <p:spPr>
          <a:xfrm>
            <a:off x="203965" y="3418088"/>
            <a:ext cx="86657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« </a:t>
            </a:r>
            <a:r>
              <a:rPr lang="fr-FR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 précède (vient avant) le « </a:t>
            </a:r>
            <a:r>
              <a:rPr lang="fr-FR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</a:t>
            </a:r>
            <a:r>
              <a:rPr lang="fr-FR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 </a:t>
            </a:r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donc le mot « Laura » vient avant le mot « Lino ». 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182E35E2-EB3E-5339-3007-D828BF5F8AC6}"/>
              </a:ext>
            </a:extLst>
          </p:cNvPr>
          <p:cNvSpPr txBox="1">
            <a:spLocks/>
          </p:cNvSpPr>
          <p:nvPr/>
        </p:nvSpPr>
        <p:spPr>
          <a:xfrm>
            <a:off x="205361" y="1859886"/>
            <a:ext cx="11808823" cy="4051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b="1" i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Etape 1 </a:t>
            </a:r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:  On repère la première lettre de chaque mot. </a:t>
            </a:r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« L » précède (vient avant)  le « Y » </a:t>
            </a:r>
          </a:p>
          <a:p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 </a:t>
            </a:r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Donc les mots commençant par « L » seront les premiers. </a:t>
            </a:r>
            <a:endParaRPr lang="fr-FR" sz="1800" b="1" i="1" dirty="0">
              <a:solidFill>
                <a:schemeClr val="tx2"/>
              </a:solidFill>
              <a:highlight>
                <a:srgbClr val="00FF00"/>
              </a:highlight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812C41-448C-FB73-738F-9DC858DBA866}"/>
              </a:ext>
            </a:extLst>
          </p:cNvPr>
          <p:cNvSpPr/>
          <p:nvPr/>
        </p:nvSpPr>
        <p:spPr>
          <a:xfrm>
            <a:off x="5416409" y="2929257"/>
            <a:ext cx="2795053" cy="724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00B050"/>
                </a:solidFill>
              </a:rPr>
              <a:t>L</a:t>
            </a:r>
            <a:r>
              <a:rPr lang="fr-FR" sz="3000" b="1" dirty="0">
                <a:solidFill>
                  <a:srgbClr val="FFC000"/>
                </a:solidFill>
              </a:rPr>
              <a:t>i</a:t>
            </a:r>
            <a:r>
              <a:rPr lang="fr-FR" sz="3000" b="1" dirty="0">
                <a:solidFill>
                  <a:srgbClr val="0070C0"/>
                </a:solidFill>
              </a:rPr>
              <a:t>no</a:t>
            </a:r>
            <a:endParaRPr lang="fr-FR" sz="3000" b="1" dirty="0">
              <a:solidFill>
                <a:schemeClr val="tx2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96A7AF-4894-BA6A-029B-D3CB08140B33}"/>
              </a:ext>
            </a:extLst>
          </p:cNvPr>
          <p:cNvSpPr/>
          <p:nvPr/>
        </p:nvSpPr>
        <p:spPr>
          <a:xfrm>
            <a:off x="6758840" y="2937674"/>
            <a:ext cx="2039106" cy="724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00B050"/>
                </a:solidFill>
              </a:rPr>
              <a:t>L</a:t>
            </a:r>
            <a:r>
              <a:rPr lang="fr-FR" sz="3000" b="1" dirty="0">
                <a:solidFill>
                  <a:srgbClr val="FFC000"/>
                </a:solidFill>
              </a:rPr>
              <a:t>a</a:t>
            </a:r>
            <a:r>
              <a:rPr lang="fr-FR" sz="3000" b="1" dirty="0">
                <a:solidFill>
                  <a:schemeClr val="accent1"/>
                </a:solidFill>
              </a:rPr>
              <a:t>ura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25977F-132E-41C4-4863-AEAC324AE36B}"/>
              </a:ext>
            </a:extLst>
          </p:cNvPr>
          <p:cNvSpPr/>
          <p:nvPr/>
        </p:nvSpPr>
        <p:spPr>
          <a:xfrm>
            <a:off x="294581" y="3768707"/>
            <a:ext cx="11165034" cy="480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FFC000"/>
                </a:solidFill>
              </a:rPr>
              <a:t>a</a:t>
            </a:r>
            <a:r>
              <a:rPr lang="fr-FR" sz="3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bcdefgh</a:t>
            </a:r>
            <a:r>
              <a:rPr lang="fr-FR" sz="3000" b="1" dirty="0">
                <a:solidFill>
                  <a:srgbClr val="FFC000"/>
                </a:solidFill>
              </a:rPr>
              <a:t>i</a:t>
            </a:r>
            <a:r>
              <a:rPr lang="fr-FR" sz="3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jklmnopqrstuvwxyz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B66F395-9DE9-75BC-CCF3-C5B4FD4DD667}"/>
              </a:ext>
            </a:extLst>
          </p:cNvPr>
          <p:cNvSpPr txBox="1"/>
          <p:nvPr/>
        </p:nvSpPr>
        <p:spPr>
          <a:xfrm>
            <a:off x="225737" y="4281451"/>
            <a:ext cx="112755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 sait pas si Youssef vient avant Yasmine.</a:t>
            </a:r>
          </a:p>
          <a:p>
            <a:r>
              <a:rPr lang="fr-FR" b="1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Etape 3 </a:t>
            </a:r>
            <a:r>
              <a:rPr lang="fr-FR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o</a:t>
            </a:r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regarde alors la deuxième lettre de ces mots.</a:t>
            </a:r>
            <a:endParaRPr lang="fr-FR" sz="1800" b="1" dirty="0">
              <a:solidFill>
                <a:schemeClr val="accent1"/>
              </a:solidFill>
            </a:endParaRPr>
          </a:p>
          <a:p>
            <a:endParaRPr lang="fr-FR" sz="1800" i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F18F97F-5404-5781-E977-248F814548AA}"/>
              </a:ext>
            </a:extLst>
          </p:cNvPr>
          <p:cNvSpPr/>
          <p:nvPr/>
        </p:nvSpPr>
        <p:spPr>
          <a:xfrm>
            <a:off x="294581" y="5156926"/>
            <a:ext cx="11165034" cy="480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FFC000"/>
                </a:solidFill>
              </a:rPr>
              <a:t>a</a:t>
            </a:r>
            <a:r>
              <a:rPr lang="fr-FR" sz="3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bcdefghijklmn</a:t>
            </a:r>
            <a:r>
              <a:rPr lang="fr-FR" sz="3000" b="1" dirty="0">
                <a:solidFill>
                  <a:srgbClr val="FFC000"/>
                </a:solidFill>
              </a:rPr>
              <a:t>o</a:t>
            </a:r>
            <a:r>
              <a:rPr lang="fr-FR" sz="3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pqrstuvwxyz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52176C3-A4E7-8507-3BAA-F54237312AA5}"/>
              </a:ext>
            </a:extLst>
          </p:cNvPr>
          <p:cNvSpPr/>
          <p:nvPr/>
        </p:nvSpPr>
        <p:spPr>
          <a:xfrm>
            <a:off x="5480540" y="4376773"/>
            <a:ext cx="2686712" cy="724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FF0000"/>
                </a:solidFill>
              </a:rPr>
              <a:t>Y</a:t>
            </a:r>
            <a:r>
              <a:rPr lang="fr-FR" sz="3000" b="1" dirty="0">
                <a:solidFill>
                  <a:srgbClr val="FFC000"/>
                </a:solidFill>
              </a:rPr>
              <a:t>o</a:t>
            </a:r>
            <a:r>
              <a:rPr lang="fr-FR" sz="3000" b="1" dirty="0">
                <a:solidFill>
                  <a:srgbClr val="0070C0"/>
                </a:solidFill>
              </a:rPr>
              <a:t>ussef</a:t>
            </a:r>
            <a:endParaRPr lang="fr-FR" sz="3000" b="1" dirty="0">
              <a:solidFill>
                <a:schemeClr val="tx2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092BCD-13F1-FACA-AC65-C4991A4B6218}"/>
              </a:ext>
            </a:extLst>
          </p:cNvPr>
          <p:cNvSpPr/>
          <p:nvPr/>
        </p:nvSpPr>
        <p:spPr>
          <a:xfrm>
            <a:off x="7364408" y="4388476"/>
            <a:ext cx="2180188" cy="724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FF0000"/>
                </a:solidFill>
              </a:rPr>
              <a:t>Y</a:t>
            </a:r>
            <a:r>
              <a:rPr lang="fr-FR" sz="3000" b="1" dirty="0">
                <a:solidFill>
                  <a:srgbClr val="FFC000"/>
                </a:solidFill>
              </a:rPr>
              <a:t>a</a:t>
            </a:r>
            <a:r>
              <a:rPr lang="fr-FR" sz="3000" b="1" dirty="0">
                <a:solidFill>
                  <a:srgbClr val="0070C0"/>
                </a:solidFill>
              </a:rPr>
              <a:t>smine</a:t>
            </a:r>
            <a:endParaRPr lang="fr-FR" sz="3000" b="1" dirty="0">
              <a:solidFill>
                <a:schemeClr val="tx2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0E48DEC-75D6-0087-32FC-CD612DFB7956}"/>
              </a:ext>
            </a:extLst>
          </p:cNvPr>
          <p:cNvSpPr txBox="1"/>
          <p:nvPr/>
        </p:nvSpPr>
        <p:spPr>
          <a:xfrm>
            <a:off x="203965" y="4837146"/>
            <a:ext cx="9640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« a » précède (vient avant)  le « </a:t>
            </a:r>
            <a:r>
              <a:rPr lang="fr-FR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</a:t>
            </a:r>
            <a:r>
              <a:rPr lang="fr-FR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 </a:t>
            </a:r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donc le mot « Yasmine » vient avant le mot « Youssef ».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A81079B-9F74-82C4-A932-7031C1543D5E}"/>
              </a:ext>
            </a:extLst>
          </p:cNvPr>
          <p:cNvSpPr/>
          <p:nvPr/>
        </p:nvSpPr>
        <p:spPr>
          <a:xfrm>
            <a:off x="7657951" y="5936819"/>
            <a:ext cx="2686712" cy="724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FF0000"/>
                </a:solidFill>
              </a:rPr>
              <a:t>Y</a:t>
            </a:r>
            <a:r>
              <a:rPr lang="fr-FR" sz="3000" b="1" dirty="0">
                <a:solidFill>
                  <a:srgbClr val="FFC000"/>
                </a:solidFill>
              </a:rPr>
              <a:t>o</a:t>
            </a:r>
            <a:r>
              <a:rPr lang="fr-FR" sz="3000" b="1" dirty="0">
                <a:solidFill>
                  <a:srgbClr val="0070C0"/>
                </a:solidFill>
              </a:rPr>
              <a:t>ussef</a:t>
            </a:r>
            <a:endParaRPr lang="fr-FR" sz="3000" b="1" dirty="0">
              <a:solidFill>
                <a:schemeClr val="tx2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D5BF49F-9ACE-C206-B058-3117C3769907}"/>
              </a:ext>
            </a:extLst>
          </p:cNvPr>
          <p:cNvSpPr/>
          <p:nvPr/>
        </p:nvSpPr>
        <p:spPr>
          <a:xfrm>
            <a:off x="5632765" y="5936819"/>
            <a:ext cx="2180188" cy="724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FF0000"/>
                </a:solidFill>
              </a:rPr>
              <a:t>Y</a:t>
            </a:r>
            <a:r>
              <a:rPr lang="fr-FR" sz="3000" b="1" dirty="0">
                <a:solidFill>
                  <a:srgbClr val="FFC000"/>
                </a:solidFill>
              </a:rPr>
              <a:t>a</a:t>
            </a:r>
            <a:r>
              <a:rPr lang="fr-FR" sz="3000" b="1" dirty="0">
                <a:solidFill>
                  <a:srgbClr val="0070C0"/>
                </a:solidFill>
              </a:rPr>
              <a:t>smine</a:t>
            </a:r>
            <a:endParaRPr lang="fr-FR" sz="3000" b="1" dirty="0">
              <a:solidFill>
                <a:schemeClr val="tx2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DEF8260-6899-5029-BE77-1C9BE7637750}"/>
              </a:ext>
            </a:extLst>
          </p:cNvPr>
          <p:cNvSpPr/>
          <p:nvPr/>
        </p:nvSpPr>
        <p:spPr>
          <a:xfrm>
            <a:off x="3042719" y="5936819"/>
            <a:ext cx="2795053" cy="724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00B050"/>
                </a:solidFill>
              </a:rPr>
              <a:t>L</a:t>
            </a:r>
            <a:r>
              <a:rPr lang="fr-FR" sz="3000" b="1" dirty="0">
                <a:solidFill>
                  <a:srgbClr val="FFC000"/>
                </a:solidFill>
              </a:rPr>
              <a:t>i</a:t>
            </a:r>
            <a:r>
              <a:rPr lang="fr-FR" sz="3000" b="1" dirty="0">
                <a:solidFill>
                  <a:srgbClr val="0070C0"/>
                </a:solidFill>
              </a:rPr>
              <a:t>no</a:t>
            </a:r>
            <a:endParaRPr lang="fr-FR" sz="3000" b="1" dirty="0">
              <a:solidFill>
                <a:schemeClr val="tx2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3B3B1F7-1789-20C8-639F-E3FAD881BED3}"/>
              </a:ext>
            </a:extLst>
          </p:cNvPr>
          <p:cNvSpPr/>
          <p:nvPr/>
        </p:nvSpPr>
        <p:spPr>
          <a:xfrm>
            <a:off x="1258626" y="5936819"/>
            <a:ext cx="2039106" cy="724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rgbClr val="00B050"/>
                </a:solidFill>
              </a:rPr>
              <a:t>L</a:t>
            </a:r>
            <a:r>
              <a:rPr lang="fr-FR" sz="3000" b="1" dirty="0">
                <a:solidFill>
                  <a:srgbClr val="FFC000"/>
                </a:solidFill>
              </a:rPr>
              <a:t>a</a:t>
            </a:r>
            <a:r>
              <a:rPr lang="fr-FR" sz="3000" b="1" dirty="0">
                <a:solidFill>
                  <a:schemeClr val="accent1"/>
                </a:solidFill>
              </a:rPr>
              <a:t>ura</a:t>
            </a:r>
          </a:p>
        </p:txBody>
      </p:sp>
    </p:spTree>
    <p:extLst>
      <p:ext uri="{BB962C8B-B14F-4D97-AF65-F5344CB8AC3E}">
        <p14:creationId xmlns:p14="http://schemas.microsoft.com/office/powerpoint/2010/main" val="1520604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2" grpId="0"/>
      <p:bldP spid="3" grpId="0"/>
      <p:bldP spid="24" grpId="0"/>
      <p:bldP spid="25" grpId="0"/>
      <p:bldP spid="27" grpId="0"/>
      <p:bldP spid="28" grpId="0" animBg="1"/>
      <p:bldP spid="33" grpId="0"/>
      <p:bldP spid="18" grpId="0"/>
      <p:bldP spid="19" grpId="0"/>
      <p:bldP spid="20" grpId="0"/>
      <p:bldP spid="21" grpId="0"/>
      <p:bldP spid="22" grpId="0" animBg="1"/>
      <p:bldP spid="23" grpId="0"/>
      <p:bldP spid="26" grpId="0" animBg="1"/>
      <p:bldP spid="30" grpId="0"/>
      <p:bldP spid="31" grpId="0"/>
      <p:bldP spid="32" grpId="0"/>
      <p:bldP spid="34" grpId="0"/>
      <p:bldP spid="35" grpId="0"/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ignalisation droite 8">
            <a:extLst>
              <a:ext uri="{FF2B5EF4-FFF2-40B4-BE49-F238E27FC236}">
                <a16:creationId xmlns:a16="http://schemas.microsoft.com/office/drawing/2014/main" id="{F5A6A837-2B07-AF31-45B4-326097BCBCF6}"/>
              </a:ext>
            </a:extLst>
          </p:cNvPr>
          <p:cNvSpPr/>
          <p:nvPr/>
        </p:nvSpPr>
        <p:spPr>
          <a:xfrm>
            <a:off x="157943" y="102329"/>
            <a:ext cx="2992582" cy="980901"/>
          </a:xfrm>
          <a:prstGeom prst="homePlate">
            <a:avLst/>
          </a:prstGeom>
          <a:solidFill>
            <a:schemeClr val="accent5">
              <a:lumMod val="40000"/>
              <a:lumOff val="60000"/>
              <a:alpha val="2787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Objectif explicite</a:t>
            </a: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1BF85C22-2E30-6E97-5803-68485F324350}"/>
              </a:ext>
            </a:extLst>
          </p:cNvPr>
          <p:cNvSpPr/>
          <p:nvPr/>
        </p:nvSpPr>
        <p:spPr>
          <a:xfrm>
            <a:off x="2884517" y="102329"/>
            <a:ext cx="3258589" cy="976078"/>
          </a:xfrm>
          <a:prstGeom prst="chevron">
            <a:avLst/>
          </a:prstGeom>
          <a:solidFill>
            <a:schemeClr val="accent5">
              <a:lumMod val="40000"/>
              <a:lumOff val="60000"/>
              <a:alpha val="2787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Modelage</a:t>
            </a:r>
          </a:p>
        </p:txBody>
      </p:sp>
      <p:sp>
        <p:nvSpPr>
          <p:cNvPr id="11" name="Chevron 10">
            <a:extLst>
              <a:ext uri="{FF2B5EF4-FFF2-40B4-BE49-F238E27FC236}">
                <a16:creationId xmlns:a16="http://schemas.microsoft.com/office/drawing/2014/main" id="{C27E4127-3DFD-C2AD-1EFC-6472E5221F22}"/>
              </a:ext>
            </a:extLst>
          </p:cNvPr>
          <p:cNvSpPr/>
          <p:nvPr/>
        </p:nvSpPr>
        <p:spPr>
          <a:xfrm>
            <a:off x="5877099" y="102329"/>
            <a:ext cx="3258589" cy="976078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Pratique guidée</a:t>
            </a:r>
          </a:p>
          <a:p>
            <a:pPr algn="ctr"/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(collectif et à l’oral)</a:t>
            </a:r>
          </a:p>
        </p:txBody>
      </p:sp>
      <p:sp>
        <p:nvSpPr>
          <p:cNvPr id="12" name="Chevron 11">
            <a:extLst>
              <a:ext uri="{FF2B5EF4-FFF2-40B4-BE49-F238E27FC236}">
                <a16:creationId xmlns:a16="http://schemas.microsoft.com/office/drawing/2014/main" id="{701D17CD-E295-1AD6-49CE-4F05087F397A}"/>
              </a:ext>
            </a:extLst>
          </p:cNvPr>
          <p:cNvSpPr/>
          <p:nvPr/>
        </p:nvSpPr>
        <p:spPr>
          <a:xfrm>
            <a:off x="8869680" y="102329"/>
            <a:ext cx="3258589" cy="976078"/>
          </a:xfrm>
          <a:prstGeom prst="chevron">
            <a:avLst/>
          </a:prstGeom>
          <a:solidFill>
            <a:schemeClr val="accent5">
              <a:lumMod val="40000"/>
              <a:lumOff val="60000"/>
              <a:alpha val="2787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Pratique autonome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D996DC-F43C-2389-D9DB-AB543D52F43D}"/>
              </a:ext>
            </a:extLst>
          </p:cNvPr>
          <p:cNvSpPr/>
          <p:nvPr/>
        </p:nvSpPr>
        <p:spPr>
          <a:xfrm>
            <a:off x="225570" y="1229147"/>
            <a:ext cx="11165034" cy="480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solidFill>
                  <a:schemeClr val="tx2"/>
                </a:solidFill>
              </a:rPr>
              <a:t>abcdefghijklmnopqrstuvwxyz</a:t>
            </a:r>
          </a:p>
        </p:txBody>
      </p: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8BC250C4-6DB1-7D08-DCA4-A3901EDFEB92}"/>
              </a:ext>
            </a:extLst>
          </p:cNvPr>
          <p:cNvGrpSpPr/>
          <p:nvPr/>
        </p:nvGrpSpPr>
        <p:grpSpPr>
          <a:xfrm>
            <a:off x="225570" y="1789004"/>
            <a:ext cx="11833529" cy="986280"/>
            <a:chOff x="225570" y="1789004"/>
            <a:chExt cx="11833529" cy="98628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24DFE568-7AC7-F3D3-D43D-D0D40E273691}"/>
                </a:ext>
              </a:extLst>
            </p:cNvPr>
            <p:cNvGrpSpPr/>
            <p:nvPr/>
          </p:nvGrpSpPr>
          <p:grpSpPr>
            <a:xfrm>
              <a:off x="225570" y="2126587"/>
              <a:ext cx="1529543" cy="648697"/>
              <a:chOff x="756456" y="2165230"/>
              <a:chExt cx="1529543" cy="648697"/>
            </a:xfrm>
          </p:grpSpPr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0F41ECA-AC09-5F89-105B-5FB3F4B9C8C3}"/>
                  </a:ext>
                </a:extLst>
              </p:cNvPr>
              <p:cNvSpPr txBox="1"/>
              <p:nvPr/>
            </p:nvSpPr>
            <p:spPr>
              <a:xfrm>
                <a:off x="756456" y="2165230"/>
                <a:ext cx="15295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dirty="0">
                    <a:solidFill>
                      <a:srgbClr val="FF0000"/>
                    </a:solidFill>
                  </a:rPr>
                  <a:t>m</a:t>
                </a:r>
                <a:r>
                  <a:rPr lang="fr-FR" sz="2000" b="1" dirty="0">
                    <a:solidFill>
                      <a:schemeClr val="tx2"/>
                    </a:solidFill>
                  </a:rPr>
                  <a:t>ain</a:t>
                </a: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C76A6CF5-0A0B-AEEA-F371-9D13E82DAAC0}"/>
                  </a:ext>
                </a:extLst>
              </p:cNvPr>
              <p:cNvSpPr/>
              <p:nvPr/>
            </p:nvSpPr>
            <p:spPr>
              <a:xfrm>
                <a:off x="1378891" y="2529255"/>
                <a:ext cx="284672" cy="2846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0BB9B12-3F5C-49BD-070E-D50427A2DFBE}"/>
                </a:ext>
              </a:extLst>
            </p:cNvPr>
            <p:cNvGrpSpPr/>
            <p:nvPr/>
          </p:nvGrpSpPr>
          <p:grpSpPr>
            <a:xfrm>
              <a:off x="5247581" y="2126587"/>
              <a:ext cx="1529543" cy="648697"/>
              <a:chOff x="756456" y="2165230"/>
              <a:chExt cx="1529543" cy="648697"/>
            </a:xfrm>
          </p:grpSpPr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7C4CF4A-4BB3-9CF2-C7C6-BDD666666B14}"/>
                  </a:ext>
                </a:extLst>
              </p:cNvPr>
              <p:cNvSpPr txBox="1"/>
              <p:nvPr/>
            </p:nvSpPr>
            <p:spPr>
              <a:xfrm>
                <a:off x="756456" y="2165230"/>
                <a:ext cx="15295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dirty="0">
                    <a:solidFill>
                      <a:srgbClr val="FF0000"/>
                    </a:solidFill>
                  </a:rPr>
                  <a:t>p</a:t>
                </a:r>
                <a:r>
                  <a:rPr lang="fr-FR" sz="2000" b="1" dirty="0">
                    <a:solidFill>
                      <a:schemeClr val="tx2"/>
                    </a:solidFill>
                  </a:rPr>
                  <a:t>ied</a:t>
                </a: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FFB8DE26-A1C2-2F21-2764-19197EC933B2}"/>
                  </a:ext>
                </a:extLst>
              </p:cNvPr>
              <p:cNvSpPr/>
              <p:nvPr/>
            </p:nvSpPr>
            <p:spPr>
              <a:xfrm>
                <a:off x="1378891" y="2529255"/>
                <a:ext cx="284672" cy="2846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21396718-FD19-6F81-C9FF-444FC0B3298F}"/>
                </a:ext>
              </a:extLst>
            </p:cNvPr>
            <p:cNvGrpSpPr/>
            <p:nvPr/>
          </p:nvGrpSpPr>
          <p:grpSpPr>
            <a:xfrm>
              <a:off x="10269592" y="2126587"/>
              <a:ext cx="1529543" cy="648697"/>
              <a:chOff x="756456" y="2165230"/>
              <a:chExt cx="1529543" cy="648697"/>
            </a:xfrm>
          </p:grpSpPr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04C5FDDF-614A-49E8-C2F1-D2540A7BB76B}"/>
                  </a:ext>
                </a:extLst>
              </p:cNvPr>
              <p:cNvSpPr txBox="1"/>
              <p:nvPr/>
            </p:nvSpPr>
            <p:spPr>
              <a:xfrm>
                <a:off x="756456" y="2165230"/>
                <a:ext cx="15295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dirty="0">
                    <a:solidFill>
                      <a:srgbClr val="FF0000"/>
                    </a:solidFill>
                  </a:rPr>
                  <a:t>j</a:t>
                </a:r>
                <a:r>
                  <a:rPr lang="fr-FR" sz="2000" b="1" dirty="0">
                    <a:solidFill>
                      <a:schemeClr val="tx2"/>
                    </a:solidFill>
                  </a:rPr>
                  <a:t>ambe</a:t>
                </a:r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04D5B1B0-7281-7149-64C3-8AE03156CAEE}"/>
                  </a:ext>
                </a:extLst>
              </p:cNvPr>
              <p:cNvSpPr/>
              <p:nvPr/>
            </p:nvSpPr>
            <p:spPr>
              <a:xfrm>
                <a:off x="1378891" y="2529255"/>
                <a:ext cx="284672" cy="2846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1" name="Titre 1">
              <a:extLst>
                <a:ext uri="{FF2B5EF4-FFF2-40B4-BE49-F238E27FC236}">
                  <a16:creationId xmlns:a16="http://schemas.microsoft.com/office/drawing/2014/main" id="{BECD2072-D5F7-66E5-66F2-683E4D82AD9C}"/>
                </a:ext>
              </a:extLst>
            </p:cNvPr>
            <p:cNvSpPr txBox="1">
              <a:spLocks/>
            </p:cNvSpPr>
            <p:nvPr/>
          </p:nvSpPr>
          <p:spPr>
            <a:xfrm>
              <a:off x="250276" y="1789004"/>
              <a:ext cx="11808823" cy="40510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fr-FR" sz="1800" b="1" i="1" dirty="0">
                  <a:solidFill>
                    <a:schemeClr val="tx2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Numérote les mots dans l’ordre alphabétique : </a:t>
              </a:r>
              <a:endParaRPr lang="fr-FR" sz="1800" b="1" i="1" dirty="0">
                <a:solidFill>
                  <a:schemeClr val="tx2"/>
                </a:solidFill>
                <a:highlight>
                  <a:srgbClr val="00FF00"/>
                </a:highlight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7BAEE128-9856-F654-1E2A-68D42909A344}"/>
              </a:ext>
            </a:extLst>
          </p:cNvPr>
          <p:cNvGrpSpPr/>
          <p:nvPr/>
        </p:nvGrpSpPr>
        <p:grpSpPr>
          <a:xfrm>
            <a:off x="196816" y="2881680"/>
            <a:ext cx="11833529" cy="986280"/>
            <a:chOff x="196816" y="2881680"/>
            <a:chExt cx="11833529" cy="986280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F14D8C47-D66A-6949-3C1D-456F83191966}"/>
                </a:ext>
              </a:extLst>
            </p:cNvPr>
            <p:cNvGrpSpPr/>
            <p:nvPr/>
          </p:nvGrpSpPr>
          <p:grpSpPr>
            <a:xfrm>
              <a:off x="196816" y="3219263"/>
              <a:ext cx="1529543" cy="648697"/>
              <a:chOff x="756456" y="2165230"/>
              <a:chExt cx="1529543" cy="648697"/>
            </a:xfrm>
          </p:grpSpPr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B101A79B-092D-BCF5-11BA-974C7D0EEDDB}"/>
                  </a:ext>
                </a:extLst>
              </p:cNvPr>
              <p:cNvSpPr txBox="1"/>
              <p:nvPr/>
            </p:nvSpPr>
            <p:spPr>
              <a:xfrm>
                <a:off x="756456" y="2165230"/>
                <a:ext cx="15295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dirty="0">
                    <a:solidFill>
                      <a:schemeClr val="tx2"/>
                    </a:solidFill>
                  </a:rPr>
                  <a:t>stylo</a:t>
                </a: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F0B2490D-E5AF-9BFF-AF5C-BD88B0B27A2F}"/>
                  </a:ext>
                </a:extLst>
              </p:cNvPr>
              <p:cNvSpPr/>
              <p:nvPr/>
            </p:nvSpPr>
            <p:spPr>
              <a:xfrm>
                <a:off x="1378891" y="2529255"/>
                <a:ext cx="284672" cy="2846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B5F64467-EBDD-3A00-DD1A-F8C5C8420070}"/>
                </a:ext>
              </a:extLst>
            </p:cNvPr>
            <p:cNvGrpSpPr/>
            <p:nvPr/>
          </p:nvGrpSpPr>
          <p:grpSpPr>
            <a:xfrm>
              <a:off x="3544823" y="3219263"/>
              <a:ext cx="1529543" cy="648697"/>
              <a:chOff x="756456" y="2165230"/>
              <a:chExt cx="1529543" cy="648697"/>
            </a:xfrm>
          </p:grpSpPr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A65ADD37-8CE4-ECDA-9B11-96D4ADE59986}"/>
                  </a:ext>
                </a:extLst>
              </p:cNvPr>
              <p:cNvSpPr txBox="1"/>
              <p:nvPr/>
            </p:nvSpPr>
            <p:spPr>
              <a:xfrm>
                <a:off x="756456" y="2165230"/>
                <a:ext cx="15295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dirty="0">
                    <a:solidFill>
                      <a:schemeClr val="tx2"/>
                    </a:solidFill>
                  </a:rPr>
                  <a:t>cahier</a:t>
                </a:r>
              </a:p>
            </p:txBody>
          </p:sp>
          <p:sp>
            <p:nvSpPr>
              <p:cNvPr id="47" name="Ellipse 46">
                <a:extLst>
                  <a:ext uri="{FF2B5EF4-FFF2-40B4-BE49-F238E27FC236}">
                    <a16:creationId xmlns:a16="http://schemas.microsoft.com/office/drawing/2014/main" id="{C30B97DE-CA92-87CB-F54B-A8BA8BDDFEE7}"/>
                  </a:ext>
                </a:extLst>
              </p:cNvPr>
              <p:cNvSpPr/>
              <p:nvPr/>
            </p:nvSpPr>
            <p:spPr>
              <a:xfrm>
                <a:off x="1378891" y="2529255"/>
                <a:ext cx="284672" cy="2846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A3DA1C48-5338-7A18-CF6A-C05301CE6B06}"/>
                </a:ext>
              </a:extLst>
            </p:cNvPr>
            <p:cNvGrpSpPr/>
            <p:nvPr/>
          </p:nvGrpSpPr>
          <p:grpSpPr>
            <a:xfrm>
              <a:off x="10240838" y="3219263"/>
              <a:ext cx="1529543" cy="648697"/>
              <a:chOff x="756456" y="2165230"/>
              <a:chExt cx="1529543" cy="648697"/>
            </a:xfrm>
          </p:grpSpPr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8533F834-609B-4197-73F8-C6C64FF80D92}"/>
                  </a:ext>
                </a:extLst>
              </p:cNvPr>
              <p:cNvSpPr txBox="1"/>
              <p:nvPr/>
            </p:nvSpPr>
            <p:spPr>
              <a:xfrm>
                <a:off x="756456" y="2165230"/>
                <a:ext cx="15295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dirty="0">
                    <a:solidFill>
                      <a:schemeClr val="tx2"/>
                    </a:solidFill>
                  </a:rPr>
                  <a:t>feuille</a:t>
                </a:r>
              </a:p>
            </p:txBody>
          </p:sp>
          <p:sp>
            <p:nvSpPr>
              <p:cNvPr id="50" name="Ellipse 49">
                <a:extLst>
                  <a:ext uri="{FF2B5EF4-FFF2-40B4-BE49-F238E27FC236}">
                    <a16:creationId xmlns:a16="http://schemas.microsoft.com/office/drawing/2014/main" id="{870CEBDE-7BBD-08C2-B76E-A6263BD024F6}"/>
                  </a:ext>
                </a:extLst>
              </p:cNvPr>
              <p:cNvSpPr/>
              <p:nvPr/>
            </p:nvSpPr>
            <p:spPr>
              <a:xfrm>
                <a:off x="1378891" y="2529255"/>
                <a:ext cx="284672" cy="2846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1" name="Titre 1">
              <a:extLst>
                <a:ext uri="{FF2B5EF4-FFF2-40B4-BE49-F238E27FC236}">
                  <a16:creationId xmlns:a16="http://schemas.microsoft.com/office/drawing/2014/main" id="{6D87917C-2C46-BDB3-8312-0B2BEB0D9A48}"/>
                </a:ext>
              </a:extLst>
            </p:cNvPr>
            <p:cNvSpPr txBox="1">
              <a:spLocks/>
            </p:cNvSpPr>
            <p:nvPr/>
          </p:nvSpPr>
          <p:spPr>
            <a:xfrm>
              <a:off x="221522" y="2881680"/>
              <a:ext cx="11808823" cy="40510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fr-FR" sz="1800" b="1" i="1" dirty="0">
                  <a:solidFill>
                    <a:schemeClr val="tx2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Numérote les mots dans l’ordre alphabétique : </a:t>
              </a:r>
              <a:endParaRPr lang="fr-FR" sz="1800" b="1" i="1" dirty="0">
                <a:solidFill>
                  <a:schemeClr val="tx2"/>
                </a:solidFill>
                <a:highlight>
                  <a:srgbClr val="00FF00"/>
                </a:highlight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04D8066B-AFF6-768F-1983-4E14C90C3CEE}"/>
                </a:ext>
              </a:extLst>
            </p:cNvPr>
            <p:cNvGrpSpPr/>
            <p:nvPr/>
          </p:nvGrpSpPr>
          <p:grpSpPr>
            <a:xfrm>
              <a:off x="6892830" y="3214264"/>
              <a:ext cx="1529543" cy="648697"/>
              <a:chOff x="756456" y="2165230"/>
              <a:chExt cx="1529543" cy="648697"/>
            </a:xfrm>
          </p:grpSpPr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82208254-00D4-F731-D40C-6129A1E50C2A}"/>
                  </a:ext>
                </a:extLst>
              </p:cNvPr>
              <p:cNvSpPr txBox="1"/>
              <p:nvPr/>
            </p:nvSpPr>
            <p:spPr>
              <a:xfrm>
                <a:off x="756456" y="2165230"/>
                <a:ext cx="15295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dirty="0">
                    <a:solidFill>
                      <a:schemeClr val="tx2"/>
                    </a:solidFill>
                  </a:rPr>
                  <a:t>gomme</a:t>
                </a:r>
              </a:p>
            </p:txBody>
          </p:sp>
          <p:sp>
            <p:nvSpPr>
              <p:cNvPr id="54" name="Ellipse 53">
                <a:extLst>
                  <a:ext uri="{FF2B5EF4-FFF2-40B4-BE49-F238E27FC236}">
                    <a16:creationId xmlns:a16="http://schemas.microsoft.com/office/drawing/2014/main" id="{7185702E-FEB2-11EE-1C86-C79B7C1EA075}"/>
                  </a:ext>
                </a:extLst>
              </p:cNvPr>
              <p:cNvSpPr/>
              <p:nvPr/>
            </p:nvSpPr>
            <p:spPr>
              <a:xfrm>
                <a:off x="1378891" y="2529255"/>
                <a:ext cx="284672" cy="2846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91F6F68B-C6F6-5C16-529B-2D6299309138}"/>
              </a:ext>
            </a:extLst>
          </p:cNvPr>
          <p:cNvGrpSpPr/>
          <p:nvPr/>
        </p:nvGrpSpPr>
        <p:grpSpPr>
          <a:xfrm>
            <a:off x="221522" y="4122592"/>
            <a:ext cx="11833529" cy="986280"/>
            <a:chOff x="221522" y="4122592"/>
            <a:chExt cx="11833529" cy="986280"/>
          </a:xfrm>
        </p:grpSpPr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89EDE99A-2910-F643-20B2-EBDBB0581938}"/>
                </a:ext>
              </a:extLst>
            </p:cNvPr>
            <p:cNvGrpSpPr/>
            <p:nvPr/>
          </p:nvGrpSpPr>
          <p:grpSpPr>
            <a:xfrm>
              <a:off x="221522" y="4460175"/>
              <a:ext cx="1529543" cy="648697"/>
              <a:chOff x="756456" y="2165230"/>
              <a:chExt cx="1529543" cy="648697"/>
            </a:xfrm>
          </p:grpSpPr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DBE9D86B-B0D9-4945-25EF-E8950C6987B2}"/>
                  </a:ext>
                </a:extLst>
              </p:cNvPr>
              <p:cNvSpPr txBox="1"/>
              <p:nvPr/>
            </p:nvSpPr>
            <p:spPr>
              <a:xfrm>
                <a:off x="756456" y="2165230"/>
                <a:ext cx="15295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dirty="0">
                    <a:solidFill>
                      <a:srgbClr val="FF0000"/>
                    </a:solidFill>
                  </a:rPr>
                  <a:t>t</a:t>
                </a:r>
                <a:r>
                  <a:rPr lang="fr-FR" sz="2000" b="1" dirty="0">
                    <a:solidFill>
                      <a:schemeClr val="tx2"/>
                    </a:solidFill>
                  </a:rPr>
                  <a:t>omate</a:t>
                </a:r>
              </a:p>
            </p:txBody>
          </p:sp>
          <p:sp>
            <p:nvSpPr>
              <p:cNvPr id="57" name="Ellipse 56">
                <a:extLst>
                  <a:ext uri="{FF2B5EF4-FFF2-40B4-BE49-F238E27FC236}">
                    <a16:creationId xmlns:a16="http://schemas.microsoft.com/office/drawing/2014/main" id="{1CCF5617-AA62-0DD3-A1FA-4942F57C9B63}"/>
                  </a:ext>
                </a:extLst>
              </p:cNvPr>
              <p:cNvSpPr/>
              <p:nvPr/>
            </p:nvSpPr>
            <p:spPr>
              <a:xfrm>
                <a:off x="1378891" y="2529255"/>
                <a:ext cx="284672" cy="2846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58" name="Groupe 57">
              <a:extLst>
                <a:ext uri="{FF2B5EF4-FFF2-40B4-BE49-F238E27FC236}">
                  <a16:creationId xmlns:a16="http://schemas.microsoft.com/office/drawing/2014/main" id="{53D067AC-0EC7-79F0-8F5F-59F4145F9C9B}"/>
                </a:ext>
              </a:extLst>
            </p:cNvPr>
            <p:cNvGrpSpPr/>
            <p:nvPr/>
          </p:nvGrpSpPr>
          <p:grpSpPr>
            <a:xfrm>
              <a:off x="5243533" y="4460175"/>
              <a:ext cx="1529543" cy="648697"/>
              <a:chOff x="756456" y="2165230"/>
              <a:chExt cx="1529543" cy="648697"/>
            </a:xfrm>
          </p:grpSpPr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35246E12-2A63-2F43-24E3-C29E87F4A903}"/>
                  </a:ext>
                </a:extLst>
              </p:cNvPr>
              <p:cNvSpPr txBox="1"/>
              <p:nvPr/>
            </p:nvSpPr>
            <p:spPr>
              <a:xfrm>
                <a:off x="756456" y="2165230"/>
                <a:ext cx="15295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dirty="0">
                    <a:solidFill>
                      <a:srgbClr val="FF0000"/>
                    </a:solidFill>
                  </a:rPr>
                  <a:t>t</a:t>
                </a:r>
                <a:r>
                  <a:rPr lang="fr-FR" sz="2000" b="1" dirty="0">
                    <a:solidFill>
                      <a:schemeClr val="tx2"/>
                    </a:solidFill>
                  </a:rPr>
                  <a:t>artine</a:t>
                </a:r>
              </a:p>
            </p:txBody>
          </p:sp>
          <p:sp>
            <p:nvSpPr>
              <p:cNvPr id="60" name="Ellipse 59">
                <a:extLst>
                  <a:ext uri="{FF2B5EF4-FFF2-40B4-BE49-F238E27FC236}">
                    <a16:creationId xmlns:a16="http://schemas.microsoft.com/office/drawing/2014/main" id="{66E34EC3-4889-1DDB-002F-5936DA3FBA86}"/>
                  </a:ext>
                </a:extLst>
              </p:cNvPr>
              <p:cNvSpPr/>
              <p:nvPr/>
            </p:nvSpPr>
            <p:spPr>
              <a:xfrm>
                <a:off x="1378891" y="2529255"/>
                <a:ext cx="284672" cy="2846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1" name="Groupe 60">
              <a:extLst>
                <a:ext uri="{FF2B5EF4-FFF2-40B4-BE49-F238E27FC236}">
                  <a16:creationId xmlns:a16="http://schemas.microsoft.com/office/drawing/2014/main" id="{C05FBB85-26AD-E335-5FF9-C5ABCDC897DB}"/>
                </a:ext>
              </a:extLst>
            </p:cNvPr>
            <p:cNvGrpSpPr/>
            <p:nvPr/>
          </p:nvGrpSpPr>
          <p:grpSpPr>
            <a:xfrm>
              <a:off x="10265544" y="4460175"/>
              <a:ext cx="1529543" cy="648697"/>
              <a:chOff x="756456" y="2165230"/>
              <a:chExt cx="1529543" cy="648697"/>
            </a:xfrm>
          </p:grpSpPr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E16B273C-3460-C566-3E44-9DFD7777DABF}"/>
                  </a:ext>
                </a:extLst>
              </p:cNvPr>
              <p:cNvSpPr txBox="1"/>
              <p:nvPr/>
            </p:nvSpPr>
            <p:spPr>
              <a:xfrm>
                <a:off x="756456" y="2165230"/>
                <a:ext cx="15295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dirty="0">
                    <a:solidFill>
                      <a:srgbClr val="FF0000"/>
                    </a:solidFill>
                  </a:rPr>
                  <a:t>b</a:t>
                </a:r>
                <a:r>
                  <a:rPr lang="fr-FR" sz="2000" b="1" dirty="0">
                    <a:solidFill>
                      <a:schemeClr val="tx2"/>
                    </a:solidFill>
                  </a:rPr>
                  <a:t>eurre</a:t>
                </a:r>
              </a:p>
            </p:txBody>
          </p:sp>
          <p:sp>
            <p:nvSpPr>
              <p:cNvPr id="63" name="Ellipse 62">
                <a:extLst>
                  <a:ext uri="{FF2B5EF4-FFF2-40B4-BE49-F238E27FC236}">
                    <a16:creationId xmlns:a16="http://schemas.microsoft.com/office/drawing/2014/main" id="{D7C5724D-70BC-85DE-A46C-558482B92614}"/>
                  </a:ext>
                </a:extLst>
              </p:cNvPr>
              <p:cNvSpPr/>
              <p:nvPr/>
            </p:nvSpPr>
            <p:spPr>
              <a:xfrm>
                <a:off x="1378891" y="2529255"/>
                <a:ext cx="284672" cy="2846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4" name="Titre 1">
              <a:extLst>
                <a:ext uri="{FF2B5EF4-FFF2-40B4-BE49-F238E27FC236}">
                  <a16:creationId xmlns:a16="http://schemas.microsoft.com/office/drawing/2014/main" id="{36D8C058-7DAD-A9F7-1D15-BCCADA2C5283}"/>
                </a:ext>
              </a:extLst>
            </p:cNvPr>
            <p:cNvSpPr txBox="1">
              <a:spLocks/>
            </p:cNvSpPr>
            <p:nvPr/>
          </p:nvSpPr>
          <p:spPr>
            <a:xfrm>
              <a:off x="246228" y="4122592"/>
              <a:ext cx="11808823" cy="40510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fr-FR" sz="1800" b="1" i="1" dirty="0">
                  <a:solidFill>
                    <a:schemeClr val="tx2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Numérote les mots dans l’ordre alphabétique : </a:t>
              </a:r>
              <a:endParaRPr lang="fr-FR" sz="1800" b="1" i="1" dirty="0">
                <a:solidFill>
                  <a:schemeClr val="tx2"/>
                </a:solidFill>
                <a:highlight>
                  <a:srgbClr val="00FF00"/>
                </a:highlight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2443F89B-C91C-BFF2-2055-AEED1FF24764}"/>
              </a:ext>
            </a:extLst>
          </p:cNvPr>
          <p:cNvGrpSpPr/>
          <p:nvPr/>
        </p:nvGrpSpPr>
        <p:grpSpPr>
          <a:xfrm>
            <a:off x="196816" y="5423745"/>
            <a:ext cx="11833529" cy="986280"/>
            <a:chOff x="196816" y="5423745"/>
            <a:chExt cx="11833529" cy="986280"/>
          </a:xfrm>
        </p:grpSpPr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8590F641-F23F-C6B2-F318-F98A1007B960}"/>
                </a:ext>
              </a:extLst>
            </p:cNvPr>
            <p:cNvGrpSpPr/>
            <p:nvPr/>
          </p:nvGrpSpPr>
          <p:grpSpPr>
            <a:xfrm>
              <a:off x="196816" y="5761328"/>
              <a:ext cx="1529543" cy="648697"/>
              <a:chOff x="756456" y="2165230"/>
              <a:chExt cx="1529543" cy="648697"/>
            </a:xfrm>
          </p:grpSpPr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F4D87C85-7757-75F0-D7BD-F9FD25DA7ABB}"/>
                  </a:ext>
                </a:extLst>
              </p:cNvPr>
              <p:cNvSpPr txBox="1"/>
              <p:nvPr/>
            </p:nvSpPr>
            <p:spPr>
              <a:xfrm>
                <a:off x="756456" y="2165230"/>
                <a:ext cx="15295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dirty="0">
                    <a:solidFill>
                      <a:schemeClr val="tx2"/>
                    </a:solidFill>
                  </a:rPr>
                  <a:t>tortue</a:t>
                </a:r>
              </a:p>
            </p:txBody>
          </p:sp>
          <p:sp>
            <p:nvSpPr>
              <p:cNvPr id="67" name="Ellipse 66">
                <a:extLst>
                  <a:ext uri="{FF2B5EF4-FFF2-40B4-BE49-F238E27FC236}">
                    <a16:creationId xmlns:a16="http://schemas.microsoft.com/office/drawing/2014/main" id="{66FC6968-A33E-F058-E84E-610A39213489}"/>
                  </a:ext>
                </a:extLst>
              </p:cNvPr>
              <p:cNvSpPr/>
              <p:nvPr/>
            </p:nvSpPr>
            <p:spPr>
              <a:xfrm>
                <a:off x="1378891" y="2529255"/>
                <a:ext cx="284672" cy="2846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C980E476-A7A1-C941-9176-46DABF91FB8A}"/>
                </a:ext>
              </a:extLst>
            </p:cNvPr>
            <p:cNvGrpSpPr/>
            <p:nvPr/>
          </p:nvGrpSpPr>
          <p:grpSpPr>
            <a:xfrm>
              <a:off x="3544823" y="5761328"/>
              <a:ext cx="1529543" cy="648697"/>
              <a:chOff x="756456" y="2165230"/>
              <a:chExt cx="1529543" cy="648697"/>
            </a:xfrm>
          </p:grpSpPr>
          <p:sp>
            <p:nvSpPr>
              <p:cNvPr id="69" name="ZoneTexte 68">
                <a:extLst>
                  <a:ext uri="{FF2B5EF4-FFF2-40B4-BE49-F238E27FC236}">
                    <a16:creationId xmlns:a16="http://schemas.microsoft.com/office/drawing/2014/main" id="{3096B3C5-A4D9-0C47-AA89-680B51EE144E}"/>
                  </a:ext>
                </a:extLst>
              </p:cNvPr>
              <p:cNvSpPr txBox="1"/>
              <p:nvPr/>
            </p:nvSpPr>
            <p:spPr>
              <a:xfrm>
                <a:off x="756456" y="2165230"/>
                <a:ext cx="15295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dirty="0">
                    <a:solidFill>
                      <a:schemeClr val="tx2"/>
                    </a:solidFill>
                  </a:rPr>
                  <a:t>éléphant</a:t>
                </a:r>
              </a:p>
            </p:txBody>
          </p:sp>
          <p:sp>
            <p:nvSpPr>
              <p:cNvPr id="70" name="Ellipse 69">
                <a:extLst>
                  <a:ext uri="{FF2B5EF4-FFF2-40B4-BE49-F238E27FC236}">
                    <a16:creationId xmlns:a16="http://schemas.microsoft.com/office/drawing/2014/main" id="{B050766F-BA60-B953-0ACC-AF29987587C1}"/>
                  </a:ext>
                </a:extLst>
              </p:cNvPr>
              <p:cNvSpPr/>
              <p:nvPr/>
            </p:nvSpPr>
            <p:spPr>
              <a:xfrm>
                <a:off x="1378891" y="2529255"/>
                <a:ext cx="284672" cy="2846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7E346B8F-FE70-27F8-44F2-F89341DDB793}"/>
                </a:ext>
              </a:extLst>
            </p:cNvPr>
            <p:cNvGrpSpPr/>
            <p:nvPr/>
          </p:nvGrpSpPr>
          <p:grpSpPr>
            <a:xfrm>
              <a:off x="10240838" y="5761328"/>
              <a:ext cx="1529543" cy="648697"/>
              <a:chOff x="756456" y="2165230"/>
              <a:chExt cx="1529543" cy="648697"/>
            </a:xfrm>
          </p:grpSpPr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B8DAB8CF-DDE0-B623-A327-55A76E7286A3}"/>
                  </a:ext>
                </a:extLst>
              </p:cNvPr>
              <p:cNvSpPr txBox="1"/>
              <p:nvPr/>
            </p:nvSpPr>
            <p:spPr>
              <a:xfrm>
                <a:off x="756456" y="2165230"/>
                <a:ext cx="15295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dirty="0">
                    <a:solidFill>
                      <a:schemeClr val="tx2"/>
                    </a:solidFill>
                  </a:rPr>
                  <a:t>chien</a:t>
                </a:r>
              </a:p>
            </p:txBody>
          </p:sp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B4C5ABE6-C968-4398-32FA-C8B8AE390A56}"/>
                  </a:ext>
                </a:extLst>
              </p:cNvPr>
              <p:cNvSpPr/>
              <p:nvPr/>
            </p:nvSpPr>
            <p:spPr>
              <a:xfrm>
                <a:off x="1378891" y="2529255"/>
                <a:ext cx="284672" cy="2846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4" name="Titre 1">
              <a:extLst>
                <a:ext uri="{FF2B5EF4-FFF2-40B4-BE49-F238E27FC236}">
                  <a16:creationId xmlns:a16="http://schemas.microsoft.com/office/drawing/2014/main" id="{630CC00D-6B2D-9AC2-C247-CAA49C36C876}"/>
                </a:ext>
              </a:extLst>
            </p:cNvPr>
            <p:cNvSpPr txBox="1">
              <a:spLocks/>
            </p:cNvSpPr>
            <p:nvPr/>
          </p:nvSpPr>
          <p:spPr>
            <a:xfrm>
              <a:off x="221522" y="5423745"/>
              <a:ext cx="11808823" cy="40510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fr-FR" sz="1800" b="1" i="1" dirty="0">
                  <a:solidFill>
                    <a:schemeClr val="tx2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Numérote les mots dans l’ordre alphabétique : </a:t>
              </a:r>
              <a:endParaRPr lang="fr-FR" sz="1800" b="1" i="1" dirty="0">
                <a:solidFill>
                  <a:schemeClr val="tx2"/>
                </a:solidFill>
                <a:highlight>
                  <a:srgbClr val="00FF00"/>
                </a:highlight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B71BF976-657E-C6D9-41CC-1E9C89250CDE}"/>
                </a:ext>
              </a:extLst>
            </p:cNvPr>
            <p:cNvGrpSpPr/>
            <p:nvPr/>
          </p:nvGrpSpPr>
          <p:grpSpPr>
            <a:xfrm>
              <a:off x="6892830" y="5756329"/>
              <a:ext cx="1529543" cy="648697"/>
              <a:chOff x="756456" y="2165230"/>
              <a:chExt cx="1529543" cy="648697"/>
            </a:xfrm>
          </p:grpSpPr>
          <p:sp>
            <p:nvSpPr>
              <p:cNvPr id="76" name="ZoneTexte 75">
                <a:extLst>
                  <a:ext uri="{FF2B5EF4-FFF2-40B4-BE49-F238E27FC236}">
                    <a16:creationId xmlns:a16="http://schemas.microsoft.com/office/drawing/2014/main" id="{7B47EB8C-223D-F333-8F5F-4904FDA7A929}"/>
                  </a:ext>
                </a:extLst>
              </p:cNvPr>
              <p:cNvSpPr txBox="1"/>
              <p:nvPr/>
            </p:nvSpPr>
            <p:spPr>
              <a:xfrm>
                <a:off x="756456" y="2165230"/>
                <a:ext cx="15295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000" b="1" dirty="0">
                    <a:solidFill>
                      <a:schemeClr val="tx2"/>
                    </a:solidFill>
                  </a:rPr>
                  <a:t>étoile</a:t>
                </a:r>
              </a:p>
            </p:txBody>
          </p:sp>
          <p:sp>
            <p:nvSpPr>
              <p:cNvPr id="77" name="Ellipse 76">
                <a:extLst>
                  <a:ext uri="{FF2B5EF4-FFF2-40B4-BE49-F238E27FC236}">
                    <a16:creationId xmlns:a16="http://schemas.microsoft.com/office/drawing/2014/main" id="{1D7E8966-CDBD-5165-3ABC-210FCC42BE78}"/>
                  </a:ext>
                </a:extLst>
              </p:cNvPr>
              <p:cNvSpPr/>
              <p:nvPr/>
            </p:nvSpPr>
            <p:spPr>
              <a:xfrm>
                <a:off x="1378891" y="2529255"/>
                <a:ext cx="284672" cy="2846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7185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gnalisation droite 5">
            <a:extLst>
              <a:ext uri="{FF2B5EF4-FFF2-40B4-BE49-F238E27FC236}">
                <a16:creationId xmlns:a16="http://schemas.microsoft.com/office/drawing/2014/main" id="{1AE0FB8F-E2EF-AE7A-DC0A-CD1CA7434B55}"/>
              </a:ext>
            </a:extLst>
          </p:cNvPr>
          <p:cNvSpPr/>
          <p:nvPr/>
        </p:nvSpPr>
        <p:spPr>
          <a:xfrm>
            <a:off x="157943" y="102329"/>
            <a:ext cx="2992582" cy="980901"/>
          </a:xfrm>
          <a:prstGeom prst="homePlate">
            <a:avLst/>
          </a:prstGeom>
          <a:solidFill>
            <a:schemeClr val="accent5">
              <a:lumMod val="40000"/>
              <a:lumOff val="60000"/>
              <a:alpha val="2787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Objectif explicite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157693C7-DD63-2D6C-A98D-532AE2D4B7AB}"/>
              </a:ext>
            </a:extLst>
          </p:cNvPr>
          <p:cNvSpPr/>
          <p:nvPr/>
        </p:nvSpPr>
        <p:spPr>
          <a:xfrm>
            <a:off x="2884517" y="102329"/>
            <a:ext cx="3258589" cy="976078"/>
          </a:xfrm>
          <a:prstGeom prst="chevron">
            <a:avLst/>
          </a:prstGeom>
          <a:solidFill>
            <a:schemeClr val="accent5">
              <a:lumMod val="40000"/>
              <a:lumOff val="60000"/>
              <a:alpha val="2787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Modelage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1BC06F4B-E7C1-82BA-3B6E-692040951DB0}"/>
              </a:ext>
            </a:extLst>
          </p:cNvPr>
          <p:cNvSpPr/>
          <p:nvPr/>
        </p:nvSpPr>
        <p:spPr>
          <a:xfrm>
            <a:off x="5877099" y="102329"/>
            <a:ext cx="3258589" cy="976078"/>
          </a:xfrm>
          <a:prstGeom prst="chevron">
            <a:avLst/>
          </a:prstGeom>
          <a:solidFill>
            <a:schemeClr val="accent5">
              <a:lumMod val="40000"/>
              <a:lumOff val="60000"/>
              <a:alpha val="2787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Pratique guidée</a:t>
            </a: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(collectif et à l’oral)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D720784C-D19D-EE3F-7415-F32E89F2660B}"/>
              </a:ext>
            </a:extLst>
          </p:cNvPr>
          <p:cNvSpPr/>
          <p:nvPr/>
        </p:nvSpPr>
        <p:spPr>
          <a:xfrm>
            <a:off x="8869680" y="102329"/>
            <a:ext cx="3258589" cy="976078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Pratique autonome</a:t>
            </a:r>
          </a:p>
          <a:p>
            <a:pPr algn="ctr"/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(individuel et à l’écrit)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FC593A4-0658-82D2-00D3-44B2D60BA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414760"/>
            <a:ext cx="7772400" cy="335577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67C5600-3855-808D-F788-B6704A9FE84C}"/>
              </a:ext>
            </a:extLst>
          </p:cNvPr>
          <p:cNvSpPr txBox="1"/>
          <p:nvPr/>
        </p:nvSpPr>
        <p:spPr>
          <a:xfrm>
            <a:off x="307482" y="5106885"/>
            <a:ext cx="112755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Différenciations possibles : </a:t>
            </a:r>
          </a:p>
          <a:p>
            <a:pPr marL="285750" indent="-285750">
              <a:buFontTx/>
              <a:buChar char="-"/>
            </a:pPr>
            <a:r>
              <a:rPr lang="fr-FR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Varier le nombre de mots</a:t>
            </a:r>
          </a:p>
          <a:p>
            <a:pPr marL="285750" indent="-285750">
              <a:buFontTx/>
              <a:buChar char="-"/>
            </a:pPr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Faire uniquement repérer le premier mot dans l’ordre alphabétique</a:t>
            </a:r>
          </a:p>
          <a:p>
            <a:pPr marL="285750" indent="-285750">
              <a:buFontTx/>
              <a:buChar char="-"/>
            </a:pPr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Mettre à disposition une bande alphabétique</a:t>
            </a:r>
          </a:p>
          <a:p>
            <a:pPr marL="285750" indent="-285750">
              <a:buFontTx/>
              <a:buChar char="-"/>
            </a:pPr>
            <a:r>
              <a:rPr lang="fr-FR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Numéroter plutôt qu’écrire</a:t>
            </a:r>
            <a:r>
              <a:rPr lang="fr-FR" sz="1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327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0DB792-C290-7442-DCDC-8314B1C22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chemeClr val="tx2"/>
                </a:solidFill>
                <a:latin typeface="+mn-lt"/>
              </a:rPr>
              <a:t>Séances suivantes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E6FD04-E28C-1387-BF8F-1556EBA8D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7475"/>
            <a:ext cx="10515600" cy="1662534"/>
          </a:xfrm>
        </p:spPr>
        <p:txBody>
          <a:bodyPr/>
          <a:lstStyle/>
          <a:p>
            <a:pPr marL="577850" indent="-577850">
              <a:buFont typeface="Wingdings" pitchFamily="2" charset="2"/>
              <a:buChar char="q"/>
            </a:pPr>
            <a:r>
              <a:rPr lang="fr-FR" b="1" dirty="0">
                <a:solidFill>
                  <a:schemeClr val="tx2"/>
                </a:solidFill>
              </a:rPr>
              <a:t>Identifier une erreur dans un rangement alphabétique</a:t>
            </a:r>
          </a:p>
          <a:p>
            <a:pPr marL="577850" indent="-577850">
              <a:buFont typeface="Wingdings" pitchFamily="2" charset="2"/>
              <a:buChar char="q"/>
            </a:pPr>
            <a:r>
              <a:rPr lang="fr-FR" b="1" dirty="0">
                <a:solidFill>
                  <a:schemeClr val="tx2"/>
                </a:solidFill>
              </a:rPr>
              <a:t>Insérer un mot dans un rangement alphabétique</a:t>
            </a:r>
          </a:p>
          <a:p>
            <a:pPr marL="577850" indent="-577850">
              <a:buFont typeface="Wingdings" pitchFamily="2" charset="2"/>
              <a:buChar char="q"/>
            </a:pPr>
            <a:r>
              <a:rPr lang="fr-FR" b="1" dirty="0">
                <a:solidFill>
                  <a:schemeClr val="tx2"/>
                </a:solidFill>
              </a:rPr>
              <a:t>Utiliser un dictionnaire pour rechercher un mot</a:t>
            </a:r>
          </a:p>
        </p:txBody>
      </p:sp>
    </p:spTree>
    <p:extLst>
      <p:ext uri="{BB962C8B-B14F-4D97-AF65-F5344CB8AC3E}">
        <p14:creationId xmlns:p14="http://schemas.microsoft.com/office/powerpoint/2010/main" val="2640904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{7D8112F5-F784-AA49-898A-836F96445AB0}tf16401369</Template>
  <TotalTime>4810</TotalTime>
  <Words>572</Words>
  <Application>Microsoft Office PowerPoint</Application>
  <PresentationFormat>Grand écran</PresentationFormat>
  <Paragraphs>114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Thème Office</vt:lpstr>
      <vt:lpstr> Enseignement explicite Séance de modelage </vt:lpstr>
      <vt:lpstr>Présentation PowerPoint</vt:lpstr>
      <vt:lpstr>Présentation PowerPoint</vt:lpstr>
      <vt:lpstr>Présentation PowerPoint</vt:lpstr>
      <vt:lpstr>On cherche à classer dans l’ordre alphabétique ces trois mots : </vt:lpstr>
      <vt:lpstr>Présentation PowerPoint</vt:lpstr>
      <vt:lpstr>Présentation PowerPoint</vt:lpstr>
      <vt:lpstr>Présentation PowerPoint</vt:lpstr>
      <vt:lpstr>Séances suivantes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Séance de modelage</dc:title>
  <dc:creator>Aomar Aoulmi</dc:creator>
  <cp:lastModifiedBy>Patricia Gerot</cp:lastModifiedBy>
  <cp:revision>23</cp:revision>
  <dcterms:created xsi:type="dcterms:W3CDTF">2023-02-25T13:09:46Z</dcterms:created>
  <dcterms:modified xsi:type="dcterms:W3CDTF">2023-05-10T15:08:27Z</dcterms:modified>
</cp:coreProperties>
</file>