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77A0B0-FC33-41C6-B20B-C41095B9B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COMPRENDRE DES TEXTES ENTENDUS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32A2F2-AA1F-4E08-96A0-9282043990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Apports théoriques – 15/11/22</a:t>
            </a:r>
          </a:p>
        </p:txBody>
      </p:sp>
    </p:spTree>
    <p:extLst>
      <p:ext uri="{BB962C8B-B14F-4D97-AF65-F5344CB8AC3E}">
        <p14:creationId xmlns:p14="http://schemas.microsoft.com/office/powerpoint/2010/main" val="145305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2A8B676-B42A-4F1C-91DB-630AE74A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Difficultés spécifiques à ce support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538261E-B8FF-442E-A3D9-B4A66F736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17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7E07BE1-A6A5-4142-93D5-E155D69B1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MAITRISE DE LA langue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8CBA3DE-E59A-4E6A-9B7A-840995842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Langage écrit oralisé (lexique et syntaxe de l’écrit)</a:t>
            </a:r>
          </a:p>
        </p:txBody>
      </p:sp>
    </p:spTree>
    <p:extLst>
      <p:ext uri="{BB962C8B-B14F-4D97-AF65-F5344CB8AC3E}">
        <p14:creationId xmlns:p14="http://schemas.microsoft.com/office/powerpoint/2010/main" val="219175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42D1F8-DCBB-4C8D-B4B2-7DB1EDE7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Liées à l’oral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700DAC-36FC-417A-9BED-90CF61243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sz="3200" dirty="0"/>
              <a:t>Savoir écouter (concentration)</a:t>
            </a:r>
          </a:p>
          <a:p>
            <a:pPr lvl="0"/>
            <a:r>
              <a:rPr lang="fr-FR" sz="3200" dirty="0"/>
              <a:t>Mémoriser les informations</a:t>
            </a:r>
          </a:p>
          <a:p>
            <a:pPr lvl="0"/>
            <a:r>
              <a:rPr lang="fr-FR" sz="3200" dirty="0"/>
              <a:t>Pas de retour / recours au texte écrit pour s’autoréguler</a:t>
            </a:r>
          </a:p>
          <a:p>
            <a:r>
              <a:rPr lang="fr-FR" sz="3200" dirty="0"/>
              <a:t>Interpréter les éléments vocaux</a:t>
            </a:r>
          </a:p>
        </p:txBody>
      </p:sp>
    </p:spTree>
    <p:extLst>
      <p:ext uri="{BB962C8B-B14F-4D97-AF65-F5344CB8AC3E}">
        <p14:creationId xmlns:p14="http://schemas.microsoft.com/office/powerpoint/2010/main" val="3688575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54C6B72-0292-4470-A9DC-6CFC1812A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CHOIX DU SUPPORT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056F46-8F23-455B-81CF-496247D44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96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5DEC1FE-1A51-455B-BA91-DA41DAB82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de vigilance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C96B1CB-EFC2-495F-B030-AD183898F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18267"/>
          </a:xfrm>
        </p:spPr>
        <p:txBody>
          <a:bodyPr/>
          <a:lstStyle/>
          <a:p>
            <a:r>
              <a:rPr lang="fr-FR" sz="2800" dirty="0"/>
              <a:t>Supports authentiques et variés (textes littéraires / documentaires – oral en continu / oral en interaction)</a:t>
            </a:r>
          </a:p>
          <a:p>
            <a:r>
              <a:rPr lang="fr-FR" sz="2800" dirty="0"/>
              <a:t>Contenus en lien avec d’autres activités de la classe (mise en réseau littéraire – travail en science, histoire, …)</a:t>
            </a:r>
          </a:p>
          <a:p>
            <a:r>
              <a:rPr lang="fr-FR" sz="2800" dirty="0"/>
              <a:t>Attention à la durée du support audio et au débit</a:t>
            </a:r>
          </a:p>
          <a:p>
            <a:endParaRPr lang="fr-FR" sz="2800" dirty="0"/>
          </a:p>
          <a:p>
            <a:r>
              <a:rPr lang="fr-FR" sz="2800" dirty="0"/>
              <a:t>Questionner l’utilisation de la vidéo (apports des images)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14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C68C4C-3AC9-4A56-A1FD-34A03FAEB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Programmer un enseignement sur l’année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809144-FFCF-4FC5-8BF6-718AE9652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04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861590-4812-422F-ACF3-42B44DC2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Repères institutionnels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0D9B0DC-DD46-4699-BC6E-6CD720B25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886744"/>
            <a:ext cx="10916919" cy="449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9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02FB02-23C4-4298-AB5F-3950A1F9D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37" y="740006"/>
            <a:ext cx="6023040" cy="35209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2195FE-1C33-4959-838B-31017FA74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755" y="779136"/>
            <a:ext cx="5836135" cy="392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1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ED3E685-37B6-4DC8-9D48-643BF9905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9C098E7-6E7F-41F9-9ED1-36D51C7F1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Programmer la variété des supports</a:t>
            </a:r>
          </a:p>
          <a:p>
            <a:r>
              <a:rPr lang="fr-FR" sz="3200" dirty="0"/>
              <a:t>Programmer les compétences travaillées</a:t>
            </a:r>
          </a:p>
          <a:p>
            <a:r>
              <a:rPr lang="fr-FR" sz="3200" dirty="0"/>
              <a:t>Programmer les types de travaux différents : entrainements longs – entrainements courts – écoute autonome (espace d’écoute)</a:t>
            </a:r>
          </a:p>
        </p:txBody>
      </p:sp>
    </p:spTree>
    <p:extLst>
      <p:ext uri="{BB962C8B-B14F-4D97-AF65-F5344CB8AC3E}">
        <p14:creationId xmlns:p14="http://schemas.microsoft.com/office/powerpoint/2010/main" val="857159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4DE4302-FA42-4961-B421-39CDED7E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travail préparatoire de l’</a:t>
            </a:r>
            <a:r>
              <a:rPr lang="fr-FR" dirty="0" err="1"/>
              <a:t>enseignant.e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A09AEE-F832-4276-8738-F42F5BA60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839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A568B55-F21C-4121-93A9-2787F83A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Étudier le support au préalable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E1024F5-33A9-4EC4-B321-3E17974E2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spécificités du support</a:t>
            </a:r>
          </a:p>
          <a:p>
            <a:r>
              <a:rPr lang="fr-FR" sz="3200" dirty="0"/>
              <a:t>obstacles possibles pour les élèves</a:t>
            </a:r>
          </a:p>
          <a:p>
            <a:r>
              <a:rPr lang="fr-FR" sz="3200" dirty="0"/>
              <a:t>liens à construire</a:t>
            </a:r>
          </a:p>
        </p:txBody>
      </p:sp>
    </p:spTree>
    <p:extLst>
      <p:ext uri="{BB962C8B-B14F-4D97-AF65-F5344CB8AC3E}">
        <p14:creationId xmlns:p14="http://schemas.microsoft.com/office/powerpoint/2010/main" val="3751489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14BAF-CB3D-4774-B169-7E70B8EF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Préparation de la séance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EC88C7-B907-4AD6-A5E3-C0E336C0F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38227"/>
            <a:ext cx="11029615" cy="4703975"/>
          </a:xfrm>
        </p:spPr>
        <p:txBody>
          <a:bodyPr>
            <a:normAutofit lnSpcReduction="10000"/>
          </a:bodyPr>
          <a:lstStyle/>
          <a:p>
            <a:r>
              <a:rPr lang="fr-FR" sz="2800" dirty="0"/>
              <a:t>phase de clarification 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dirty="0"/>
              <a:t>donner envie aux élèves d’écouter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dirty="0"/>
              <a:t>préparer le champ lexical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dirty="0"/>
              <a:t>faire les apports culturels nécessaires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dirty="0"/>
              <a:t>rappeler les stratégies déjà mises en évidence</a:t>
            </a:r>
          </a:p>
          <a:p>
            <a:r>
              <a:rPr lang="fr-FR" sz="2800" dirty="0"/>
              <a:t>proposer plusieurs écoutes intégrales ou segmentées</a:t>
            </a:r>
          </a:p>
          <a:p>
            <a:r>
              <a:rPr lang="fr-FR" sz="2800" dirty="0"/>
              <a:t>Élucidation orale de préférence : échanges </a:t>
            </a:r>
            <a:r>
              <a:rPr lang="fr-FR" sz="2800" dirty="0" err="1"/>
              <a:t>professeur.e</a:t>
            </a:r>
            <a:r>
              <a:rPr lang="fr-FR" sz="2800" dirty="0"/>
              <a:t> / groupe classe - entre élèves    </a:t>
            </a:r>
            <a:r>
              <a:rPr lang="fr-FR" sz="2800" dirty="0">
                <a:solidFill>
                  <a:schemeClr val="accent1">
                    <a:lumMod val="75000"/>
                  </a:schemeClr>
                </a:solidFill>
              </a:rPr>
              <a:t>en justifiant ses propositions (questions ouvertes)</a:t>
            </a:r>
          </a:p>
          <a:p>
            <a:r>
              <a:rPr lang="fr-FR" sz="2800" dirty="0"/>
              <a:t>prise de notes guidées pour soutenir l’attention</a:t>
            </a:r>
          </a:p>
        </p:txBody>
      </p:sp>
    </p:spTree>
    <p:extLst>
      <p:ext uri="{BB962C8B-B14F-4D97-AF65-F5344CB8AC3E}">
        <p14:creationId xmlns:p14="http://schemas.microsoft.com/office/powerpoint/2010/main" val="1593364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601D03-BFD0-4C03-9450-EFA6B69D0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Après la séance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189A1B-BEDD-42BF-BBC5-6660D869C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Institutionnaliser les stratégies / procédures</a:t>
            </a:r>
          </a:p>
          <a:p>
            <a:r>
              <a:rPr lang="fr-FR" sz="3200" dirty="0"/>
              <a:t>Faire revivre le contenu du texte 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Résumer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Reformuler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Restituer le texte sous une autre forme (schématiser)</a:t>
            </a:r>
          </a:p>
        </p:txBody>
      </p:sp>
    </p:spTree>
    <p:extLst>
      <p:ext uri="{BB962C8B-B14F-4D97-AF65-F5344CB8AC3E}">
        <p14:creationId xmlns:p14="http://schemas.microsoft.com/office/powerpoint/2010/main" val="789599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A8BDF3D-EC80-43BD-8852-2623C19C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Favoriser l’attention des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D15879-C39E-4DDF-B1B6-504D93464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80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2F785F-8C87-4B02-9640-01C216A39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27ED3-02DD-4BA9-84CD-A2C60C79E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53922"/>
            <a:ext cx="11029615" cy="4004877"/>
          </a:xfrm>
        </p:spPr>
        <p:txBody>
          <a:bodyPr/>
          <a:lstStyle/>
          <a:p>
            <a:r>
              <a:rPr lang="fr-FR" sz="3200" dirty="0"/>
              <a:t>Pour favoriser l’attention : proposer des écoutes ciblées (segmentées ou avec contrat d’écoute)</a:t>
            </a:r>
          </a:p>
          <a:p>
            <a:r>
              <a:rPr lang="fr-FR" sz="3200" dirty="0"/>
              <a:t>Pour favoriser la mémorisation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prise de notes (tableau)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Résumer, reformuler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DDE2D0-B3A4-418E-92AD-F172FFAC4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391" y="4637990"/>
            <a:ext cx="4187279" cy="21579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AD8996-A658-46F2-BE80-D2DD4D93C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882" y="3442063"/>
            <a:ext cx="57435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42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C5D9480-9B06-4094-83E0-09F4C7B3CC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Carte didactique </a:t>
            </a:r>
            <a:r>
              <a:rPr lang="fr-FR" dirty="0" err="1"/>
              <a:t>enseignant.e</a:t>
            </a:r>
            <a:endParaRPr lang="fr-FR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E2EE3E4F-FF78-49BF-B2AD-F049978F6A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25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715FC2C-391E-46C3-87C2-DE23AF91209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95517466"/>
              </p:ext>
            </p:extLst>
          </p:nvPr>
        </p:nvGraphicFramePr>
        <p:xfrm>
          <a:off x="697584" y="663510"/>
          <a:ext cx="11029950" cy="5716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493">
                  <a:extLst>
                    <a:ext uri="{9D8B030D-6E8A-4147-A177-3AD203B41FA5}">
                      <a16:colId xmlns:a16="http://schemas.microsoft.com/office/drawing/2014/main" val="3897623162"/>
                    </a:ext>
                  </a:extLst>
                </a:gridCol>
                <a:gridCol w="9037457">
                  <a:extLst>
                    <a:ext uri="{9D8B030D-6E8A-4147-A177-3AD203B41FA5}">
                      <a16:colId xmlns:a16="http://schemas.microsoft.com/office/drawing/2014/main" val="381924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Items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Éléments du texte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3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ETAPES DU RECIT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Présentation des deux protagonistes (séparées)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Rencontre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– Aladin : la proposition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Dans la grotte : le piège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Dans la grotte : fuite d’Aladin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407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ECART ENTRE CE QUI EST DIT ET CE QUI SE PASSE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Aladin est un jeune homme pauvre, orphelin et voleur, mais ce n’est pas dit au début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Mazir prétend être l’oncle d’Aladin, ce qui est faux.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Mazir dit « Donne-moi d’abord la lampe » mais n’a aucune intention de sauver Aladin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275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RELATIONS ENTRE PRESONNAGES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Aucune relation au départ.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a vu Aladin en songe comme l’instrument pour arriver à la richesse et à la puissance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Ne pas oublier la présence de la narratrice, clairement du côté d’Aladin, mais aussi complice du lecteur (veut lui faciliter la tâche de la compréhension).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702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MOTIVATIONS DES PERSONNAGES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Ils veulent tous les deux devenir plus riches, l’un en mentant et en utilisant l’autre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094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 TEMPS ET LE LIEU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 temps = c’est un conte donc intemporel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Le lieu = L’orient, lieu de la magie et des génies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060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LIENS A RENDRE VISIBLES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Comprendre qu’Aladin est pauvre et voleur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Comprendre que le personnage qu’Aladin rencontre dans le noir est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(rire maléfique)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Comprendre que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ment à Aladin pour obtenir la lampe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Comprendre comment les deux génies apparaissent :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anneau = demande d’aide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lampe = frotter la lampe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Comprendre comment Aladin réussit à rentrer chez lui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3485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049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812766-DFAB-4F57-B6E3-523BE5841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Carte didactique </a:t>
            </a:r>
            <a:r>
              <a:rPr lang="fr-FR" dirty="0" err="1"/>
              <a:t>elève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642E59-0817-4B82-A580-8FE7E9E07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027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352CF28-B6D7-4C31-9E65-AC2A3DAEB75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97028110"/>
              </p:ext>
            </p:extLst>
          </p:nvPr>
        </p:nvGraphicFramePr>
        <p:xfrm>
          <a:off x="659876" y="757780"/>
          <a:ext cx="11029950" cy="5395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224">
                  <a:extLst>
                    <a:ext uri="{9D8B030D-6E8A-4147-A177-3AD203B41FA5}">
                      <a16:colId xmlns:a16="http://schemas.microsoft.com/office/drawing/2014/main" val="2094421857"/>
                    </a:ext>
                  </a:extLst>
                </a:gridCol>
                <a:gridCol w="9131726">
                  <a:extLst>
                    <a:ext uri="{9D8B030D-6E8A-4147-A177-3AD203B41FA5}">
                      <a16:colId xmlns:a16="http://schemas.microsoft.com/office/drawing/2014/main" val="1899600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Éléments à travailler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4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1 : SAVOIRS A MOBILISER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Géographiques : Afrique - orient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090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2 : LEXIQUE (et temporalité de l’apport)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Champ lexical de la sorcellerie : sorcier maléfique – ensorceleur – potion odorante – génie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Champ lexical des pierres : Emeraude – Rubis – Diamant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Expression familière : faire des yeux de merlan frit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991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3 : LIENS LOGIQUES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Qui est le jeune homme du marché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Pauvreté d’Aladin = il est prêt à croire à des propositions douteuses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Mahzir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n’a aucun lien familial avec Aladin ni aucune intention de l’aider à s’enrichir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680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4 : DIFFICULTES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Difficultés à comprendre les intentions de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Elucider la situation sociale et familiale d’Aladin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Rôle de la narratrice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Pourquoi Aladin est-il choisi (songe) ? Il est chanceux et débrouillard (marché + déjoue la ruse de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Pourquoi dit-il « Stupide Aladin » ?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239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5 : OUTILS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Ecoute : faire des coupures bien pensées :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- après présentation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et Aladin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- après rencontre dans le noir (mais avant intervention narratrice)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- au moment où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dit « Donne-moi d’abord la lampe ! »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- 10’49’’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Fiche personnages pour prises de note (Ce qu’on sait sur 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Mazhir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fr-FR" sz="1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Visibiléo</a:t>
                      </a: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/ Schématisation (au moins bulles de pensée)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9294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51997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TM03457464[[fn=Dividende]]</Template>
  <TotalTime>54</TotalTime>
  <Words>790</Words>
  <Application>Microsoft Office PowerPoint</Application>
  <PresentationFormat>Grand écran</PresentationFormat>
  <Paragraphs>104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Gill Sans MT</vt:lpstr>
      <vt:lpstr>Wingdings 2</vt:lpstr>
      <vt:lpstr>Dividende</vt:lpstr>
      <vt:lpstr>COMPRENDRE DES TEXTES ENTENDUS</vt:lpstr>
      <vt:lpstr>Difficultés spécifiques à ce support</vt:lpstr>
      <vt:lpstr>MAITRISE DE LA langue</vt:lpstr>
      <vt:lpstr>Liées à l’oral</vt:lpstr>
      <vt:lpstr>CHOIX DU SUPPORT</vt:lpstr>
      <vt:lpstr>Points de vigilance</vt:lpstr>
      <vt:lpstr>Programmer un enseignement sur l’année</vt:lpstr>
      <vt:lpstr>Repères institutionnels</vt:lpstr>
      <vt:lpstr>Présentation PowerPoint</vt:lpstr>
      <vt:lpstr>Présentation PowerPoint</vt:lpstr>
      <vt:lpstr>Le travail préparatoire de l’enseignant.e</vt:lpstr>
      <vt:lpstr>Étudier le support au préalable</vt:lpstr>
      <vt:lpstr>Préparation de la séance</vt:lpstr>
      <vt:lpstr>Après la séance</vt:lpstr>
      <vt:lpstr>Favoriser l’attention des élèves</vt:lpstr>
      <vt:lpstr>Présentation PowerPoint</vt:lpstr>
      <vt:lpstr>Carte didactique enseignant.e</vt:lpstr>
      <vt:lpstr>Présentation PowerPoint</vt:lpstr>
      <vt:lpstr>Carte didactique elève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COMPRENDRE DES TEXTES ENTENDUS</dc:title>
  <dc:creator>Patricia Gerot</dc:creator>
  <cp:lastModifiedBy>Patricia Gerot</cp:lastModifiedBy>
  <cp:revision>19</cp:revision>
  <dcterms:created xsi:type="dcterms:W3CDTF">2022-11-13T13:24:34Z</dcterms:created>
  <dcterms:modified xsi:type="dcterms:W3CDTF">2022-11-13T14:18:42Z</dcterms:modified>
</cp:coreProperties>
</file>