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F6889-DA8A-43A5-BDD0-305A79429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LECTURE DE TEXTES DOCUMENTAIRES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3C3880-05FE-404D-AA15-2814600E8B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5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32CBFF7-5F6B-4594-B594-572DDFD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spécificités du texte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1953146-8612-4C96-B725-ADB809251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70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FF84153-26E3-4446-B5AD-1ECC5456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En rapport avec la </a:t>
            </a:r>
            <a:r>
              <a:rPr lang="fr-FR" b="1" dirty="0"/>
              <a:t>maitrise de la langue</a:t>
            </a:r>
            <a:r>
              <a:rPr lang="fr-FR" dirty="0"/>
              <a:t> : </a:t>
            </a:r>
            <a:br>
              <a:rPr lang="fr-FR" dirty="0"/>
            </a:b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C670916-18F5-46AE-8BBB-92DDE392B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lexique complexe et spécifique</a:t>
            </a:r>
          </a:p>
          <a:p>
            <a:r>
              <a:rPr lang="fr-FR" dirty="0"/>
              <a:t>présent de vérité</a:t>
            </a:r>
          </a:p>
          <a:p>
            <a:r>
              <a:rPr lang="fr-FR" dirty="0"/>
              <a:t>phrases longues et complexes</a:t>
            </a:r>
          </a:p>
          <a:p>
            <a:r>
              <a:rPr lang="fr-FR" dirty="0"/>
              <a:t>formes passives</a:t>
            </a:r>
          </a:p>
        </p:txBody>
      </p:sp>
    </p:spTree>
    <p:extLst>
      <p:ext uri="{BB962C8B-B14F-4D97-AF65-F5344CB8AC3E}">
        <p14:creationId xmlns:p14="http://schemas.microsoft.com/office/powerpoint/2010/main" val="2962004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A1CB57-419F-4A6B-915C-862DF4B34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rapport avec la </a:t>
            </a:r>
            <a:r>
              <a:rPr lang="fr-FR" b="1" dirty="0"/>
              <a:t>typologie</a:t>
            </a:r>
            <a:r>
              <a:rPr lang="fr-FR" dirty="0"/>
              <a:t> :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F80837-8082-4EF7-87FE-995C8C7C3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organisation en paragraphe (1 § = 1 idée)</a:t>
            </a:r>
          </a:p>
          <a:p>
            <a:r>
              <a:rPr lang="fr-FR" dirty="0"/>
              <a:t>présence de titres / sous-titres (pour organiser)</a:t>
            </a:r>
          </a:p>
          <a:p>
            <a:r>
              <a:rPr lang="fr-FR" dirty="0"/>
              <a:t>présence d’illustrations et schémas divers (pour illustrer ou expliquer) en plus du texte</a:t>
            </a:r>
          </a:p>
          <a:p>
            <a:r>
              <a:rPr lang="fr-FR" dirty="0"/>
              <a:t>présence de légendes</a:t>
            </a:r>
          </a:p>
          <a:p>
            <a:r>
              <a:rPr lang="fr-FR" dirty="0"/>
              <a:t>caractères gras (pour mettre en évidence)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8038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F078-24E3-4336-B67A-6DD619DF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rapport avec les </a:t>
            </a:r>
            <a:r>
              <a:rPr lang="fr-FR" b="1" dirty="0"/>
              <a:t>sujets abordés</a:t>
            </a:r>
            <a:r>
              <a:rPr lang="fr-FR" dirty="0"/>
              <a:t> :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915D5-AAFA-4831-83DA-044AD8DB9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sujets complexes et abstraits</a:t>
            </a:r>
          </a:p>
          <a:p>
            <a:r>
              <a:rPr lang="fr-FR" dirty="0"/>
              <a:t>pour transmettre des connaissances ou des informations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6482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9E09A9-5CE2-4A86-9299-23211A7B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différentes formes de textes documentaires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121BE26-3F12-4BA6-8F20-17A2ED112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506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3A4EBDE-C5AD-4B53-ACF7-D2BBA2686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477915"/>
            <a:ext cx="4013638" cy="14922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40B737-5F93-4DDB-980C-90E85D949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499" y="474662"/>
            <a:ext cx="5360579" cy="21415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5F71FB6-A78F-42AC-8DFF-A5F1654FA8FA}"/>
              </a:ext>
            </a:extLst>
          </p:cNvPr>
          <p:cNvSpPr txBox="1"/>
          <p:nvPr/>
        </p:nvSpPr>
        <p:spPr>
          <a:xfrm>
            <a:off x="1524000" y="2799834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Collection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365C3F-21E6-4B0C-A7CF-16C078667564}"/>
              </a:ext>
            </a:extLst>
          </p:cNvPr>
          <p:cNvSpPr txBox="1"/>
          <p:nvPr/>
        </p:nvSpPr>
        <p:spPr>
          <a:xfrm>
            <a:off x="3924300" y="2799834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Comparatif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A97F0E-B4F6-427E-B62A-4AC1054F6867}"/>
              </a:ext>
            </a:extLst>
          </p:cNvPr>
          <p:cNvSpPr txBox="1"/>
          <p:nvPr/>
        </p:nvSpPr>
        <p:spPr>
          <a:xfrm>
            <a:off x="1606682" y="5094248"/>
            <a:ext cx="3568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Cause </a:t>
            </a:r>
            <a:r>
              <a:rPr lang="fr-FR" dirty="0">
                <a:sym typeface="Wingdings" panose="05000000000000000000" pitchFamily="2" charset="2"/>
              </a:rPr>
              <a:t> effets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FA1F9B-4876-48D9-9A8B-E649F17AD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388" y="378083"/>
            <a:ext cx="4423614" cy="521283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BD24689-C66F-48E5-8F9A-6D9941768885}"/>
              </a:ext>
            </a:extLst>
          </p:cNvPr>
          <p:cNvSpPr txBox="1"/>
          <p:nvPr/>
        </p:nvSpPr>
        <p:spPr>
          <a:xfrm>
            <a:off x="7708900" y="5925066"/>
            <a:ext cx="347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Problème(s)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 Solution(s)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8158EB7-A263-4DC8-9813-E4123A3D5608}"/>
              </a:ext>
            </a:extLst>
          </p:cNvPr>
          <p:cNvSpPr txBox="1"/>
          <p:nvPr/>
        </p:nvSpPr>
        <p:spPr>
          <a:xfrm>
            <a:off x="749432" y="5715000"/>
            <a:ext cx="703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>
                    <a:lumMod val="75000"/>
                  </a:schemeClr>
                </a:solidFill>
              </a:rPr>
              <a:t>Le plus souvent, un mélange de toutes ces formes.</a:t>
            </a:r>
          </a:p>
        </p:txBody>
      </p:sp>
    </p:spTree>
    <p:extLst>
      <p:ext uri="{BB962C8B-B14F-4D97-AF65-F5344CB8AC3E}">
        <p14:creationId xmlns:p14="http://schemas.microsoft.com/office/powerpoint/2010/main" val="371531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F8A381-34E1-49C5-8EF5-18AB823E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Quelles compétences pour les élèves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8366FA-B8C3-4411-A953-A94170660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09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2E1B64F-25E6-4C77-9463-761DE4129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95300"/>
            <a:ext cx="9601200" cy="5372100"/>
          </a:xfrm>
        </p:spPr>
        <p:txBody>
          <a:bodyPr>
            <a:normAutofit/>
          </a:bodyPr>
          <a:lstStyle/>
          <a:p>
            <a:r>
              <a:rPr lang="fr-FR" dirty="0"/>
              <a:t>appréhender un texte dans sa globalité et non de manière linéaire</a:t>
            </a:r>
          </a:p>
          <a:p>
            <a:r>
              <a:rPr lang="fr-FR" dirty="0"/>
              <a:t>gérer les spécificités de ce type de texte</a:t>
            </a:r>
          </a:p>
          <a:p>
            <a:r>
              <a:rPr lang="fr-FR" dirty="0"/>
              <a:t>utiliser différents modes de lecture : lecture de survol / lecture sélective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avoir une lecture rétrospective pour accéder à la compréhension</a:t>
            </a:r>
          </a:p>
          <a:p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mettre plusieurs éléments, parfois de natures diverses, en relation ( inférences entre différents éléments du texte / inférences entre le texte et sa propre culture) </a:t>
            </a:r>
          </a:p>
          <a:p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interpréter certaines informations</a:t>
            </a:r>
          </a:p>
          <a:p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hiérarchiser les informations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faire le lien avec des enjeux, des problématiques (mobiliser son esprit critique)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accepter de questionner voire remettre en cause ses propres connaissances</a:t>
            </a:r>
          </a:p>
        </p:txBody>
      </p:sp>
    </p:spTree>
    <p:extLst>
      <p:ext uri="{BB962C8B-B14F-4D97-AF65-F5344CB8AC3E}">
        <p14:creationId xmlns:p14="http://schemas.microsoft.com/office/powerpoint/2010/main" val="3047559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2E0CAB-5020-4BA9-8798-0FA514A03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stratégies de lecture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4805BD-8C4D-4C43-96CD-90B8FCD72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avant la lecture : identifier l’objectif du texte – émettre une hypothèse – se repérer dans la page</a:t>
            </a:r>
          </a:p>
          <a:p>
            <a:r>
              <a:rPr lang="fr-FR" dirty="0"/>
              <a:t>pendant la lecture : lire – relire – faire des liens – imaginer – s’auto-expliquer – construire le sens des mots inconnus</a:t>
            </a:r>
          </a:p>
          <a:p>
            <a:r>
              <a:rPr lang="fr-FR" dirty="0"/>
              <a:t>après la lecture : évaluer la qualité de sa compréhension – résumer ce qu’on a compris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7824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F29530-DCA4-469A-AF04-4A6813201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travail du professeur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77CF6-BA4F-41AD-8820-1F7805E49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238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8A9B545-A54A-4A6E-A32F-FC6D86C3B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préparation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3B9DF0F-3321-4EBC-B618-A8E725F8E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74800"/>
            <a:ext cx="9601200" cy="4292600"/>
          </a:xfrm>
        </p:spPr>
        <p:txBody>
          <a:bodyPr/>
          <a:lstStyle/>
          <a:p>
            <a:r>
              <a:rPr lang="fr-FR" dirty="0"/>
              <a:t>Repérer le thème central du texte, les difficultés lexicales</a:t>
            </a:r>
          </a:p>
          <a:p>
            <a:r>
              <a:rPr lang="fr-FR" dirty="0"/>
              <a:t>Comprendre les enjeux du texte (quel est l’objectif de l’auteur ?)</a:t>
            </a:r>
          </a:p>
          <a:p>
            <a:r>
              <a:rPr lang="fr-FR" dirty="0"/>
              <a:t>Mettre les liens à faire en évidence</a:t>
            </a:r>
          </a:p>
          <a:p>
            <a:r>
              <a:rPr lang="fr-FR" dirty="0"/>
              <a:t>Lister les prérequis</a:t>
            </a:r>
          </a:p>
          <a:p>
            <a:r>
              <a:rPr lang="fr-FR" dirty="0"/>
              <a:t>Repérer les stratégies à mettre en œuvre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B370E3-80B2-46C7-B155-5F14F6059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657" y="2717801"/>
            <a:ext cx="4829168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85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FF3690-D9DE-406E-A3AB-6918F1C47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Pendant la séance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B0AAF4-5671-47F4-ABE5-F562F3B39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Préparer les élèves à l’univers de référence</a:t>
            </a:r>
          </a:p>
          <a:p>
            <a:r>
              <a:rPr lang="fr-FR" dirty="0"/>
              <a:t>Annoncer un objectif motivant aux élèves (choisir une activité qui répond à une question / une demande)</a:t>
            </a:r>
          </a:p>
          <a:p>
            <a:r>
              <a:rPr lang="fr-FR" dirty="0"/>
              <a:t>Choisir les activités et les modalités de travail propices à l’apprentissage des élèves</a:t>
            </a:r>
          </a:p>
          <a:p>
            <a:r>
              <a:rPr lang="fr-FR" dirty="0"/>
              <a:t>Penser une programmation</a:t>
            </a:r>
          </a:p>
        </p:txBody>
      </p:sp>
    </p:spTree>
    <p:extLst>
      <p:ext uri="{BB962C8B-B14F-4D97-AF65-F5344CB8AC3E}">
        <p14:creationId xmlns:p14="http://schemas.microsoft.com/office/powerpoint/2010/main" val="68669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51F6A-83B7-4B48-B483-C511B10D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Après la séance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6C9088-C0AF-4037-8336-75C82724F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Faire le bilan en vue d’un prolongement ou d’une remédiation</a:t>
            </a:r>
          </a:p>
          <a:p>
            <a:r>
              <a:rPr lang="fr-FR" dirty="0"/>
              <a:t>Faire rappeler aux élèves les stratégies travaillées</a:t>
            </a:r>
          </a:p>
        </p:txBody>
      </p:sp>
    </p:spTree>
    <p:extLst>
      <p:ext uri="{BB962C8B-B14F-4D97-AF65-F5344CB8AC3E}">
        <p14:creationId xmlns:p14="http://schemas.microsoft.com/office/powerpoint/2010/main" val="1718582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29BA3-B6BD-427C-8E7F-5B3643C6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Pour comprendre le fonctionnement spécifique de ce type de texte :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90FF3E-5752-47C7-81C4-FEA997A4B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Tri de textes – comparaison de textes</a:t>
            </a:r>
          </a:p>
          <a:p>
            <a:r>
              <a:rPr lang="fr-FR" dirty="0"/>
              <a:t>Remettre un texte composite en ordre (puzzle des différentes parties)</a:t>
            </a:r>
          </a:p>
          <a:p>
            <a:r>
              <a:rPr lang="fr-FR" dirty="0"/>
              <a:t>Transcodage (transformation d’un texte en image ou inversement)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923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6418F-9B3F-49DE-A10D-8617E8B92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Pour comprendre le texte :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DD6BBA-981A-4FE2-848E-8C81118BC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62100"/>
            <a:ext cx="9601200" cy="430530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Avant la lecture poser des questions et la réponse est OUI – NON – JE NE SAIS PAS</a:t>
            </a:r>
          </a:p>
          <a:p>
            <a:r>
              <a:rPr lang="fr-FR" dirty="0"/>
              <a:t>Après la lecture poser les mêmes questions et les réponses possibles sont : OUI – NON – CE N’EST PAS CLAIREMENT DIT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Mise en évidence des liens</a:t>
            </a:r>
          </a:p>
          <a:p>
            <a:r>
              <a:rPr lang="fr-FR" dirty="0"/>
              <a:t>Activités d’écriture : écrits de travail (carte mentale) en cours de lecture / résumés en fin de lecture</a:t>
            </a:r>
          </a:p>
          <a:p>
            <a:r>
              <a:rPr lang="fr-FR" dirty="0"/>
              <a:t>A partir de la maquette (corps du texte enlevés – ne restent que les images, titres, légendes, …) définir le sujet </a:t>
            </a:r>
            <a:r>
              <a:rPr lang="fr-FR"/>
              <a:t>du texte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Créer un arbre à mots avant / après la lecture pour visualiser le champ lexical </a:t>
            </a:r>
          </a:p>
        </p:txBody>
      </p:sp>
    </p:spTree>
    <p:extLst>
      <p:ext uri="{BB962C8B-B14F-4D97-AF65-F5344CB8AC3E}">
        <p14:creationId xmlns:p14="http://schemas.microsoft.com/office/powerpoint/2010/main" val="2580471098"/>
      </p:ext>
    </p:extLst>
  </p:cSld>
  <p:clrMapOvr>
    <a:masterClrMapping/>
  </p:clrMapOvr>
</p:sld>
</file>

<file path=ppt/theme/theme1.xml><?xml version="1.0" encoding="utf-8"?>
<a:theme xmlns:a="http://schemas.openxmlformats.org/drawingml/2006/main" name="Rognage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30</TotalTime>
  <Words>572</Words>
  <Application>Microsoft Office PowerPoint</Application>
  <PresentationFormat>Grand écran</PresentationFormat>
  <Paragraphs>66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Franklin Gothic Book</vt:lpstr>
      <vt:lpstr>Wingdings</vt:lpstr>
      <vt:lpstr>Rognage</vt:lpstr>
      <vt:lpstr>LECTURE DE TEXTES DOCUMENTAIRES</vt:lpstr>
      <vt:lpstr>Les spécificités du texte</vt:lpstr>
      <vt:lpstr>En rapport avec la maitrise de la langue :  </vt:lpstr>
      <vt:lpstr>En rapport avec la typologie :  </vt:lpstr>
      <vt:lpstr>En rapport avec les sujets abordés :  </vt:lpstr>
      <vt:lpstr>Les différentes formes de textes documentaires</vt:lpstr>
      <vt:lpstr>Présentation PowerPoint</vt:lpstr>
      <vt:lpstr>Quelles compétences pour les élèves</vt:lpstr>
      <vt:lpstr>Présentation PowerPoint</vt:lpstr>
      <vt:lpstr>Les stratégies de lecture</vt:lpstr>
      <vt:lpstr>Le travail du professeur</vt:lpstr>
      <vt:lpstr>La préparation</vt:lpstr>
      <vt:lpstr>Pendant la séance</vt:lpstr>
      <vt:lpstr>Après la séance</vt:lpstr>
      <vt:lpstr>Pour comprendre le fonctionnement spécifique de ce type de texte :  </vt:lpstr>
      <vt:lpstr>Pour comprendre le texte 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DE TEXTES DOCUMENTAIRES</dc:title>
  <dc:creator>Patricia Gerot</dc:creator>
  <cp:lastModifiedBy>Patricia Gerot</cp:lastModifiedBy>
  <cp:revision>13</cp:revision>
  <dcterms:created xsi:type="dcterms:W3CDTF">2022-11-08T07:25:36Z</dcterms:created>
  <dcterms:modified xsi:type="dcterms:W3CDTF">2022-11-08T07:55:50Z</dcterms:modified>
</cp:coreProperties>
</file>