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3"/>
  </p:notesMasterIdLst>
  <p:handoutMasterIdLst>
    <p:handoutMasterId r:id="rId24"/>
  </p:handoutMasterIdLst>
  <p:sldIdLst>
    <p:sldId id="256" r:id="rId5"/>
    <p:sldId id="269" r:id="rId6"/>
    <p:sldId id="271" r:id="rId7"/>
    <p:sldId id="272" r:id="rId8"/>
    <p:sldId id="284" r:id="rId9"/>
    <p:sldId id="270" r:id="rId10"/>
    <p:sldId id="257" r:id="rId11"/>
    <p:sldId id="273" r:id="rId12"/>
    <p:sldId id="274" r:id="rId13"/>
    <p:sldId id="275" r:id="rId14"/>
    <p:sldId id="276" r:id="rId15"/>
    <p:sldId id="277" r:id="rId16"/>
    <p:sldId id="283" r:id="rId17"/>
    <p:sldId id="278" r:id="rId18"/>
    <p:sldId id="279" r:id="rId19"/>
    <p:sldId id="280" r:id="rId20"/>
    <p:sldId id="281" r:id="rId21"/>
    <p:sldId id="282" r:id="rId22"/>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showGuides="1">
      <p:cViewPr varScale="1">
        <p:scale>
          <a:sx n="68" d="100"/>
          <a:sy n="68" d="100"/>
        </p:scale>
        <p:origin x="424" y="48"/>
      </p:cViewPr>
      <p:guideLst>
        <p:guide orient="horz" pos="2160"/>
        <p:guide pos="3840"/>
      </p:guideLst>
    </p:cSldViewPr>
  </p:slideViewPr>
  <p:notesTextViewPr>
    <p:cViewPr>
      <p:scale>
        <a:sx n="1" d="1"/>
        <a:sy n="1" d="1"/>
      </p:scale>
      <p:origin x="0" y="0"/>
    </p:cViewPr>
  </p:notesTextViewPr>
  <p:notesViewPr>
    <p:cSldViewPr snapToGrid="0" showGuides="1">
      <p:cViewPr varScale="1">
        <p:scale>
          <a:sx n="90" d="100"/>
          <a:sy n="90" d="100"/>
        </p:scale>
        <p:origin x="37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43DEC388-69C3-41CE-836D-8CADE66F758F}" type="datetime1">
              <a:rPr lang="fr-FR" smtClean="0"/>
              <a:pPr algn="r" rtl="0"/>
              <a:t>24/11/2022</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a:fld id="{E31375A4-56A4-47D6-9801-1991572033F7}" type="slidenum">
              <a:rPr lang="fr-FR"/>
              <a:pPr algn="r"/>
              <a:t>‹N°›</a:t>
            </a:fld>
            <a:endParaRPr lang="fr-FR"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3CF334A0-7817-44BF-BE74-0C1D60A40209}" type="datetime1">
              <a:rPr lang="fr-FR" smtClean="0"/>
              <a:pPr/>
              <a:t>24/11/2022</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E31375A4-56A4-47D6-9801-1991572033F7}" type="slidenum">
              <a:rPr lang="fr-FR"/>
              <a:pPr/>
              <a:t>1</a:t>
            </a:fld>
            <a:endParaRPr lang="fr-FR" dirty="0"/>
          </a:p>
        </p:txBody>
      </p:sp>
    </p:spTree>
    <p:extLst>
      <p:ext uri="{BB962C8B-B14F-4D97-AF65-F5344CB8AC3E}">
        <p14:creationId xmlns:p14="http://schemas.microsoft.com/office/powerpoint/2010/main" val="358506165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fr-FR" noProof="0"/>
              <a:t>Modifiez le style du titre</a:t>
            </a:r>
            <a:endParaRPr lang="fr-FR" noProof="0" dirty="0"/>
          </a:p>
        </p:txBody>
      </p:sp>
      <p:sp>
        <p:nvSpPr>
          <p:cNvPr id="3" name="Sous-titre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Modifiez le style des sous-titres du masque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2A93682C-1666-439C-B1F6-2324BA8BDEE9}" type="datetime1">
              <a:rPr lang="fr-FR" smtClean="0"/>
              <a:pPr/>
              <a:t>24/11/2022</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11" name="Imag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51DB54D6-28DC-40C0-8824-32CC37999B83}" type="datetime1">
              <a:rPr lang="fr-FR" smtClean="0"/>
              <a:pPr/>
              <a:t>24/11/2022</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avec image">
    <p:spTree>
      <p:nvGrpSpPr>
        <p:cNvPr id="1" name=""/>
        <p:cNvGrpSpPr/>
        <p:nvPr/>
      </p:nvGrpSpPr>
      <p:grpSpPr>
        <a:xfrm>
          <a:off x="0" y="0"/>
          <a:ext cx="0" cy="0"/>
          <a:chOff x="0" y="0"/>
          <a:chExt cx="0" cy="0"/>
        </a:xfrm>
      </p:grpSpPr>
      <p:grpSp>
        <p:nvGrpSpPr>
          <p:cNvPr id="13" name="Groupe 12"/>
          <p:cNvGrpSpPr/>
          <p:nvPr/>
        </p:nvGrpSpPr>
        <p:grpSpPr>
          <a:xfrm rot="10800000">
            <a:off x="0" y="5645510"/>
            <a:ext cx="12192000" cy="63125"/>
            <a:chOff x="507492" y="1501519"/>
            <a:chExt cx="8129016" cy="63125"/>
          </a:xfrm>
        </p:grpSpPr>
        <p:cxnSp>
          <p:nvCxnSpPr>
            <p:cNvPr id="17" name="Connecteur droit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e 13"/>
          <p:cNvGrpSpPr/>
          <p:nvPr/>
        </p:nvGrpSpPr>
        <p:grpSpPr>
          <a:xfrm>
            <a:off x="0" y="1143000"/>
            <a:ext cx="12192000" cy="63125"/>
            <a:chOff x="507492" y="1501519"/>
            <a:chExt cx="8129016" cy="63125"/>
          </a:xfrm>
        </p:grpSpPr>
        <p:cxnSp>
          <p:nvCxnSpPr>
            <p:cNvPr id="15" name="Connecteur droit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5734050" cy="2219691"/>
          </a:xfrm>
        </p:spPr>
        <p:txBody>
          <a:bodyPr rtlCol="0" anchor="ctr">
            <a:normAutofit/>
          </a:bodyPr>
          <a:lstStyle>
            <a:lvl1pPr algn="l" rtl="0">
              <a:defRPr sz="4400" cap="all" baseline="0"/>
            </a:lvl1pPr>
          </a:lstStyle>
          <a:p>
            <a:pPr rtl="0"/>
            <a:r>
              <a:rPr lang="fr-FR" noProof="0"/>
              <a:t>Modifiez le style du titre</a:t>
            </a:r>
            <a:endParaRPr lang="fr-FR" noProof="0" dirty="0"/>
          </a:p>
        </p:txBody>
      </p:sp>
      <p:sp>
        <p:nvSpPr>
          <p:cNvPr id="3" name="Sous-titre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a:t>Modifiez le style des sous-titres du masque</a:t>
            </a:r>
            <a:endParaRPr lang="fr-FR" noProof="0" dirty="0"/>
          </a:p>
        </p:txBody>
      </p:sp>
      <p:pic>
        <p:nvPicPr>
          <p:cNvPr id="10" name="Imag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Espace réservé d’image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fr-FR" noProof="0"/>
              <a:t>Cliquez sur l'icône pour ajouter une image</a:t>
            </a:r>
            <a:endParaRPr lang="fr-FR" noProof="0" dirty="0"/>
          </a:p>
        </p:txBody>
      </p:sp>
      <p:sp>
        <p:nvSpPr>
          <p:cNvPr id="19" name="Texte d’instructions"/>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fr-FR" sz="1200" b="1" i="1" noProof="0" dirty="0">
                <a:latin typeface="Arial" pitchFamily="34" charset="0"/>
                <a:cs typeface="Arial" pitchFamily="34" charset="0"/>
              </a:rPr>
              <a:t>REMARQUE :</a:t>
            </a:r>
          </a:p>
          <a:p>
            <a:pPr rtl="0"/>
            <a:r>
              <a:rPr lang="fr-FR" sz="1200" i="1" noProof="0" dirty="0">
                <a:latin typeface="Arial" pitchFamily="34" charset="0"/>
                <a:cs typeface="Arial" pitchFamily="34" charset="0"/>
              </a:rPr>
              <a:t>Pour remplacer l’image sur cette diapositive, sélectionnez-la et supprimez-la. Cliquez ensuite sur l’icône Images dans l’espace réservé pour insérer votre image.</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e 7"/>
          <p:cNvGrpSpPr/>
          <p:nvPr/>
        </p:nvGrpSpPr>
        <p:grpSpPr>
          <a:xfrm>
            <a:off x="0" y="2514600"/>
            <a:ext cx="12192000" cy="3194035"/>
            <a:chOff x="647402" y="2514600"/>
            <a:chExt cx="10838688" cy="3194035"/>
          </a:xfrm>
        </p:grpSpPr>
        <p:grpSp>
          <p:nvGrpSpPr>
            <p:cNvPr id="9" name="Groupe 8"/>
            <p:cNvGrpSpPr/>
            <p:nvPr/>
          </p:nvGrpSpPr>
          <p:grpSpPr>
            <a:xfrm>
              <a:off x="647402" y="2514600"/>
              <a:ext cx="10838688" cy="63125"/>
              <a:chOff x="507492" y="1501519"/>
              <a:chExt cx="8129016" cy="63125"/>
            </a:xfrm>
          </p:grpSpPr>
          <p:cxnSp>
            <p:nvCxnSpPr>
              <p:cNvPr id="14" name="Connecteur droit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11" name="Groupe 10"/>
            <p:cNvGrpSpPr/>
            <p:nvPr/>
          </p:nvGrpSpPr>
          <p:grpSpPr>
            <a:xfrm rot="10800000">
              <a:off x="647402" y="5645510"/>
              <a:ext cx="10838688" cy="63125"/>
              <a:chOff x="507492" y="1501519"/>
              <a:chExt cx="8129016" cy="63125"/>
            </a:xfrm>
          </p:grpSpPr>
          <p:cxnSp>
            <p:nvCxnSpPr>
              <p:cNvPr id="12" name="Connecteur droit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re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fr-FR" noProof="0"/>
              <a:t>Modifier les styles du texte du masque</a:t>
            </a:r>
          </a:p>
        </p:txBody>
      </p:sp>
      <p:sp>
        <p:nvSpPr>
          <p:cNvPr id="4" name="Espace réservé de la date 3"/>
          <p:cNvSpPr>
            <a:spLocks noGrp="1"/>
          </p:cNvSpPr>
          <p:nvPr>
            <p:ph type="dt" sz="half" idx="10"/>
          </p:nvPr>
        </p:nvSpPr>
        <p:spPr/>
        <p:txBody>
          <a:bodyPr rtlCol="0"/>
          <a:lstStyle/>
          <a:p>
            <a:r>
              <a:rPr lang="fr-FR" dirty="0"/>
              <a:t>​</a:t>
            </a:r>
            <a:fld id="{FF5F1CE1-2D83-4710-B005-E03A94773F54}" type="datetime1">
              <a:rPr lang="fr-FR" smtClean="0"/>
              <a:pPr/>
              <a:t>24/11/2022</a:t>
            </a:fld>
            <a:r>
              <a:rPr lang="fr-FR" dirty="0"/>
              <a:t>​</a:t>
            </a:r>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7" name="Imag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104900" y="1600200"/>
            <a:ext cx="4914900" cy="4571999"/>
          </a:xfrm>
        </p:spPr>
        <p:txBody>
          <a:bodyPr rtlCol="0"/>
          <a:lstStyle>
            <a:lvl5pPr algn="l" rtl="0">
              <a:defRPr/>
            </a:lvl5pPr>
            <a:lvl6pPr algn="l" rtl="0">
              <a:defRPr/>
            </a:lvl6pPr>
            <a:lvl7pPr algn="l" rtl="0">
              <a:defRPr/>
            </a:lvl7pPr>
            <a:lvl8pPr algn="l" rtl="0">
              <a:defRPr/>
            </a:lvl8pPr>
            <a:lvl9pPr algn="l" rtl="0">
              <a:defRPr/>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600200"/>
            <a:ext cx="4914900" cy="4571999"/>
          </a:xfrm>
        </p:spPr>
        <p:txBody>
          <a:bodyPr rtlCol="0"/>
          <a:lstStyle>
            <a:lvl5pPr algn="l" rtl="0">
              <a:defRPr/>
            </a:lvl5pPr>
            <a:lvl6pPr algn="l" rtl="0">
              <a:defRPr/>
            </a:lvl6pPr>
            <a:lvl7pPr algn="l" rtl="0">
              <a:defRPr/>
            </a:lvl7pPr>
            <a:lvl8pPr algn="l" rtl="0">
              <a:defRPr/>
            </a:lvl8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e la date 4"/>
          <p:cNvSpPr>
            <a:spLocks noGrp="1"/>
          </p:cNvSpPr>
          <p:nvPr>
            <p:ph type="dt" sz="half" idx="10"/>
          </p:nvPr>
        </p:nvSpPr>
        <p:spPr/>
        <p:txBody>
          <a:bodyPr rtlCol="0"/>
          <a:lstStyle>
            <a:lvl1pPr>
              <a:defRPr/>
            </a:lvl1pPr>
          </a:lstStyle>
          <a:p>
            <a:fld id="{03CC60CA-F5F0-431E-AD16-DA84336EFE3A}" type="datetime1">
              <a:rPr lang="fr-FR" smtClean="0"/>
              <a:pPr/>
              <a:t>24/11/2022</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10490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Modifier les styles du texte du masque</a:t>
            </a:r>
          </a:p>
        </p:txBody>
      </p:sp>
      <p:sp>
        <p:nvSpPr>
          <p:cNvPr id="4" name="Espace réservé du contenu 3"/>
          <p:cNvSpPr>
            <a:spLocks noGrp="1"/>
          </p:cNvSpPr>
          <p:nvPr>
            <p:ph sz="half" idx="2"/>
          </p:nvPr>
        </p:nvSpPr>
        <p:spPr>
          <a:xfrm>
            <a:off x="1104900" y="2424112"/>
            <a:ext cx="4919472" cy="3748088"/>
          </a:xfrm>
        </p:spPr>
        <p:txBody>
          <a:bodyPr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6611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a:t>Modifier les styles du texte du masque</a:t>
            </a:r>
          </a:p>
        </p:txBody>
      </p:sp>
      <p:sp>
        <p:nvSpPr>
          <p:cNvPr id="6" name="Espace réservé du contenu 5"/>
          <p:cNvSpPr>
            <a:spLocks noGrp="1"/>
          </p:cNvSpPr>
          <p:nvPr>
            <p:ph sz="quarter" idx="4"/>
          </p:nvPr>
        </p:nvSpPr>
        <p:spPr>
          <a:xfrm>
            <a:off x="6166110" y="2424112"/>
            <a:ext cx="4919472" cy="3748088"/>
          </a:xfrm>
        </p:spPr>
        <p:txBody>
          <a:bodyPr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e la date 6"/>
          <p:cNvSpPr>
            <a:spLocks noGrp="1"/>
          </p:cNvSpPr>
          <p:nvPr>
            <p:ph type="dt" sz="half" idx="10"/>
          </p:nvPr>
        </p:nvSpPr>
        <p:spPr/>
        <p:txBody>
          <a:bodyPr rtlCol="0"/>
          <a:lstStyle>
            <a:lvl1pPr>
              <a:defRPr/>
            </a:lvl1pPr>
          </a:lstStyle>
          <a:p>
            <a:fld id="{37571E30-3F8C-45A0-A97D-32FEE21AD3FE}" type="datetime1">
              <a:rPr lang="fr-FR" smtClean="0"/>
              <a:pPr/>
              <a:t>24/11/2022</a:t>
            </a:fld>
            <a:endParaRPr lang="fr-FR" dirty="0"/>
          </a:p>
        </p:txBody>
      </p:sp>
      <p:sp>
        <p:nvSpPr>
          <p:cNvPr id="8" name="Espace réservé du pied de page 7"/>
          <p:cNvSpPr>
            <a:spLocks noGrp="1"/>
          </p:cNvSpPr>
          <p:nvPr>
            <p:ph type="ftr" sz="quarter" idx="11"/>
          </p:nvPr>
        </p:nvSpPr>
        <p:spPr/>
        <p:txBody>
          <a:bodyPr rtlCol="0"/>
          <a:lstStyle/>
          <a:p>
            <a:pPr rtl="0"/>
            <a:endParaRPr lang="fr-FR" noProof="0" dirty="0"/>
          </a:p>
        </p:txBody>
      </p:sp>
      <p:sp>
        <p:nvSpPr>
          <p:cNvPr id="9" name="Espace réservé du numéro de diapositive 8"/>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e la date 2"/>
          <p:cNvSpPr>
            <a:spLocks noGrp="1"/>
          </p:cNvSpPr>
          <p:nvPr>
            <p:ph type="dt" sz="half" idx="10"/>
          </p:nvPr>
        </p:nvSpPr>
        <p:spPr/>
        <p:txBody>
          <a:bodyPr rtlCol="0"/>
          <a:lstStyle>
            <a:lvl1pPr>
              <a:defRPr/>
            </a:lvl1pPr>
          </a:lstStyle>
          <a:p>
            <a:fld id="{F53E571F-D862-4C44-826E-B0273097C3EE}" type="datetime1">
              <a:rPr lang="fr-FR" smtClean="0"/>
              <a:pPr/>
              <a:t>24/11/2022</a:t>
            </a:fld>
            <a:endParaRPr lang="fr-FR" dirty="0"/>
          </a:p>
        </p:txBody>
      </p:sp>
      <p:sp>
        <p:nvSpPr>
          <p:cNvPr id="4" name="Espace réservé d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lvl1pPr>
              <a:defRPr/>
            </a:lvl1pPr>
          </a:lstStyle>
          <a:p>
            <a:fld id="{6A5EA7CD-A54C-4044-94F4-AD92C5338D2B}" type="datetime1">
              <a:rPr lang="fr-FR" smtClean="0"/>
              <a:pPr/>
              <a:t>24/11/2022</a:t>
            </a:fld>
            <a:endParaRPr lang="fr-FR"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3214D363-38EB-4EFE-A4CB-9D469BC54DCB}" type="datetime1">
              <a:rPr lang="fr-FR" smtClean="0"/>
              <a:pPr/>
              <a:t>24/11/2022</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a:t>Modifiez le style du titre</a:t>
            </a:r>
            <a:endParaRPr lang="fr-FR" noProof="0" dirty="0"/>
          </a:p>
        </p:txBody>
      </p:sp>
      <p:sp>
        <p:nvSpPr>
          <p:cNvPr id="3" name="Espace réservé d’image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a:t>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75AC62B6-9765-4D0D-A062-B6261D408591}" type="datetime1">
              <a:rPr lang="fr-FR" smtClean="0"/>
              <a:pPr/>
              <a:t>24/11/2022</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05560E40-E96F-4F90-B177-9CA529868AE7}" type="datetime1">
              <a:rPr lang="fr-FR" smtClean="0"/>
              <a:pPr/>
              <a:t>24/11/2022</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372600" y="365125"/>
            <a:ext cx="1714500" cy="5811838"/>
          </a:xfrm>
        </p:spPr>
        <p:txBody>
          <a:bodyPr vert="eaVert"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1104900" y="365125"/>
            <a:ext cx="8098896" cy="5811838"/>
          </a:xfrm>
        </p:spPr>
        <p:txBody>
          <a:bodyPr vert="eaVert"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495D8A20-D5AA-4EBF-82E0-3620BEFE5662}" type="datetime1">
              <a:rPr lang="fr-FR" smtClean="0"/>
              <a:pPr/>
              <a:t>24/11/2022</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grpSp>
        <p:nvGrpSpPr>
          <p:cNvPr id="7" name="Groupe 6"/>
          <p:cNvGrpSpPr/>
          <p:nvPr/>
        </p:nvGrpSpPr>
        <p:grpSpPr>
          <a:xfrm rot="5400000">
            <a:off x="6514047" y="3228843"/>
            <a:ext cx="5632704" cy="84403"/>
            <a:chOff x="1073150" y="1219201"/>
            <a:chExt cx="10058400" cy="63125"/>
          </a:xfrm>
        </p:grpSpPr>
        <p:cxnSp>
          <p:nvCxnSpPr>
            <p:cNvPr id="8" name="Connecteur droit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a:p>
            <a:pPr lvl="5" rtl="0"/>
            <a:r>
              <a:rPr lang="fr-FR" noProof="0" dirty="0"/>
              <a:t>Sixième niveau</a:t>
            </a:r>
          </a:p>
          <a:p>
            <a:pPr lvl="6" rtl="0"/>
            <a:r>
              <a:rPr lang="fr-FR" noProof="0" dirty="0"/>
              <a:t>Septième niveau</a:t>
            </a:r>
          </a:p>
          <a:p>
            <a:pPr lvl="7" rtl="0"/>
            <a:r>
              <a:rPr lang="fr-FR" noProof="0" dirty="0"/>
              <a:t>Huitième niveau</a:t>
            </a:r>
          </a:p>
          <a:p>
            <a:pPr lvl="8" rtl="0"/>
            <a:r>
              <a:rPr lang="fr-FR" noProof="0" dirty="0"/>
              <a:t>Neuvième niveau</a:t>
            </a:r>
          </a:p>
        </p:txBody>
      </p:sp>
      <p:sp>
        <p:nvSpPr>
          <p:cNvPr id="4" name="Espace réservé de la date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defRPr>
            </a:lvl1pPr>
          </a:lstStyle>
          <a:p>
            <a:r>
              <a:rPr lang="fr-FR" dirty="0"/>
              <a:t>​</a:t>
            </a:r>
            <a:fld id="{B4D55279-C06B-4789-90C7-CDBF3CF07A5D}" type="datetime1">
              <a:rPr lang="fr-FR" smtClean="0"/>
              <a:pPr/>
              <a:t>24/11/2022</a:t>
            </a:fld>
            <a:r>
              <a:rPr lang="fr-FR" dirty="0"/>
              <a:t>​</a:t>
            </a:r>
          </a:p>
        </p:txBody>
      </p:sp>
      <p:sp>
        <p:nvSpPr>
          <p:cNvPr id="5" name="Espace réservé du pied de page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rtl="0">
              <a:defRPr sz="1200">
                <a:solidFill>
                  <a:schemeClr val="tx1">
                    <a:lumMod val="60000"/>
                    <a:lumOff val="40000"/>
                  </a:schemeClr>
                </a:solidFill>
              </a:defRPr>
            </a:lvl1pPr>
          </a:lstStyle>
          <a:p>
            <a:fld id="{E31375A4-56A4-47D6-9801-1991572033F7}" type="slidenum">
              <a:rPr lang="fr-FR" smtClean="0"/>
              <a:pPr/>
              <a:t>‹N°›</a:t>
            </a:fld>
            <a:endParaRPr lang="fr-FR" dirty="0"/>
          </a:p>
        </p:txBody>
      </p:sp>
      <p:grpSp>
        <p:nvGrpSpPr>
          <p:cNvPr id="15" name="Groupe 14"/>
          <p:cNvGrpSpPr/>
          <p:nvPr/>
        </p:nvGrpSpPr>
        <p:grpSpPr>
          <a:xfrm>
            <a:off x="1103376" y="1219201"/>
            <a:ext cx="9985248" cy="84403"/>
            <a:chOff x="1073150" y="1219201"/>
            <a:chExt cx="10058400" cy="63125"/>
          </a:xfrm>
        </p:grpSpPr>
        <p:cxnSp>
          <p:nvCxnSpPr>
            <p:cNvPr id="13" name="Connecteur droit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adel.uqam.ca/documents-a-telecharger/capsules-video/"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adel.uqam.ca/documents-a-telecharger/capsules-video/"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1104900" y="2292094"/>
            <a:ext cx="5734050" cy="2219691"/>
          </a:xfrm>
        </p:spPr>
        <p:txBody>
          <a:bodyPr rtlCol="0" anchor="ctr"/>
          <a:lstStyle/>
          <a:p>
            <a:pPr rtl="0"/>
            <a:r>
              <a:rPr lang="fr-FR" dirty="0"/>
              <a:t>Compréhension des inférences</a:t>
            </a:r>
          </a:p>
        </p:txBody>
      </p:sp>
      <p:sp>
        <p:nvSpPr>
          <p:cNvPr id="7" name="Sous-titre 6"/>
          <p:cNvSpPr>
            <a:spLocks noGrp="1"/>
          </p:cNvSpPr>
          <p:nvPr>
            <p:ph type="subTitle" idx="1"/>
          </p:nvPr>
        </p:nvSpPr>
        <p:spPr/>
        <p:txBody>
          <a:bodyPr rtlCol="0"/>
          <a:lstStyle/>
          <a:p>
            <a:pPr rtl="0"/>
            <a:r>
              <a:rPr lang="fr-FR" dirty="0"/>
              <a:t>Constellation 4 – 25 novembre 2022</a:t>
            </a:r>
          </a:p>
        </p:txBody>
      </p:sp>
      <p:pic>
        <p:nvPicPr>
          <p:cNvPr id="4" name="Espace réservé d’image 3" descr="Livre ouvert sur une table, rayonnages flous à l’arrière-plan" title="Exemple d’image"/>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Instructions officielles</a:t>
            </a:r>
          </a:p>
        </p:txBody>
      </p:sp>
      <p:sp>
        <p:nvSpPr>
          <p:cNvPr id="3" name="Espace réservé du texte 2"/>
          <p:cNvSpPr>
            <a:spLocks noGrp="1"/>
          </p:cNvSpPr>
          <p:nvPr>
            <p:ph type="body" idx="1"/>
          </p:nvPr>
        </p:nvSpPr>
        <p:spPr/>
        <p:txBody>
          <a:bodyPr rtlCol="0"/>
          <a:lstStyle/>
          <a:p>
            <a:pPr rtl="0"/>
            <a:endParaRPr lang="fr-FR" dirty="0"/>
          </a:p>
        </p:txBody>
      </p:sp>
    </p:spTree>
    <p:extLst>
      <p:ext uri="{BB962C8B-B14F-4D97-AF65-F5344CB8AC3E}">
        <p14:creationId xmlns:p14="http://schemas.microsoft.com/office/powerpoint/2010/main" val="274461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AB556D8-8CCD-41F4-B1FC-7A16E71FD285}"/>
              </a:ext>
            </a:extLst>
          </p:cNvPr>
          <p:cNvPicPr>
            <a:picLocks noChangeAspect="1"/>
          </p:cNvPicPr>
          <p:nvPr/>
        </p:nvPicPr>
        <p:blipFill>
          <a:blip r:embed="rId2"/>
          <a:stretch>
            <a:fillRect/>
          </a:stretch>
        </p:blipFill>
        <p:spPr>
          <a:xfrm>
            <a:off x="1003458" y="815009"/>
            <a:ext cx="10108490" cy="5188666"/>
          </a:xfrm>
          <a:prstGeom prst="rect">
            <a:avLst/>
          </a:prstGeom>
        </p:spPr>
      </p:pic>
    </p:spTree>
    <p:extLst>
      <p:ext uri="{BB962C8B-B14F-4D97-AF65-F5344CB8AC3E}">
        <p14:creationId xmlns:p14="http://schemas.microsoft.com/office/powerpoint/2010/main" val="289252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CE1F216-FB8D-4EE6-92E8-4C5612825608}"/>
              </a:ext>
            </a:extLst>
          </p:cNvPr>
          <p:cNvPicPr>
            <a:picLocks noChangeAspect="1"/>
          </p:cNvPicPr>
          <p:nvPr/>
        </p:nvPicPr>
        <p:blipFill>
          <a:blip r:embed="rId2"/>
          <a:stretch>
            <a:fillRect/>
          </a:stretch>
        </p:blipFill>
        <p:spPr>
          <a:xfrm>
            <a:off x="131073" y="307079"/>
            <a:ext cx="5964928" cy="3904474"/>
          </a:xfrm>
          <a:prstGeom prst="rect">
            <a:avLst/>
          </a:prstGeom>
        </p:spPr>
      </p:pic>
      <p:pic>
        <p:nvPicPr>
          <p:cNvPr id="3" name="Image 2">
            <a:extLst>
              <a:ext uri="{FF2B5EF4-FFF2-40B4-BE49-F238E27FC236}">
                <a16:creationId xmlns:a16="http://schemas.microsoft.com/office/drawing/2014/main" id="{9F92CD00-9260-443B-BED5-EBC89C743A2A}"/>
              </a:ext>
            </a:extLst>
          </p:cNvPr>
          <p:cNvPicPr>
            <a:picLocks noChangeAspect="1"/>
          </p:cNvPicPr>
          <p:nvPr/>
        </p:nvPicPr>
        <p:blipFill>
          <a:blip r:embed="rId3"/>
          <a:stretch>
            <a:fillRect/>
          </a:stretch>
        </p:blipFill>
        <p:spPr>
          <a:xfrm>
            <a:off x="6191733" y="1192695"/>
            <a:ext cx="5869194" cy="4924633"/>
          </a:xfrm>
          <a:prstGeom prst="rect">
            <a:avLst/>
          </a:prstGeom>
        </p:spPr>
      </p:pic>
    </p:spTree>
    <p:extLst>
      <p:ext uri="{BB962C8B-B14F-4D97-AF65-F5344CB8AC3E}">
        <p14:creationId xmlns:p14="http://schemas.microsoft.com/office/powerpoint/2010/main" val="21595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849A5A7-2870-4771-8603-3C152C884CE5}"/>
              </a:ext>
            </a:extLst>
          </p:cNvPr>
          <p:cNvSpPr>
            <a:spLocks noGrp="1"/>
          </p:cNvSpPr>
          <p:nvPr>
            <p:ph type="title"/>
          </p:nvPr>
        </p:nvSpPr>
        <p:spPr/>
        <p:txBody>
          <a:bodyPr/>
          <a:lstStyle/>
          <a:p>
            <a:r>
              <a:rPr lang="fr-FR" dirty="0"/>
              <a:t>Trois familles d’activité</a:t>
            </a:r>
          </a:p>
        </p:txBody>
      </p:sp>
      <p:pic>
        <p:nvPicPr>
          <p:cNvPr id="6" name="Espace réservé du contenu 5">
            <a:extLst>
              <a:ext uri="{FF2B5EF4-FFF2-40B4-BE49-F238E27FC236}">
                <a16:creationId xmlns:a16="http://schemas.microsoft.com/office/drawing/2014/main" id="{A82139AB-21AB-4DD7-A4E5-46C9AFEE2947}"/>
              </a:ext>
            </a:extLst>
          </p:cNvPr>
          <p:cNvPicPr>
            <a:picLocks noGrp="1" noChangeAspect="1"/>
          </p:cNvPicPr>
          <p:nvPr>
            <p:ph idx="1"/>
          </p:nvPr>
        </p:nvPicPr>
        <p:blipFill>
          <a:blip r:embed="rId2"/>
          <a:stretch>
            <a:fillRect/>
          </a:stretch>
        </p:blipFill>
        <p:spPr>
          <a:xfrm>
            <a:off x="311084" y="1870448"/>
            <a:ext cx="5693789" cy="4417114"/>
          </a:xfrm>
          <a:prstGeom prst="rect">
            <a:avLst/>
          </a:prstGeom>
        </p:spPr>
      </p:pic>
      <p:sp>
        <p:nvSpPr>
          <p:cNvPr id="7" name="ZoneTexte 6">
            <a:extLst>
              <a:ext uri="{FF2B5EF4-FFF2-40B4-BE49-F238E27FC236}">
                <a16:creationId xmlns:a16="http://schemas.microsoft.com/office/drawing/2014/main" id="{9FCD2202-6F2C-441F-8DF1-E4E558DF2C50}"/>
              </a:ext>
            </a:extLst>
          </p:cNvPr>
          <p:cNvSpPr txBox="1"/>
          <p:nvPr/>
        </p:nvSpPr>
        <p:spPr>
          <a:xfrm>
            <a:off x="6096000" y="2498103"/>
            <a:ext cx="5998590" cy="3139321"/>
          </a:xfrm>
          <a:prstGeom prst="rect">
            <a:avLst/>
          </a:prstGeom>
          <a:noFill/>
        </p:spPr>
        <p:txBody>
          <a:bodyPr wrap="square" rtlCol="0">
            <a:spAutoFit/>
          </a:bodyPr>
          <a:lstStyle/>
          <a:p>
            <a:r>
              <a:rPr lang="fr-FR" b="1" dirty="0">
                <a:solidFill>
                  <a:schemeClr val="accent6">
                    <a:lumMod val="50000"/>
                  </a:schemeClr>
                </a:solidFill>
              </a:rPr>
              <a:t>Activités modulaires </a:t>
            </a:r>
            <a:r>
              <a:rPr lang="fr-FR" dirty="0"/>
              <a:t>: sur un textes de 2 à 3 phrases, travail de découverte du lexique, travail sur l’implicite (reprises anaphoriques, inférences, relations causales, …), étude la langue pour une compréhension fine </a:t>
            </a:r>
            <a:r>
              <a:rPr lang="fr-FR" i="1" dirty="0">
                <a:sym typeface="Wingdings" panose="05000000000000000000" pitchFamily="2" charset="2"/>
              </a:rPr>
              <a:t> ateliers de </a:t>
            </a:r>
            <a:r>
              <a:rPr lang="fr-FR" i="1" dirty="0" err="1">
                <a:sym typeface="Wingdings" panose="05000000000000000000" pitchFamily="2" charset="2"/>
              </a:rPr>
              <a:t>compreneurs</a:t>
            </a:r>
            <a:endParaRPr lang="fr-FR" i="1" dirty="0"/>
          </a:p>
          <a:p>
            <a:endParaRPr lang="fr-FR" dirty="0"/>
          </a:p>
          <a:p>
            <a:r>
              <a:rPr lang="fr-FR" b="1" dirty="0">
                <a:solidFill>
                  <a:schemeClr val="accent6">
                    <a:lumMod val="50000"/>
                  </a:schemeClr>
                </a:solidFill>
              </a:rPr>
              <a:t>Activités intégratives </a:t>
            </a:r>
            <a:r>
              <a:rPr lang="fr-FR" dirty="0"/>
              <a:t>: avec un texte court, travail sur les stratégies de compréhension mises en évidence antérieurement</a:t>
            </a:r>
          </a:p>
          <a:p>
            <a:endParaRPr lang="fr-FR" dirty="0"/>
          </a:p>
          <a:p>
            <a:r>
              <a:rPr lang="fr-FR" b="1" dirty="0">
                <a:solidFill>
                  <a:schemeClr val="accent6">
                    <a:lumMod val="50000"/>
                  </a:schemeClr>
                </a:solidFill>
              </a:rPr>
              <a:t>Activités culturelles </a:t>
            </a:r>
            <a:r>
              <a:rPr lang="fr-FR" dirty="0"/>
              <a:t>: avec les lectures suivies.</a:t>
            </a:r>
          </a:p>
        </p:txBody>
      </p:sp>
    </p:spTree>
    <p:extLst>
      <p:ext uri="{BB962C8B-B14F-4D97-AF65-F5344CB8AC3E}">
        <p14:creationId xmlns:p14="http://schemas.microsoft.com/office/powerpoint/2010/main" val="425960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Qu’est-ce qu’une inférence ?</a:t>
            </a:r>
          </a:p>
        </p:txBody>
      </p:sp>
      <p:sp>
        <p:nvSpPr>
          <p:cNvPr id="3" name="Espace réservé du texte 2"/>
          <p:cNvSpPr>
            <a:spLocks noGrp="1"/>
          </p:cNvSpPr>
          <p:nvPr>
            <p:ph type="body" idx="1"/>
          </p:nvPr>
        </p:nvSpPr>
        <p:spPr/>
        <p:txBody>
          <a:bodyPr rtlCol="0"/>
          <a:lstStyle/>
          <a:p>
            <a:pPr rtl="0"/>
            <a:endParaRPr lang="fr-FR" dirty="0"/>
          </a:p>
        </p:txBody>
      </p:sp>
    </p:spTree>
    <p:extLst>
      <p:ext uri="{BB962C8B-B14F-4D97-AF65-F5344CB8AC3E}">
        <p14:creationId xmlns:p14="http://schemas.microsoft.com/office/powerpoint/2010/main" val="328387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p:txBody>
          <a:bodyPr rtlCol="0"/>
          <a:lstStyle/>
          <a:p>
            <a:pPr rtl="0"/>
            <a:r>
              <a:rPr lang="fr-FR" dirty="0"/>
              <a:t>Types d’informations contenues dans un texte</a:t>
            </a:r>
          </a:p>
        </p:txBody>
      </p:sp>
      <p:sp>
        <p:nvSpPr>
          <p:cNvPr id="14" name="Espace réservé du contenu 13"/>
          <p:cNvSpPr>
            <a:spLocks noGrp="1"/>
          </p:cNvSpPr>
          <p:nvPr>
            <p:ph idx="1"/>
          </p:nvPr>
        </p:nvSpPr>
        <p:spPr/>
        <p:txBody>
          <a:bodyPr rtlCol="0"/>
          <a:lstStyle/>
          <a:p>
            <a:r>
              <a:rPr lang="fr-FR" dirty="0"/>
              <a:t>Informations explicites</a:t>
            </a:r>
          </a:p>
          <a:p>
            <a:r>
              <a:rPr lang="fr-FR" dirty="0"/>
              <a:t>Informations qui nécessitent une reformulation (12 mois = 1 an)</a:t>
            </a:r>
          </a:p>
          <a:p>
            <a:r>
              <a:rPr lang="fr-FR" dirty="0"/>
              <a:t>Informations qui nécessitent la mise en relation de différents éléments du texte</a:t>
            </a:r>
          </a:p>
          <a:p>
            <a:r>
              <a:rPr lang="fr-FR" dirty="0"/>
              <a:t>Informations qui nécessitent la mise en relation d’informations du texte et de connaissances</a:t>
            </a: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70DF9-1512-46D0-BC07-402952A4130B}"/>
              </a:ext>
            </a:extLst>
          </p:cNvPr>
          <p:cNvSpPr>
            <a:spLocks noGrp="1"/>
          </p:cNvSpPr>
          <p:nvPr>
            <p:ph type="title"/>
          </p:nvPr>
        </p:nvSpPr>
        <p:spPr/>
        <p:txBody>
          <a:bodyPr/>
          <a:lstStyle/>
          <a:p>
            <a:r>
              <a:rPr lang="fr-FR" dirty="0"/>
              <a:t>Définition de l’inférence</a:t>
            </a:r>
          </a:p>
        </p:txBody>
      </p:sp>
      <p:sp>
        <p:nvSpPr>
          <p:cNvPr id="3" name="Espace réservé du contenu 2">
            <a:extLst>
              <a:ext uri="{FF2B5EF4-FFF2-40B4-BE49-F238E27FC236}">
                <a16:creationId xmlns:a16="http://schemas.microsoft.com/office/drawing/2014/main" id="{EA6AC672-4A35-4557-AC00-4963A5EBDA99}"/>
              </a:ext>
            </a:extLst>
          </p:cNvPr>
          <p:cNvSpPr>
            <a:spLocks noGrp="1"/>
          </p:cNvSpPr>
          <p:nvPr>
            <p:ph idx="1"/>
          </p:nvPr>
        </p:nvSpPr>
        <p:spPr>
          <a:xfrm>
            <a:off x="1104900" y="1600200"/>
            <a:ext cx="9982200" cy="4572000"/>
          </a:xfrm>
        </p:spPr>
        <p:txBody>
          <a:bodyPr>
            <a:normAutofit/>
          </a:bodyPr>
          <a:lstStyle/>
          <a:p>
            <a:r>
              <a:rPr lang="fr-FR" dirty="0"/>
              <a:t>Construire une information à partir d’indices fournis par le texte et / ou les connaissances extérieures</a:t>
            </a:r>
          </a:p>
          <a:p>
            <a:pPr marL="0" indent="0">
              <a:buNone/>
            </a:pPr>
            <a:endParaRPr lang="fr-FR" dirty="0"/>
          </a:p>
          <a:p>
            <a:r>
              <a:rPr lang="fr-FR" dirty="0"/>
              <a:t> Le </a:t>
            </a:r>
            <a:r>
              <a:rPr lang="fr-FR" altLang="fr-FR" dirty="0">
                <a:latin typeface=" sans-serif"/>
              </a:rPr>
              <a:t>l</a:t>
            </a:r>
            <a:r>
              <a:rPr lang="fr-FR" altLang="fr-FR" dirty="0"/>
              <a:t>ecteur fait des inférences grâce :</a:t>
            </a:r>
            <a:endParaRPr lang="fr-FR" dirty="0"/>
          </a:p>
          <a:p>
            <a:pPr marL="457200" lvl="1" indent="0" eaLnBrk="0" fontAlgn="base" hangingPunct="0">
              <a:lnSpc>
                <a:spcPct val="100000"/>
              </a:lnSpc>
              <a:spcBef>
                <a:spcPct val="0"/>
              </a:spcBef>
              <a:spcAft>
                <a:spcPct val="0"/>
              </a:spcAft>
              <a:buNone/>
            </a:pPr>
            <a:r>
              <a:rPr lang="fr-FR" altLang="fr-FR" dirty="0"/>
              <a:t>- </a:t>
            </a:r>
            <a:r>
              <a:rPr lang="fr-FR" altLang="fr-FR" sz="2000" dirty="0"/>
              <a:t>aux informations du texte</a:t>
            </a:r>
          </a:p>
          <a:p>
            <a:pPr lvl="1" eaLnBrk="0" fontAlgn="base" hangingPunct="0">
              <a:lnSpc>
                <a:spcPct val="100000"/>
              </a:lnSpc>
              <a:spcBef>
                <a:spcPct val="0"/>
              </a:spcBef>
              <a:spcAft>
                <a:spcPct val="0"/>
              </a:spcAft>
              <a:buFontTx/>
              <a:buChar char="-"/>
            </a:pPr>
            <a:r>
              <a:rPr lang="fr-FR" altLang="fr-FR" sz="2000" dirty="0"/>
              <a:t>à ses propres connaissances</a:t>
            </a:r>
          </a:p>
          <a:p>
            <a:pPr lvl="1" eaLnBrk="0" fontAlgn="base" hangingPunct="0">
              <a:lnSpc>
                <a:spcPct val="100000"/>
              </a:lnSpc>
              <a:spcBef>
                <a:spcPct val="0"/>
              </a:spcBef>
              <a:spcAft>
                <a:spcPct val="0"/>
              </a:spcAft>
              <a:buFontTx/>
              <a:buChar char="-"/>
            </a:pPr>
            <a:r>
              <a:rPr lang="fr-FR" altLang="fr-FR" sz="2000" dirty="0"/>
              <a:t>aux stratégies qu'il va mettre en œuvre</a:t>
            </a:r>
          </a:p>
          <a:p>
            <a:pPr lvl="1" eaLnBrk="0" fontAlgn="base" hangingPunct="0">
              <a:lnSpc>
                <a:spcPct val="100000"/>
              </a:lnSpc>
              <a:spcBef>
                <a:spcPct val="0"/>
              </a:spcBef>
              <a:spcAft>
                <a:spcPct val="0"/>
              </a:spcAft>
              <a:buFontTx/>
              <a:buChar char="-"/>
            </a:pPr>
            <a:endParaRPr lang="fr-FR" altLang="fr-FR" sz="2000" dirty="0"/>
          </a:p>
          <a:p>
            <a:pPr marL="0" indent="0" eaLnBrk="0" fontAlgn="base" hangingPunct="0">
              <a:lnSpc>
                <a:spcPct val="100000"/>
              </a:lnSpc>
              <a:spcBef>
                <a:spcPct val="0"/>
              </a:spcBef>
              <a:spcAft>
                <a:spcPct val="0"/>
              </a:spcAft>
              <a:buNone/>
            </a:pPr>
            <a:r>
              <a:rPr lang="fr-FR" altLang="fr-FR" i="1" dirty="0"/>
              <a:t>L’enseignant indique que faire des inférences est essentiel en lisant, car les auteurs ne vont pas toujours tout expliquer. Ils font confiance aux lecteurs pour compléter les informations ou comprendre ce qui n’est pas directement écrit.</a:t>
            </a:r>
          </a:p>
          <a:p>
            <a:pPr marL="0" indent="0">
              <a:buNone/>
            </a:pPr>
            <a:endParaRPr lang="fr-FR" dirty="0"/>
          </a:p>
        </p:txBody>
      </p:sp>
    </p:spTree>
    <p:extLst>
      <p:ext uri="{BB962C8B-B14F-4D97-AF65-F5344CB8AC3E}">
        <p14:creationId xmlns:p14="http://schemas.microsoft.com/office/powerpoint/2010/main" val="2008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2D356-EB9F-474B-A6A2-670EC7202BE6}"/>
              </a:ext>
            </a:extLst>
          </p:cNvPr>
          <p:cNvSpPr>
            <a:spLocks noGrp="1"/>
          </p:cNvSpPr>
          <p:nvPr>
            <p:ph type="title"/>
          </p:nvPr>
        </p:nvSpPr>
        <p:spPr/>
        <p:txBody>
          <a:bodyPr/>
          <a:lstStyle/>
          <a:p>
            <a:r>
              <a:rPr lang="fr-FR" dirty="0"/>
              <a:t>Les différents types d’inférences : </a:t>
            </a:r>
          </a:p>
        </p:txBody>
      </p:sp>
      <p:sp>
        <p:nvSpPr>
          <p:cNvPr id="3" name="Espace réservé du contenu 2">
            <a:extLst>
              <a:ext uri="{FF2B5EF4-FFF2-40B4-BE49-F238E27FC236}">
                <a16:creationId xmlns:a16="http://schemas.microsoft.com/office/drawing/2014/main" id="{96729B84-47AB-42DD-968E-89204DE114C6}"/>
              </a:ext>
            </a:extLst>
          </p:cNvPr>
          <p:cNvSpPr>
            <a:spLocks noGrp="1"/>
          </p:cNvSpPr>
          <p:nvPr>
            <p:ph idx="1"/>
          </p:nvPr>
        </p:nvSpPr>
        <p:spPr/>
        <p:txBody>
          <a:bodyPr>
            <a:normAutofit/>
          </a:bodyPr>
          <a:lstStyle/>
          <a:p>
            <a:r>
              <a:rPr lang="fr-FR" dirty="0"/>
              <a:t>Nécessaires : </a:t>
            </a:r>
          </a:p>
          <a:p>
            <a:pPr lvl="1">
              <a:buFont typeface="Courier New" panose="02070309020205020404" pitchFamily="49" charset="0"/>
              <a:buChar char="o"/>
            </a:pPr>
            <a:r>
              <a:rPr lang="fr-FR" dirty="0"/>
              <a:t>Inférences anaphoriques</a:t>
            </a:r>
          </a:p>
          <a:p>
            <a:pPr lvl="1">
              <a:buFont typeface="Courier New" panose="02070309020205020404" pitchFamily="49" charset="0"/>
              <a:buChar char="o"/>
            </a:pPr>
            <a:r>
              <a:rPr lang="fr-FR" dirty="0"/>
              <a:t>Inférences lexicales (reconstruire le sens d’un mot)</a:t>
            </a:r>
          </a:p>
          <a:p>
            <a:pPr lvl="1">
              <a:buFont typeface="Courier New" panose="02070309020205020404" pitchFamily="49" charset="0"/>
              <a:buChar char="o"/>
            </a:pPr>
            <a:r>
              <a:rPr lang="fr-FR" dirty="0"/>
              <a:t>Inférences causales</a:t>
            </a:r>
          </a:p>
          <a:p>
            <a:r>
              <a:rPr lang="fr-FR" dirty="0"/>
              <a:t> Opérationnelles :</a:t>
            </a:r>
          </a:p>
          <a:p>
            <a:pPr lvl="1">
              <a:buFont typeface="Courier New" panose="02070309020205020404" pitchFamily="49" charset="0"/>
              <a:buChar char="o"/>
            </a:pPr>
            <a:r>
              <a:rPr lang="fr-FR" dirty="0"/>
              <a:t>Inférences prédictives (savoir émettre une hypothèse cohérente) : </a:t>
            </a:r>
            <a:r>
              <a:rPr lang="fr-FR" altLang="fr-FR" dirty="0">
                <a:latin typeface="Arial" panose="020B0604020202020204" pitchFamily="34" charset="0"/>
              </a:rPr>
              <a:t>émettre des hypothèses sur la suite ou le contenu du texte</a:t>
            </a:r>
            <a:endParaRPr lang="fr-FR" dirty="0"/>
          </a:p>
          <a:p>
            <a:pPr lvl="1">
              <a:buFont typeface="Courier New" panose="02070309020205020404" pitchFamily="49" charset="0"/>
              <a:buChar char="o"/>
            </a:pPr>
            <a:r>
              <a:rPr lang="fr-FR" dirty="0"/>
              <a:t>Inférences pragmatiques (élaborer une représentation) : </a:t>
            </a:r>
            <a:r>
              <a:rPr lang="fr-FR" altLang="fr-FR" dirty="0">
                <a:latin typeface="Arial" panose="020B0604020202020204" pitchFamily="34" charset="0"/>
              </a:rPr>
              <a:t>élaboration qui donne lieu à un résultat plausible en fonction des connaissances que la personne a sur le sujet travaillé</a:t>
            </a:r>
            <a:endParaRPr lang="fr-FR" dirty="0"/>
          </a:p>
          <a:p>
            <a:r>
              <a:rPr lang="fr-FR" dirty="0"/>
              <a:t> </a:t>
            </a:r>
            <a:r>
              <a:rPr lang="fr-FR" b="1" dirty="0"/>
              <a:t>Nécessaires et / ou optionnelles</a:t>
            </a:r>
            <a:r>
              <a:rPr lang="fr-FR" dirty="0"/>
              <a:t> : </a:t>
            </a:r>
          </a:p>
          <a:p>
            <a:pPr lvl="1">
              <a:buFont typeface="Courier New" panose="02070309020205020404" pitchFamily="49" charset="0"/>
              <a:buChar char="o"/>
            </a:pPr>
            <a:r>
              <a:rPr lang="fr-FR" dirty="0"/>
              <a:t>Inférences logiques (succession, opposition)</a:t>
            </a:r>
          </a:p>
          <a:p>
            <a:pPr lvl="1">
              <a:buFont typeface="Courier New" panose="02070309020205020404" pitchFamily="49" charset="0"/>
              <a:buChar char="o"/>
            </a:pPr>
            <a:r>
              <a:rPr lang="fr-FR" dirty="0"/>
              <a:t>En rapport avec un contenu spécifique (lieu, objet, agent, sentiment…)</a:t>
            </a:r>
          </a:p>
          <a:p>
            <a:pPr lvl="1">
              <a:buFont typeface="Courier New" panose="02070309020205020404" pitchFamily="49" charset="0"/>
              <a:buChar char="o"/>
            </a:pPr>
            <a:r>
              <a:rPr lang="fr-FR" dirty="0"/>
              <a:t>Inférences en lien avec les connaissances sur la langue (accords, conjugaison)</a:t>
            </a:r>
          </a:p>
          <a:p>
            <a:pPr lvl="1">
              <a:buFont typeface="Courier New" panose="02070309020205020404" pitchFamily="49" charset="0"/>
              <a:buChar char="o"/>
            </a:pPr>
            <a:r>
              <a:rPr lang="fr-FR" dirty="0"/>
              <a:t>Inférences en lien avec les connaissances sur le monde</a:t>
            </a:r>
          </a:p>
          <a:p>
            <a:endParaRPr lang="fr-FR" dirty="0"/>
          </a:p>
          <a:p>
            <a:endParaRPr lang="fr-FR" dirty="0"/>
          </a:p>
          <a:p>
            <a:pPr marL="0" indent="0">
              <a:buNone/>
            </a:pPr>
            <a:endParaRPr lang="fr-FR" dirty="0"/>
          </a:p>
        </p:txBody>
      </p:sp>
    </p:spTree>
    <p:extLst>
      <p:ext uri="{BB962C8B-B14F-4D97-AF65-F5344CB8AC3E}">
        <p14:creationId xmlns:p14="http://schemas.microsoft.com/office/powerpoint/2010/main" val="47485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Les difficultés spécifiques des élèves</a:t>
            </a:r>
          </a:p>
        </p:txBody>
      </p:sp>
      <p:sp>
        <p:nvSpPr>
          <p:cNvPr id="3" name="Espace réservé du texte 2"/>
          <p:cNvSpPr>
            <a:spLocks noGrp="1"/>
          </p:cNvSpPr>
          <p:nvPr>
            <p:ph type="body" idx="1"/>
          </p:nvPr>
        </p:nvSpPr>
        <p:spPr/>
        <p:txBody>
          <a:bodyPr rtlCol="0"/>
          <a:lstStyle/>
          <a:p>
            <a:pPr rtl="0"/>
            <a:endParaRPr lang="fr-FR" dirty="0"/>
          </a:p>
        </p:txBody>
      </p:sp>
    </p:spTree>
    <p:extLst>
      <p:ext uri="{BB962C8B-B14F-4D97-AF65-F5344CB8AC3E}">
        <p14:creationId xmlns:p14="http://schemas.microsoft.com/office/powerpoint/2010/main" val="2849061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id="{6AD69BE6-ABCB-408A-B45F-6BB4B3003508}"/>
              </a:ext>
            </a:extLst>
          </p:cNvPr>
          <p:cNvGraphicFramePr>
            <a:graphicFrameLocks noGrp="1"/>
          </p:cNvGraphicFramePr>
          <p:nvPr>
            <p:ph sz="half" idx="1"/>
            <p:extLst>
              <p:ext uri="{D42A27DB-BD31-4B8C-83A1-F6EECF244321}">
                <p14:modId xmlns:p14="http://schemas.microsoft.com/office/powerpoint/2010/main" val="2671123733"/>
              </p:ext>
            </p:extLst>
          </p:nvPr>
        </p:nvGraphicFramePr>
        <p:xfrm>
          <a:off x="1104900" y="1600200"/>
          <a:ext cx="9936000" cy="4226560"/>
        </p:xfrm>
        <a:graphic>
          <a:graphicData uri="http://schemas.openxmlformats.org/drawingml/2006/table">
            <a:tbl>
              <a:tblPr firstRow="1" bandRow="1">
                <a:tableStyleId>{5C22544A-7EE6-4342-B048-85BDC9FD1C3A}</a:tableStyleId>
              </a:tblPr>
              <a:tblGrid>
                <a:gridCol w="3225800">
                  <a:extLst>
                    <a:ext uri="{9D8B030D-6E8A-4147-A177-3AD203B41FA5}">
                      <a16:colId xmlns:a16="http://schemas.microsoft.com/office/drawing/2014/main" val="1031389643"/>
                    </a:ext>
                  </a:extLst>
                </a:gridCol>
                <a:gridCol w="6710200">
                  <a:extLst>
                    <a:ext uri="{9D8B030D-6E8A-4147-A177-3AD203B41FA5}">
                      <a16:colId xmlns:a16="http://schemas.microsoft.com/office/drawing/2014/main" val="3773392978"/>
                    </a:ext>
                  </a:extLst>
                </a:gridCol>
              </a:tblGrid>
              <a:tr h="370840">
                <a:tc>
                  <a:txBody>
                    <a:bodyPr/>
                    <a:lstStyle/>
                    <a:p>
                      <a:r>
                        <a:rPr lang="fr-FR" dirty="0"/>
                        <a:t>Difficultés</a:t>
                      </a:r>
                    </a:p>
                  </a:txBody>
                  <a:tcPr/>
                </a:tc>
                <a:tc>
                  <a:txBody>
                    <a:bodyPr/>
                    <a:lstStyle/>
                    <a:p>
                      <a:r>
                        <a:rPr lang="fr-FR" dirty="0"/>
                        <a:t>Pour l’élève</a:t>
                      </a:r>
                    </a:p>
                  </a:txBody>
                  <a:tcPr/>
                </a:tc>
                <a:extLst>
                  <a:ext uri="{0D108BD9-81ED-4DB2-BD59-A6C34878D82A}">
                    <a16:rowId xmlns:a16="http://schemas.microsoft.com/office/drawing/2014/main" val="4070803324"/>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Malentendu sur la tâche</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L’élève pense que les informations sont toutes explicites dans le texte.</a:t>
                      </a:r>
                    </a:p>
                  </a:txBody>
                  <a:tcPr marL="68580" marR="68580" marT="0" marB="0"/>
                </a:tc>
                <a:extLst>
                  <a:ext uri="{0D108BD9-81ED-4DB2-BD59-A6C34878D82A}">
                    <a16:rowId xmlns:a16="http://schemas.microsoft.com/office/drawing/2014/main" val="1861032281"/>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Lecture trop lente (fluence)</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Mauvaise mémorisation donc liens difficiles à faire.</a:t>
                      </a:r>
                    </a:p>
                  </a:txBody>
                  <a:tcPr marL="68580" marR="68580" marT="0" marB="0"/>
                </a:tc>
                <a:extLst>
                  <a:ext uri="{0D108BD9-81ED-4DB2-BD59-A6C34878D82A}">
                    <a16:rowId xmlns:a16="http://schemas.microsoft.com/office/drawing/2014/main" val="3474308932"/>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Lecture en îlots (La distance est importante entre les informations)</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L’élève ne voit pas le texte comme un ensemble : ne peut pas faire de lien entre les différentes parties.</a:t>
                      </a:r>
                    </a:p>
                  </a:txBody>
                  <a:tcPr marL="68580" marR="68580" marT="0" marB="0"/>
                </a:tc>
                <a:extLst>
                  <a:ext uri="{0D108BD9-81ED-4DB2-BD59-A6C34878D82A}">
                    <a16:rowId xmlns:a16="http://schemas.microsoft.com/office/drawing/2014/main" val="4080007345"/>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Absence de méthodologie</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L’élève ne sait pas comment mettre des éléments en relation.</a:t>
                      </a:r>
                    </a:p>
                  </a:txBody>
                  <a:tcPr marL="68580" marR="68580" marT="0" marB="0"/>
                </a:tc>
                <a:extLst>
                  <a:ext uri="{0D108BD9-81ED-4DB2-BD59-A6C34878D82A}">
                    <a16:rowId xmlns:a16="http://schemas.microsoft.com/office/drawing/2014/main" val="2771983663"/>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Le lien causal (par exemple) n’est pas apparent</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La déduction est aussi un implicite pour l’élève.</a:t>
                      </a:r>
                    </a:p>
                  </a:txBody>
                  <a:tcPr marL="68580" marR="68580" marT="0" marB="0"/>
                </a:tc>
                <a:extLst>
                  <a:ext uri="{0D108BD9-81ED-4DB2-BD59-A6C34878D82A}">
                    <a16:rowId xmlns:a16="http://schemas.microsoft.com/office/drawing/2014/main" val="2692279760"/>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Les connaissances </a:t>
                      </a:r>
                      <a:r>
                        <a:rPr lang="fr-FR" sz="1800" dirty="0" err="1">
                          <a:solidFill>
                            <a:schemeClr val="tx1"/>
                          </a:solidFill>
                          <a:effectLst/>
                          <a:latin typeface="Arial" panose="020B0604020202020204" pitchFamily="34" charset="0"/>
                          <a:ea typeface="Calibri" panose="020F0502020204030204" pitchFamily="34" charset="0"/>
                        </a:rPr>
                        <a:t>prérequises</a:t>
                      </a:r>
                      <a:r>
                        <a:rPr lang="fr-FR" sz="1800" dirty="0">
                          <a:solidFill>
                            <a:schemeClr val="tx1"/>
                          </a:solidFill>
                          <a:effectLst/>
                          <a:latin typeface="Arial" panose="020B0604020202020204" pitchFamily="34" charset="0"/>
                          <a:ea typeface="Calibri" panose="020F0502020204030204" pitchFamily="34" charset="0"/>
                        </a:rPr>
                        <a:t> ne sont pas maitrisées</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Le lien ne peut être établi avec des connaissances inexistantes.</a:t>
                      </a:r>
                    </a:p>
                  </a:txBody>
                  <a:tcPr marL="68580" marR="68580" marT="0" marB="0"/>
                </a:tc>
                <a:extLst>
                  <a:ext uri="{0D108BD9-81ED-4DB2-BD59-A6C34878D82A}">
                    <a16:rowId xmlns:a16="http://schemas.microsoft.com/office/drawing/2014/main" val="800364551"/>
                  </a:ext>
                </a:extLst>
              </a:tr>
              <a:tr h="370840">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Auto-régulation</a:t>
                      </a:r>
                    </a:p>
                  </a:txBody>
                  <a:tcPr marL="68580" marR="68580" marT="0" marB="0"/>
                </a:tc>
                <a:tc>
                  <a:txBody>
                    <a:bodyPr/>
                    <a:lstStyle/>
                    <a:p>
                      <a:pPr>
                        <a:lnSpc>
                          <a:spcPct val="100000"/>
                        </a:lnSpc>
                        <a:spcAft>
                          <a:spcPts val="0"/>
                        </a:spcAft>
                      </a:pPr>
                      <a:r>
                        <a:rPr lang="fr-FR" sz="1800" dirty="0">
                          <a:solidFill>
                            <a:schemeClr val="tx1"/>
                          </a:solidFill>
                          <a:effectLst/>
                          <a:latin typeface="Arial" panose="020B0604020202020204" pitchFamily="34" charset="0"/>
                          <a:ea typeface="Calibri" panose="020F0502020204030204" pitchFamily="34" charset="0"/>
                        </a:rPr>
                        <a:t>L’élève ne sait pas contrôler sa compréhension.</a:t>
                      </a:r>
                    </a:p>
                  </a:txBody>
                  <a:tcPr marL="68580" marR="68580" marT="0" marB="0"/>
                </a:tc>
                <a:extLst>
                  <a:ext uri="{0D108BD9-81ED-4DB2-BD59-A6C34878D82A}">
                    <a16:rowId xmlns:a16="http://schemas.microsoft.com/office/drawing/2014/main" val="2526006141"/>
                  </a:ext>
                </a:extLst>
              </a:tr>
            </a:tbl>
          </a:graphicData>
        </a:graphic>
      </p:graphicFrame>
    </p:spTree>
    <p:extLst>
      <p:ext uri="{BB962C8B-B14F-4D97-AF65-F5344CB8AC3E}">
        <p14:creationId xmlns:p14="http://schemas.microsoft.com/office/powerpoint/2010/main" val="424814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9D5C4A75-8476-4F25-9F3A-FF5DB1088D60}"/>
              </a:ext>
            </a:extLst>
          </p:cNvPr>
          <p:cNvSpPr>
            <a:spLocks noGrp="1"/>
          </p:cNvSpPr>
          <p:nvPr>
            <p:ph type="title"/>
          </p:nvPr>
        </p:nvSpPr>
        <p:spPr/>
        <p:txBody>
          <a:bodyPr/>
          <a:lstStyle/>
          <a:p>
            <a:r>
              <a:rPr lang="fr-FR" dirty="0"/>
              <a:t>L’enseignement explicite : les étapes</a:t>
            </a:r>
          </a:p>
        </p:txBody>
      </p:sp>
      <p:sp>
        <p:nvSpPr>
          <p:cNvPr id="7" name="Espace réservé du contenu 6">
            <a:extLst>
              <a:ext uri="{FF2B5EF4-FFF2-40B4-BE49-F238E27FC236}">
                <a16:creationId xmlns:a16="http://schemas.microsoft.com/office/drawing/2014/main" id="{5C4BAC89-0348-4A31-AE5C-7759221D163C}"/>
              </a:ext>
            </a:extLst>
          </p:cNvPr>
          <p:cNvSpPr>
            <a:spLocks noGrp="1"/>
          </p:cNvSpPr>
          <p:nvPr>
            <p:ph idx="1"/>
          </p:nvPr>
        </p:nvSpPr>
        <p:spPr/>
        <p:txBody>
          <a:bodyPr>
            <a:normAutofit/>
          </a:bodyPr>
          <a:lstStyle/>
          <a:p>
            <a:r>
              <a:rPr lang="fr-FR" b="1" dirty="0"/>
              <a:t>Modelage de l’enseignant : </a:t>
            </a:r>
            <a:r>
              <a:rPr lang="fr-FR" dirty="0"/>
              <a:t>Quand l’enseignant met un haut-parleur sur sa pensée. Il dit tout haut comment il fait pour traiter les informations et les relier. </a:t>
            </a:r>
            <a:r>
              <a:rPr lang="fr-FR" altLang="fr-FR" dirty="0"/>
              <a:t>Il réfléchit à voix haute afin de permettre aux élèves d'avoir accès à son raisonnement.</a:t>
            </a:r>
          </a:p>
          <a:p>
            <a:r>
              <a:rPr lang="fr-FR" b="1" dirty="0"/>
              <a:t>Entrainement des élèves sur des textes très courts (activités modulaires)</a:t>
            </a:r>
            <a:endParaRPr lang="fr-FR" dirty="0"/>
          </a:p>
          <a:p>
            <a:r>
              <a:rPr lang="fr-FR" b="1" dirty="0"/>
              <a:t>Intégration des activités dans un texte (activités intégratives)</a:t>
            </a:r>
            <a:r>
              <a:rPr lang="fr-FR" dirty="0"/>
              <a:t> :</a:t>
            </a:r>
          </a:p>
          <a:p>
            <a:pPr lvl="1">
              <a:buFont typeface="Courier New" panose="02070309020205020404" pitchFamily="49" charset="0"/>
              <a:buChar char="o"/>
            </a:pPr>
            <a:r>
              <a:rPr lang="fr-FR" sz="2000" dirty="0"/>
              <a:t>Préparation de l’</a:t>
            </a:r>
            <a:r>
              <a:rPr lang="fr-FR" sz="2000" dirty="0" err="1"/>
              <a:t>enseignant.e</a:t>
            </a:r>
            <a:r>
              <a:rPr lang="fr-FR" sz="2000" dirty="0"/>
              <a:t> : Lecture anticipée du texte pour repérer les difficultés et les habiletés à mobiliser pour prévoir les activités et les outils de régulation</a:t>
            </a:r>
          </a:p>
          <a:p>
            <a:pPr lvl="1">
              <a:buFont typeface="Courier New" panose="02070309020205020404" pitchFamily="49" charset="0"/>
              <a:buChar char="o"/>
            </a:pPr>
            <a:r>
              <a:rPr lang="fr-FR" sz="2000" dirty="0"/>
              <a:t>Avant la lecture : bien rappeler l’objectif, faire des hypothèses, se familiariser avec la structure du texte</a:t>
            </a:r>
          </a:p>
          <a:p>
            <a:pPr lvl="1">
              <a:buFont typeface="Courier New" panose="02070309020205020404" pitchFamily="49" charset="0"/>
              <a:buChar char="o"/>
            </a:pPr>
            <a:r>
              <a:rPr lang="fr-FR" sz="2000" dirty="0"/>
              <a:t>Pendant la lecture : faire des inférences, paraphraser / se réexpliquer, imaginer / visualiser, chercher le sens des mots inconnus</a:t>
            </a:r>
          </a:p>
          <a:p>
            <a:pPr lvl="1">
              <a:buFont typeface="Courier New" panose="02070309020205020404" pitchFamily="49" charset="0"/>
              <a:buChar char="o"/>
            </a:pPr>
            <a:r>
              <a:rPr lang="fr-FR" sz="2000" dirty="0"/>
              <a:t>Après la lecture : évaluer sa lecture, institutionnaliser les stratégies</a:t>
            </a:r>
          </a:p>
        </p:txBody>
      </p:sp>
    </p:spTree>
    <p:extLst>
      <p:ext uri="{BB962C8B-B14F-4D97-AF65-F5344CB8AC3E}">
        <p14:creationId xmlns:p14="http://schemas.microsoft.com/office/powerpoint/2010/main" val="95733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6B67CD-E655-40B3-A7B7-D2CA47AEBF0A}"/>
              </a:ext>
            </a:extLst>
          </p:cNvPr>
          <p:cNvSpPr>
            <a:spLocks noGrp="1"/>
          </p:cNvSpPr>
          <p:nvPr>
            <p:ph type="title"/>
          </p:nvPr>
        </p:nvSpPr>
        <p:spPr/>
        <p:txBody>
          <a:bodyPr/>
          <a:lstStyle/>
          <a:p>
            <a:r>
              <a:rPr lang="fr-FR" dirty="0"/>
              <a:t>Exemple de modelage</a:t>
            </a:r>
          </a:p>
        </p:txBody>
      </p:sp>
      <p:sp>
        <p:nvSpPr>
          <p:cNvPr id="3" name="Espace réservé du contenu 2">
            <a:extLst>
              <a:ext uri="{FF2B5EF4-FFF2-40B4-BE49-F238E27FC236}">
                <a16:creationId xmlns:a16="http://schemas.microsoft.com/office/drawing/2014/main" id="{56A4EF21-635D-4ACA-98F5-D35F2DAC5141}"/>
              </a:ext>
            </a:extLst>
          </p:cNvPr>
          <p:cNvSpPr>
            <a:spLocks noGrp="1"/>
          </p:cNvSpPr>
          <p:nvPr>
            <p:ph idx="1"/>
          </p:nvPr>
        </p:nvSpPr>
        <p:spPr/>
        <p:txBody>
          <a:bodyPr/>
          <a:lstStyle/>
          <a:p>
            <a:r>
              <a:rPr lang="fr-FR" dirty="0">
                <a:hlinkClick r:id="rId2"/>
              </a:rPr>
              <a:t>https://adel.uqam.ca/documents-a-telecharger/capsules-video/</a:t>
            </a:r>
            <a:r>
              <a:rPr lang="fr-FR" dirty="0"/>
              <a:t> (vidéo 4)</a:t>
            </a:r>
          </a:p>
        </p:txBody>
      </p:sp>
    </p:spTree>
    <p:extLst>
      <p:ext uri="{BB962C8B-B14F-4D97-AF65-F5344CB8AC3E}">
        <p14:creationId xmlns:p14="http://schemas.microsoft.com/office/powerpoint/2010/main" val="3410089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D649F-7CD1-4ED6-8A58-BA0D7C2C0DCC}"/>
              </a:ext>
            </a:extLst>
          </p:cNvPr>
          <p:cNvSpPr>
            <a:spLocks noGrp="1"/>
          </p:cNvSpPr>
          <p:nvPr>
            <p:ph type="title"/>
          </p:nvPr>
        </p:nvSpPr>
        <p:spPr/>
        <p:txBody>
          <a:bodyPr/>
          <a:lstStyle/>
          <a:p>
            <a:r>
              <a:rPr lang="fr-FR" dirty="0"/>
              <a:t>Les modalités</a:t>
            </a:r>
          </a:p>
        </p:txBody>
      </p:sp>
      <p:sp>
        <p:nvSpPr>
          <p:cNvPr id="3" name="Espace réservé du contenu 2">
            <a:extLst>
              <a:ext uri="{FF2B5EF4-FFF2-40B4-BE49-F238E27FC236}">
                <a16:creationId xmlns:a16="http://schemas.microsoft.com/office/drawing/2014/main" id="{CEEA6C40-F907-4B85-88DC-521BC8177505}"/>
              </a:ext>
            </a:extLst>
          </p:cNvPr>
          <p:cNvSpPr>
            <a:spLocks noGrp="1"/>
          </p:cNvSpPr>
          <p:nvPr>
            <p:ph idx="1"/>
          </p:nvPr>
        </p:nvSpPr>
        <p:spPr/>
        <p:txBody>
          <a:bodyPr/>
          <a:lstStyle/>
          <a:p>
            <a:r>
              <a:rPr lang="fr-FR" dirty="0"/>
              <a:t>A l’oral, pour argumenter, justifier</a:t>
            </a:r>
          </a:p>
          <a:p>
            <a:r>
              <a:rPr lang="fr-FR" dirty="0"/>
              <a:t>En petits groupes d’élèves, pour bien entendre les procédures des élèves et analyser leurs erreurs si besoin</a:t>
            </a:r>
          </a:p>
          <a:p>
            <a:r>
              <a:rPr lang="fr-FR" dirty="0"/>
              <a:t>Toujours les aider à mettre en œuvre la bonne procédure</a:t>
            </a:r>
          </a:p>
        </p:txBody>
      </p:sp>
    </p:spTree>
    <p:extLst>
      <p:ext uri="{BB962C8B-B14F-4D97-AF65-F5344CB8AC3E}">
        <p14:creationId xmlns:p14="http://schemas.microsoft.com/office/powerpoint/2010/main" val="421899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72059B1A-24E4-477E-BBCD-C037DFEF600A}"/>
              </a:ext>
            </a:extLst>
          </p:cNvPr>
          <p:cNvSpPr>
            <a:spLocks noGrp="1"/>
          </p:cNvSpPr>
          <p:nvPr>
            <p:ph type="title"/>
          </p:nvPr>
        </p:nvSpPr>
        <p:spPr/>
        <p:txBody>
          <a:bodyPr/>
          <a:lstStyle/>
          <a:p>
            <a:r>
              <a:rPr lang="fr-FR" dirty="0"/>
              <a:t>Des exemples de mises en œuvre en classe</a:t>
            </a:r>
          </a:p>
        </p:txBody>
      </p:sp>
      <p:sp>
        <p:nvSpPr>
          <p:cNvPr id="5" name="Espace réservé du texte 4">
            <a:extLst>
              <a:ext uri="{FF2B5EF4-FFF2-40B4-BE49-F238E27FC236}">
                <a16:creationId xmlns:a16="http://schemas.microsoft.com/office/drawing/2014/main" id="{B29F358C-9995-48BB-AD81-A20AD6DFC075}"/>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24036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C77BCA27-F230-4FC9-A7EC-A610F04A7C31}"/>
              </a:ext>
            </a:extLst>
          </p:cNvPr>
          <p:cNvSpPr>
            <a:spLocks noGrp="1"/>
          </p:cNvSpPr>
          <p:nvPr>
            <p:ph type="title"/>
          </p:nvPr>
        </p:nvSpPr>
        <p:spPr/>
        <p:txBody>
          <a:bodyPr/>
          <a:lstStyle/>
          <a:p>
            <a:r>
              <a:rPr lang="fr-FR" dirty="0"/>
              <a:t>Rendre les liens visibles</a:t>
            </a:r>
          </a:p>
        </p:txBody>
      </p:sp>
      <p:pic>
        <p:nvPicPr>
          <p:cNvPr id="6" name="Espace réservé du contenu 5">
            <a:extLst>
              <a:ext uri="{FF2B5EF4-FFF2-40B4-BE49-F238E27FC236}">
                <a16:creationId xmlns:a16="http://schemas.microsoft.com/office/drawing/2014/main" id="{3C7F2C4E-0313-4D1A-8AC1-338C32815BDA}"/>
              </a:ext>
            </a:extLst>
          </p:cNvPr>
          <p:cNvPicPr>
            <a:picLocks noGrp="1" noChangeAspect="1"/>
          </p:cNvPicPr>
          <p:nvPr>
            <p:ph idx="1"/>
          </p:nvPr>
        </p:nvPicPr>
        <p:blipFill>
          <a:blip r:embed="rId2"/>
          <a:stretch>
            <a:fillRect/>
          </a:stretch>
        </p:blipFill>
        <p:spPr>
          <a:xfrm>
            <a:off x="3609975" y="1781175"/>
            <a:ext cx="4972050" cy="4210050"/>
          </a:xfrm>
          <a:prstGeom prst="rect">
            <a:avLst/>
          </a:prstGeom>
        </p:spPr>
      </p:pic>
    </p:spTree>
    <p:extLst>
      <p:ext uri="{BB962C8B-B14F-4D97-AF65-F5344CB8AC3E}">
        <p14:creationId xmlns:p14="http://schemas.microsoft.com/office/powerpoint/2010/main" val="164737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F5D11F-77D0-4B21-BFA4-1A47FA7A80FC}"/>
              </a:ext>
            </a:extLst>
          </p:cNvPr>
          <p:cNvSpPr>
            <a:spLocks noGrp="1"/>
          </p:cNvSpPr>
          <p:nvPr>
            <p:ph type="title"/>
          </p:nvPr>
        </p:nvSpPr>
        <p:spPr/>
        <p:txBody>
          <a:bodyPr/>
          <a:lstStyle/>
          <a:p>
            <a:r>
              <a:rPr lang="fr-FR" dirty="0"/>
              <a:t>Aider les élèves à se poser les bonnes questions</a:t>
            </a:r>
          </a:p>
        </p:txBody>
      </p:sp>
      <p:pic>
        <p:nvPicPr>
          <p:cNvPr id="4" name="Espace réservé du contenu 3">
            <a:extLst>
              <a:ext uri="{FF2B5EF4-FFF2-40B4-BE49-F238E27FC236}">
                <a16:creationId xmlns:a16="http://schemas.microsoft.com/office/drawing/2014/main" id="{5775DB99-A460-4A5A-8A0B-946900C3524A}"/>
              </a:ext>
            </a:extLst>
          </p:cNvPr>
          <p:cNvPicPr>
            <a:picLocks noGrp="1" noChangeAspect="1"/>
          </p:cNvPicPr>
          <p:nvPr>
            <p:ph idx="1"/>
          </p:nvPr>
        </p:nvPicPr>
        <p:blipFill>
          <a:blip r:embed="rId2"/>
          <a:stretch>
            <a:fillRect/>
          </a:stretch>
        </p:blipFill>
        <p:spPr>
          <a:xfrm>
            <a:off x="4195762" y="1676400"/>
            <a:ext cx="3800475" cy="4419600"/>
          </a:xfrm>
          <a:prstGeom prst="rect">
            <a:avLst/>
          </a:prstGeom>
        </p:spPr>
      </p:pic>
      <p:sp>
        <p:nvSpPr>
          <p:cNvPr id="5" name="ZoneTexte 4">
            <a:extLst>
              <a:ext uri="{FF2B5EF4-FFF2-40B4-BE49-F238E27FC236}">
                <a16:creationId xmlns:a16="http://schemas.microsoft.com/office/drawing/2014/main" id="{A1E5A3F9-89CD-4452-ABA9-C4139EC8BA5D}"/>
              </a:ext>
            </a:extLst>
          </p:cNvPr>
          <p:cNvSpPr txBox="1"/>
          <p:nvPr/>
        </p:nvSpPr>
        <p:spPr>
          <a:xfrm>
            <a:off x="1066800" y="4752202"/>
            <a:ext cx="2209800" cy="908864"/>
          </a:xfrm>
          <a:prstGeom prst="wedgeEllipseCallout">
            <a:avLst>
              <a:gd name="adj1" fmla="val 82019"/>
              <a:gd name="adj2" fmla="val -31472"/>
            </a:avLst>
          </a:prstGeom>
          <a:noFill/>
          <a:ln>
            <a:solidFill>
              <a:schemeClr val="tx1"/>
            </a:solidFill>
          </a:ln>
        </p:spPr>
        <p:txBody>
          <a:bodyPr wrap="square" rtlCol="0">
            <a:spAutoFit/>
          </a:bodyPr>
          <a:lstStyle/>
          <a:p>
            <a:r>
              <a:rPr lang="fr-FR" dirty="0"/>
              <a:t>Réponses de l’élève</a:t>
            </a:r>
          </a:p>
        </p:txBody>
      </p:sp>
      <p:sp>
        <p:nvSpPr>
          <p:cNvPr id="6" name="ZoneTexte 5">
            <a:extLst>
              <a:ext uri="{FF2B5EF4-FFF2-40B4-BE49-F238E27FC236}">
                <a16:creationId xmlns:a16="http://schemas.microsoft.com/office/drawing/2014/main" id="{0B8C02C8-A40B-48B8-B10C-42C8DF005079}"/>
              </a:ext>
            </a:extLst>
          </p:cNvPr>
          <p:cNvSpPr txBox="1"/>
          <p:nvPr/>
        </p:nvSpPr>
        <p:spPr>
          <a:xfrm>
            <a:off x="1066800" y="2501900"/>
            <a:ext cx="2209800" cy="908864"/>
          </a:xfrm>
          <a:prstGeom prst="wedgeEllipseCallout">
            <a:avLst>
              <a:gd name="adj1" fmla="val 82019"/>
              <a:gd name="adj2" fmla="val -31472"/>
            </a:avLst>
          </a:prstGeom>
          <a:noFill/>
          <a:ln>
            <a:solidFill>
              <a:schemeClr val="tx1"/>
            </a:solidFill>
          </a:ln>
        </p:spPr>
        <p:txBody>
          <a:bodyPr wrap="square" rtlCol="0">
            <a:spAutoFit/>
          </a:bodyPr>
          <a:lstStyle/>
          <a:p>
            <a:r>
              <a:rPr lang="fr-FR" dirty="0"/>
              <a:t>Questions du professeur</a:t>
            </a:r>
          </a:p>
        </p:txBody>
      </p:sp>
      <p:sp>
        <p:nvSpPr>
          <p:cNvPr id="7" name="ZoneTexte 6">
            <a:extLst>
              <a:ext uri="{FF2B5EF4-FFF2-40B4-BE49-F238E27FC236}">
                <a16:creationId xmlns:a16="http://schemas.microsoft.com/office/drawing/2014/main" id="{147F9092-4118-43C2-BABA-41E533175E4C}"/>
              </a:ext>
            </a:extLst>
          </p:cNvPr>
          <p:cNvSpPr txBox="1"/>
          <p:nvPr/>
        </p:nvSpPr>
        <p:spPr>
          <a:xfrm>
            <a:off x="736600" y="6388100"/>
            <a:ext cx="10680700" cy="369332"/>
          </a:xfrm>
          <a:prstGeom prst="rect">
            <a:avLst/>
          </a:prstGeom>
          <a:noFill/>
        </p:spPr>
        <p:txBody>
          <a:bodyPr wrap="square" rtlCol="0">
            <a:spAutoFit/>
          </a:bodyPr>
          <a:lstStyle/>
          <a:p>
            <a:r>
              <a:rPr lang="fr-FR" dirty="0"/>
              <a:t>Cf. capsule vidéo n°5 : </a:t>
            </a:r>
            <a:r>
              <a:rPr lang="fr-FR" dirty="0">
                <a:hlinkClick r:id="rId3"/>
              </a:rPr>
              <a:t>https://adel.uqam.ca/documents-a-telecharger/capsules-video/</a:t>
            </a:r>
            <a:r>
              <a:rPr lang="fr-FR" dirty="0"/>
              <a:t> </a:t>
            </a:r>
          </a:p>
        </p:txBody>
      </p:sp>
    </p:spTree>
    <p:extLst>
      <p:ext uri="{BB962C8B-B14F-4D97-AF65-F5344CB8AC3E}">
        <p14:creationId xmlns:p14="http://schemas.microsoft.com/office/powerpoint/2010/main" val="3261049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DDAA27-BFB5-40FE-ADE0-97A3B39CB5A8}"/>
              </a:ext>
            </a:extLst>
          </p:cNvPr>
          <p:cNvSpPr>
            <a:spLocks noGrp="1"/>
          </p:cNvSpPr>
          <p:nvPr>
            <p:ph type="title"/>
          </p:nvPr>
        </p:nvSpPr>
        <p:spPr/>
        <p:txBody>
          <a:bodyPr/>
          <a:lstStyle/>
          <a:p>
            <a:r>
              <a:rPr lang="fr-FR" dirty="0"/>
              <a:t>Activités modulaires / ritualisées</a:t>
            </a:r>
          </a:p>
        </p:txBody>
      </p:sp>
      <p:pic>
        <p:nvPicPr>
          <p:cNvPr id="4" name="Espace réservé du contenu 3">
            <a:extLst>
              <a:ext uri="{FF2B5EF4-FFF2-40B4-BE49-F238E27FC236}">
                <a16:creationId xmlns:a16="http://schemas.microsoft.com/office/drawing/2014/main" id="{D527FF7F-76B8-457C-BE54-C906B7D8BA4E}"/>
              </a:ext>
            </a:extLst>
          </p:cNvPr>
          <p:cNvPicPr>
            <a:picLocks noGrp="1" noChangeAspect="1"/>
          </p:cNvPicPr>
          <p:nvPr>
            <p:ph idx="1"/>
          </p:nvPr>
        </p:nvPicPr>
        <p:blipFill>
          <a:blip r:embed="rId2"/>
          <a:stretch>
            <a:fillRect/>
          </a:stretch>
        </p:blipFill>
        <p:spPr>
          <a:xfrm>
            <a:off x="2523577" y="1358900"/>
            <a:ext cx="6258473" cy="4427537"/>
          </a:xfrm>
          <a:prstGeom prst="rect">
            <a:avLst/>
          </a:prstGeom>
        </p:spPr>
      </p:pic>
    </p:spTree>
    <p:extLst>
      <p:ext uri="{BB962C8B-B14F-4D97-AF65-F5344CB8AC3E}">
        <p14:creationId xmlns:p14="http://schemas.microsoft.com/office/powerpoint/2010/main" val="1988291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ittérature académique 16: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9411671_TF03431380_TF03431380.potx" id="{3EB80C2F-3DBD-42BA-8FFE-45D13301C271}" vid="{18AA12EE-0616-4C76-8CBB-BEAD487DA71A}"/>
    </a:ext>
  </a:extLst>
</a:theme>
</file>

<file path=ppt/theme/theme2.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DDBB83-77C1-4099-A0AA-289882E745E2}">
  <ds:schemaRefs>
    <ds:schemaRef ds:uri="http://www.w3.org/XML/1998/namespac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4873beb7-5857-4685-be1f-d57550cc96cc"/>
    <ds:schemaRef ds:uri="http://purl.org/dc/dcmitype/"/>
    <ds:schemaRef ds:uri="http://purl.org/dc/terms/"/>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Présentation académique avec rayures et ruban (grand écran)</Template>
  <TotalTime>0</TotalTime>
  <Words>737</Words>
  <Application>Microsoft Office PowerPoint</Application>
  <PresentationFormat>Grand écran</PresentationFormat>
  <Paragraphs>77</Paragraphs>
  <Slides>18</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18</vt:i4>
      </vt:variant>
    </vt:vector>
  </HeadingPairs>
  <TitlesOfParts>
    <vt:vector size="26" baseType="lpstr">
      <vt:lpstr> sans-serif</vt:lpstr>
      <vt:lpstr>Arial</vt:lpstr>
      <vt:lpstr>Calibri</vt:lpstr>
      <vt:lpstr>Courier New</vt:lpstr>
      <vt:lpstr>Euphemia</vt:lpstr>
      <vt:lpstr>Plantagenet Cherokee</vt:lpstr>
      <vt:lpstr>Wingdings</vt:lpstr>
      <vt:lpstr>Littérature académique 16:9</vt:lpstr>
      <vt:lpstr>Compréhension des inférences</vt:lpstr>
      <vt:lpstr>Instructions officielles</vt:lpstr>
      <vt:lpstr>Présentation PowerPoint</vt:lpstr>
      <vt:lpstr>Présentation PowerPoint</vt:lpstr>
      <vt:lpstr>Trois familles d’activité</vt:lpstr>
      <vt:lpstr>Qu’est-ce qu’une inférence ?</vt:lpstr>
      <vt:lpstr>Types d’informations contenues dans un texte</vt:lpstr>
      <vt:lpstr>Définition de l’inférence</vt:lpstr>
      <vt:lpstr>Les différents types d’inférences : </vt:lpstr>
      <vt:lpstr>Les difficultés spécifiques des élèves</vt:lpstr>
      <vt:lpstr>Présentation PowerPoint</vt:lpstr>
      <vt:lpstr>L’enseignement explicite : les étapes</vt:lpstr>
      <vt:lpstr>Exemple de modelage</vt:lpstr>
      <vt:lpstr>Les modalités</vt:lpstr>
      <vt:lpstr>Des exemples de mises en œuvre en classe</vt:lpstr>
      <vt:lpstr>Rendre les liens visibles</vt:lpstr>
      <vt:lpstr>Aider les élèves à se poser les bonnes questions</vt:lpstr>
      <vt:lpstr>Activités modulaires / ritualisées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2022-11-24T08:57:57Z</dcterms:created>
  <dcterms:modified xsi:type="dcterms:W3CDTF">2022-11-24T22:09:04Z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