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76" r:id="rId2"/>
    <p:sldId id="263" r:id="rId3"/>
    <p:sldId id="262" r:id="rId4"/>
    <p:sldId id="257" r:id="rId5"/>
    <p:sldId id="258" r:id="rId6"/>
    <p:sldId id="259" r:id="rId7"/>
    <p:sldId id="260" r:id="rId8"/>
    <p:sldId id="261" r:id="rId9"/>
    <p:sldId id="265" r:id="rId10"/>
    <p:sldId id="266" r:id="rId11"/>
    <p:sldId id="267" r:id="rId12"/>
    <p:sldId id="268" r:id="rId13"/>
    <p:sldId id="269" r:id="rId14"/>
    <p:sldId id="273" r:id="rId15"/>
    <p:sldId id="270" r:id="rId16"/>
    <p:sldId id="271" r:id="rId17"/>
    <p:sldId id="272" r:id="rId18"/>
    <p:sldId id="274" r:id="rId19"/>
    <p:sldId id="275" r:id="rId20"/>
    <p:sldId id="278" r:id="rId21"/>
    <p:sldId id="277" r:id="rId22"/>
    <p:sldId id="280" r:id="rId23"/>
    <p:sldId id="281" r:id="rId24"/>
    <p:sldId id="282" r:id="rId25"/>
    <p:sldId id="284" r:id="rId26"/>
    <p:sldId id="28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5/10/2023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canotech.fr/a/lenseignement-explicite-une-approche-pedagogique-pour-developper-lautonomi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canotech.fr/a/enseigner-plus-explicitement-faire-verbaliser-les-demarches-en-class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o_2G8cjPJqA" TargetMode="External"/><Relationship Id="rId2" Type="http://schemas.openxmlformats.org/officeDocument/2006/relationships/hyperlink" Target="https://www.youtube.com/watch?v=bJ2WnPjnqa0"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ogle.com/search?client=firefox-b-d&amp;q=la+table+d%27appui#fpstate=ive&amp;vld=cid:a2df7c40,vid:oxNv0O17D2I" TargetMode="External"/><Relationship Id="rId2" Type="http://schemas.openxmlformats.org/officeDocument/2006/relationships/hyperlink" Target="https://www.canotech.fr/a/la-table-dappui-organiser-laide-dans-la-classe?mtm_campaign=gads-dsa&amp;mtm_source=google-ads&amp;mtm_medium=search-ads&amp;gclid=CjwKCAjwue6hBhBVEiwA9YTx8G3JSSe9N2-92mcDftL14ikFdKhWjVSE9XQLs-AFUEch9UYGoWGo8RoC4QYQAvD_Bw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DCB38B36-3341-4611-ABCD-D1307BF7E0CC}"/>
              </a:ext>
            </a:extLst>
          </p:cNvPr>
          <p:cNvSpPr>
            <a:spLocks noGrp="1"/>
          </p:cNvSpPr>
          <p:nvPr>
            <p:ph type="ctrTitle"/>
          </p:nvPr>
        </p:nvSpPr>
        <p:spPr/>
        <p:txBody>
          <a:bodyPr>
            <a:normAutofit fontScale="90000"/>
          </a:bodyPr>
          <a:lstStyle/>
          <a:p>
            <a:r>
              <a:rPr lang="fr-FR" dirty="0"/>
              <a:t>L’enseignement explicite au service de la différenciation en français</a:t>
            </a:r>
          </a:p>
        </p:txBody>
      </p:sp>
      <p:sp>
        <p:nvSpPr>
          <p:cNvPr id="5" name="Sous-titre 4">
            <a:extLst>
              <a:ext uri="{FF2B5EF4-FFF2-40B4-BE49-F238E27FC236}">
                <a16:creationId xmlns:a16="http://schemas.microsoft.com/office/drawing/2014/main" id="{9817E661-36F5-4FDD-87F2-7680A9868318}"/>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36192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661DE6F-F9DD-4F61-809A-E97B0656F716}"/>
              </a:ext>
            </a:extLst>
          </p:cNvPr>
          <p:cNvSpPr>
            <a:spLocks noGrp="1"/>
          </p:cNvSpPr>
          <p:nvPr>
            <p:ph type="ctrTitle"/>
          </p:nvPr>
        </p:nvSpPr>
        <p:spPr/>
        <p:txBody>
          <a:bodyPr/>
          <a:lstStyle/>
          <a:p>
            <a:r>
              <a:rPr lang="fr-FR" dirty="0"/>
              <a:t>L’enseignement explicite</a:t>
            </a:r>
          </a:p>
        </p:txBody>
      </p:sp>
    </p:spTree>
    <p:extLst>
      <p:ext uri="{BB962C8B-B14F-4D97-AF65-F5344CB8AC3E}">
        <p14:creationId xmlns:p14="http://schemas.microsoft.com/office/powerpoint/2010/main" val="3975270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8D131CF-C102-49A6-A722-963FE09DE664}"/>
              </a:ext>
            </a:extLst>
          </p:cNvPr>
          <p:cNvSpPr>
            <a:spLocks noGrp="1"/>
          </p:cNvSpPr>
          <p:nvPr>
            <p:ph type="title"/>
          </p:nvPr>
        </p:nvSpPr>
        <p:spPr/>
        <p:txBody>
          <a:bodyPr>
            <a:normAutofit/>
          </a:bodyPr>
          <a:lstStyle/>
          <a:p>
            <a:r>
              <a:rPr lang="fr-FR" sz="9600" dirty="0"/>
              <a:t>Du côté de l’</a:t>
            </a:r>
            <a:r>
              <a:rPr lang="fr-FR" sz="9600" dirty="0" err="1"/>
              <a:t>enseignant.e</a:t>
            </a:r>
            <a:endParaRPr lang="fr-FR" dirty="0"/>
          </a:p>
        </p:txBody>
      </p:sp>
      <p:sp>
        <p:nvSpPr>
          <p:cNvPr id="5" name="Espace réservé du texte 4">
            <a:extLst>
              <a:ext uri="{FF2B5EF4-FFF2-40B4-BE49-F238E27FC236}">
                <a16:creationId xmlns:a16="http://schemas.microsoft.com/office/drawing/2014/main" id="{E2644D08-C408-45C4-91E3-AB7B5D083804}"/>
              </a:ext>
            </a:extLst>
          </p:cNvPr>
          <p:cNvSpPr>
            <a:spLocks noGrp="1"/>
          </p:cNvSpPr>
          <p:nvPr>
            <p:ph type="body" idx="1"/>
          </p:nvPr>
        </p:nvSpPr>
        <p:spPr/>
        <p:txBody>
          <a:bodyPr>
            <a:normAutofit fontScale="70000" lnSpcReduction="20000"/>
          </a:bodyPr>
          <a:lstStyle/>
          <a:p>
            <a:r>
              <a:rPr lang="fr-FR" sz="2400" dirty="0"/>
              <a:t>(Jean Roger Alphonse, étudiant au doctorat à la faculté d’éducation de l’Université d’Ottawa et Raymond Leblanc, professeur titulaire en éducation spéciale et vice-doyen de la recherche au développement </a:t>
            </a:r>
            <a:r>
              <a:rPr lang="fr-FR" sz="2400" dirty="0" err="1"/>
              <a:t>professionel</a:t>
            </a:r>
            <a:r>
              <a:rPr lang="fr-FR" sz="2400" dirty="0"/>
              <a:t>, Faculté d'éducation, l'Université d'Ottawa)</a:t>
            </a:r>
            <a:endParaRPr lang="fr-FR" dirty="0"/>
          </a:p>
        </p:txBody>
      </p:sp>
    </p:spTree>
    <p:extLst>
      <p:ext uri="{BB962C8B-B14F-4D97-AF65-F5344CB8AC3E}">
        <p14:creationId xmlns:p14="http://schemas.microsoft.com/office/powerpoint/2010/main" val="2959698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B8651E-F2D1-42F4-BD01-89831F73C7B8}"/>
              </a:ext>
            </a:extLst>
          </p:cNvPr>
          <p:cNvSpPr>
            <a:spLocks noGrp="1"/>
          </p:cNvSpPr>
          <p:nvPr>
            <p:ph type="title"/>
          </p:nvPr>
        </p:nvSpPr>
        <p:spPr/>
        <p:txBody>
          <a:bodyPr>
            <a:normAutofit/>
          </a:bodyPr>
          <a:lstStyle/>
          <a:p>
            <a:endParaRPr lang="fr-FR" sz="3200" dirty="0"/>
          </a:p>
        </p:txBody>
      </p:sp>
      <p:pic>
        <p:nvPicPr>
          <p:cNvPr id="4" name="Espace réservé du contenu 3">
            <a:extLst>
              <a:ext uri="{FF2B5EF4-FFF2-40B4-BE49-F238E27FC236}">
                <a16:creationId xmlns:a16="http://schemas.microsoft.com/office/drawing/2014/main" id="{D6EE6005-5F6E-407F-9992-EF7A38CC1BAD}"/>
              </a:ext>
            </a:extLst>
          </p:cNvPr>
          <p:cNvPicPr>
            <a:picLocks noGrp="1" noChangeAspect="1"/>
          </p:cNvPicPr>
          <p:nvPr>
            <p:ph idx="1"/>
          </p:nvPr>
        </p:nvPicPr>
        <p:blipFill>
          <a:blip r:embed="rId2"/>
          <a:stretch>
            <a:fillRect/>
          </a:stretch>
        </p:blipFill>
        <p:spPr>
          <a:xfrm>
            <a:off x="3535053" y="1843230"/>
            <a:ext cx="8325850" cy="3598870"/>
          </a:xfrm>
          <a:prstGeom prst="rect">
            <a:avLst/>
          </a:prstGeom>
        </p:spPr>
      </p:pic>
    </p:spTree>
    <p:extLst>
      <p:ext uri="{BB962C8B-B14F-4D97-AF65-F5344CB8AC3E}">
        <p14:creationId xmlns:p14="http://schemas.microsoft.com/office/powerpoint/2010/main" val="2880402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6654C-21EE-444D-BF6E-23DEEDC231F8}"/>
              </a:ext>
            </a:extLst>
          </p:cNvPr>
          <p:cNvSpPr>
            <a:spLocks noGrp="1"/>
          </p:cNvSpPr>
          <p:nvPr>
            <p:ph type="title"/>
          </p:nvPr>
        </p:nvSpPr>
        <p:spPr/>
        <p:txBody>
          <a:bodyPr/>
          <a:lstStyle/>
          <a:p>
            <a:r>
              <a:rPr lang="fr-FR" dirty="0"/>
              <a:t>Le modelage</a:t>
            </a:r>
          </a:p>
        </p:txBody>
      </p:sp>
      <p:sp>
        <p:nvSpPr>
          <p:cNvPr id="3" name="Espace réservé du contenu 2">
            <a:extLst>
              <a:ext uri="{FF2B5EF4-FFF2-40B4-BE49-F238E27FC236}">
                <a16:creationId xmlns:a16="http://schemas.microsoft.com/office/drawing/2014/main" id="{FF0834DD-4C33-462B-9B0B-B5A528524B6B}"/>
              </a:ext>
            </a:extLst>
          </p:cNvPr>
          <p:cNvSpPr>
            <a:spLocks noGrp="1"/>
          </p:cNvSpPr>
          <p:nvPr>
            <p:ph idx="1"/>
          </p:nvPr>
        </p:nvSpPr>
        <p:spPr>
          <a:xfrm>
            <a:off x="3869268" y="864108"/>
            <a:ext cx="7315200" cy="5376436"/>
          </a:xfrm>
        </p:spPr>
        <p:txBody>
          <a:bodyPr>
            <a:normAutofit/>
          </a:bodyPr>
          <a:lstStyle/>
          <a:p>
            <a:r>
              <a:rPr lang="fr-FR" sz="2800" dirty="0">
                <a:solidFill>
                  <a:schemeClr val="accent1">
                    <a:lumMod val="75000"/>
                  </a:schemeClr>
                </a:solidFill>
              </a:rPr>
              <a:t>Exécuter une tâche devant les élèves en décrivant ce qu’on fait pendant qu’on le fait</a:t>
            </a:r>
          </a:p>
          <a:p>
            <a:r>
              <a:rPr lang="fr-FR" sz="2800" dirty="0">
                <a:solidFill>
                  <a:schemeClr val="accent1">
                    <a:lumMod val="75000"/>
                  </a:schemeClr>
                </a:solidFill>
              </a:rPr>
              <a:t>Mettre un haut-parleur sur sa pensée </a:t>
            </a:r>
          </a:p>
          <a:p>
            <a:endParaRPr lang="fr-FR" sz="2800" dirty="0"/>
          </a:p>
          <a:p>
            <a:pPr>
              <a:buFont typeface="Wingdings" panose="05000000000000000000" pitchFamily="2" charset="2"/>
              <a:buChar char="à"/>
            </a:pPr>
            <a:r>
              <a:rPr lang="fr-FR" dirty="0"/>
              <a:t> </a:t>
            </a:r>
            <a:r>
              <a:rPr lang="fr-FR" sz="2200" dirty="0"/>
              <a:t>Rendre explicite tout raisonnement qui est implicite en enseignant les quoi, pourquoi, comment, quand et où faire. </a:t>
            </a:r>
          </a:p>
          <a:p>
            <a:pPr>
              <a:buFont typeface="Wingdings" panose="05000000000000000000" pitchFamily="2" charset="2"/>
              <a:buChar char="à"/>
            </a:pPr>
            <a:r>
              <a:rPr lang="fr-FR" sz="2200" dirty="0"/>
              <a:t> Rendre plus visibles les liens entre les nouvelles connaissances et celles apprises antérieurement. </a:t>
            </a:r>
          </a:p>
          <a:p>
            <a:pPr>
              <a:buFont typeface="Wingdings" panose="05000000000000000000" pitchFamily="2" charset="2"/>
              <a:buChar char="à"/>
            </a:pPr>
            <a:r>
              <a:rPr lang="fr-FR" sz="2200" dirty="0"/>
              <a:t> Recourir aux exemples et aux contre-exemples</a:t>
            </a:r>
          </a:p>
          <a:p>
            <a:pPr>
              <a:buFont typeface="Wingdings" panose="05000000000000000000" pitchFamily="2" charset="2"/>
              <a:buChar char="à"/>
            </a:pPr>
            <a:r>
              <a:rPr lang="fr-FR" sz="2200" dirty="0"/>
              <a:t> Utiliser ostensiblement tous les supports d’étayage auxquels les élèves pourraient recourir</a:t>
            </a:r>
          </a:p>
        </p:txBody>
      </p:sp>
    </p:spTree>
    <p:extLst>
      <p:ext uri="{BB962C8B-B14F-4D97-AF65-F5344CB8AC3E}">
        <p14:creationId xmlns:p14="http://schemas.microsoft.com/office/powerpoint/2010/main" val="1996434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7B6FC-9E8D-4C3C-9AFD-A9E32DCC10AC}"/>
              </a:ext>
            </a:extLst>
          </p:cNvPr>
          <p:cNvSpPr>
            <a:spLocks noGrp="1"/>
          </p:cNvSpPr>
          <p:nvPr>
            <p:ph type="title"/>
          </p:nvPr>
        </p:nvSpPr>
        <p:spPr/>
        <p:txBody>
          <a:bodyPr/>
          <a:lstStyle/>
          <a:p>
            <a:r>
              <a:rPr lang="fr-FR" dirty="0"/>
              <a:t>La pratique guidée</a:t>
            </a:r>
          </a:p>
        </p:txBody>
      </p:sp>
      <p:sp>
        <p:nvSpPr>
          <p:cNvPr id="3" name="Espace réservé du contenu 2">
            <a:extLst>
              <a:ext uri="{FF2B5EF4-FFF2-40B4-BE49-F238E27FC236}">
                <a16:creationId xmlns:a16="http://schemas.microsoft.com/office/drawing/2014/main" id="{0677E658-BAD5-49F2-8518-AA078DC6BD9A}"/>
              </a:ext>
            </a:extLst>
          </p:cNvPr>
          <p:cNvSpPr>
            <a:spLocks noGrp="1"/>
          </p:cNvSpPr>
          <p:nvPr>
            <p:ph idx="1"/>
          </p:nvPr>
        </p:nvSpPr>
        <p:spPr/>
        <p:txBody>
          <a:bodyPr>
            <a:normAutofit/>
          </a:bodyPr>
          <a:lstStyle/>
          <a:p>
            <a:r>
              <a:rPr lang="fr-FR" sz="2800" dirty="0">
                <a:solidFill>
                  <a:schemeClr val="accent1">
                    <a:lumMod val="75000"/>
                  </a:schemeClr>
                </a:solidFill>
              </a:rPr>
              <a:t>Apporter le soutien approprié aux élèves pour atteindre l’objectif d’apprentissage visé et acquérir la confiance en soi</a:t>
            </a:r>
          </a:p>
          <a:p>
            <a:r>
              <a:rPr lang="fr-FR" sz="2800" dirty="0">
                <a:solidFill>
                  <a:schemeClr val="accent1">
                    <a:lumMod val="75000"/>
                  </a:schemeClr>
                </a:solidFill>
              </a:rPr>
              <a:t>Travail en petits groupes propice qui permet à l’</a:t>
            </a:r>
            <a:r>
              <a:rPr lang="fr-FR" sz="2800" dirty="0" err="1">
                <a:solidFill>
                  <a:schemeClr val="accent1">
                    <a:lumMod val="75000"/>
                  </a:schemeClr>
                </a:solidFill>
              </a:rPr>
              <a:t>enseignant.e</a:t>
            </a:r>
            <a:r>
              <a:rPr lang="fr-FR" sz="2800" dirty="0">
                <a:solidFill>
                  <a:schemeClr val="accent1">
                    <a:lumMod val="75000"/>
                  </a:schemeClr>
                </a:solidFill>
              </a:rPr>
              <a:t> de vérifier ce que les élèves ont compris </a:t>
            </a:r>
          </a:p>
          <a:p>
            <a:endParaRPr lang="fr-FR" dirty="0"/>
          </a:p>
          <a:p>
            <a:pPr>
              <a:buFont typeface="Wingdings" panose="05000000000000000000" pitchFamily="2" charset="2"/>
              <a:buChar char="à"/>
            </a:pPr>
            <a:r>
              <a:rPr lang="fr-FR" dirty="0">
                <a:sym typeface="Wingdings" panose="05000000000000000000" pitchFamily="2" charset="2"/>
              </a:rPr>
              <a:t> </a:t>
            </a:r>
            <a:r>
              <a:rPr lang="fr-FR" sz="2200" dirty="0">
                <a:sym typeface="Wingdings" panose="05000000000000000000" pitchFamily="2" charset="2"/>
              </a:rPr>
              <a:t>R</a:t>
            </a:r>
            <a:r>
              <a:rPr lang="fr-FR" sz="2200" dirty="0"/>
              <a:t>éaliser des tâches semblables à celles effectuées lors du modelage</a:t>
            </a:r>
          </a:p>
          <a:p>
            <a:pPr>
              <a:buFont typeface="Wingdings" panose="05000000000000000000" pitchFamily="2" charset="2"/>
              <a:buChar char="à"/>
            </a:pPr>
            <a:r>
              <a:rPr lang="fr-FR" sz="2200" dirty="0"/>
              <a:t> Rétroaction sur le travail accompli pour vérifier, ajuster, consolider leur compréhension de l’apprentissage en cours</a:t>
            </a:r>
          </a:p>
        </p:txBody>
      </p:sp>
    </p:spTree>
    <p:extLst>
      <p:ext uri="{BB962C8B-B14F-4D97-AF65-F5344CB8AC3E}">
        <p14:creationId xmlns:p14="http://schemas.microsoft.com/office/powerpoint/2010/main" val="3422760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6D35AF-1B0E-4088-A67D-446AC2B1B0CE}"/>
              </a:ext>
            </a:extLst>
          </p:cNvPr>
          <p:cNvSpPr>
            <a:spLocks noGrp="1"/>
          </p:cNvSpPr>
          <p:nvPr>
            <p:ph type="title"/>
          </p:nvPr>
        </p:nvSpPr>
        <p:spPr/>
        <p:txBody>
          <a:bodyPr/>
          <a:lstStyle/>
          <a:p>
            <a:r>
              <a:rPr lang="fr-FR" dirty="0"/>
              <a:t>La pratique autonome</a:t>
            </a:r>
          </a:p>
        </p:txBody>
      </p:sp>
      <p:sp>
        <p:nvSpPr>
          <p:cNvPr id="3" name="Espace réservé du contenu 2">
            <a:extLst>
              <a:ext uri="{FF2B5EF4-FFF2-40B4-BE49-F238E27FC236}">
                <a16:creationId xmlns:a16="http://schemas.microsoft.com/office/drawing/2014/main" id="{51E40AAD-495D-472F-ABEE-B49CAC0787E5}"/>
              </a:ext>
            </a:extLst>
          </p:cNvPr>
          <p:cNvSpPr>
            <a:spLocks noGrp="1"/>
          </p:cNvSpPr>
          <p:nvPr>
            <p:ph idx="1"/>
          </p:nvPr>
        </p:nvSpPr>
        <p:spPr/>
        <p:txBody>
          <a:bodyPr>
            <a:normAutofit/>
          </a:bodyPr>
          <a:lstStyle/>
          <a:p>
            <a:r>
              <a:rPr lang="fr-FR" sz="2800" dirty="0">
                <a:solidFill>
                  <a:schemeClr val="accent1">
                    <a:lumMod val="75000"/>
                  </a:schemeClr>
                </a:solidFill>
              </a:rPr>
              <a:t>L’élève réinvestit seul ce qu’il a compris lors du modelage et appliqué en équipe lors de la pratique guidée</a:t>
            </a:r>
          </a:p>
          <a:p>
            <a:r>
              <a:rPr lang="fr-FR" sz="2800" dirty="0">
                <a:solidFill>
                  <a:schemeClr val="accent1">
                    <a:lumMod val="75000"/>
                  </a:schemeClr>
                </a:solidFill>
              </a:rPr>
              <a:t>Permet à l’</a:t>
            </a:r>
            <a:r>
              <a:rPr lang="fr-FR" sz="2800" dirty="0" err="1">
                <a:solidFill>
                  <a:schemeClr val="accent1">
                    <a:lumMod val="75000"/>
                  </a:schemeClr>
                </a:solidFill>
              </a:rPr>
              <a:t>enseignant.e</a:t>
            </a:r>
            <a:r>
              <a:rPr lang="fr-FR" sz="2800" dirty="0">
                <a:solidFill>
                  <a:schemeClr val="accent1">
                    <a:lumMod val="75000"/>
                  </a:schemeClr>
                </a:solidFill>
              </a:rPr>
              <a:t> de savoir exactement où en est l’élève</a:t>
            </a:r>
          </a:p>
        </p:txBody>
      </p:sp>
    </p:spTree>
    <p:extLst>
      <p:ext uri="{BB962C8B-B14F-4D97-AF65-F5344CB8AC3E}">
        <p14:creationId xmlns:p14="http://schemas.microsoft.com/office/powerpoint/2010/main" val="2345224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30695-5A9C-44F1-AD9A-0039F949D161}"/>
              </a:ext>
            </a:extLst>
          </p:cNvPr>
          <p:cNvSpPr>
            <a:spLocks noGrp="1"/>
          </p:cNvSpPr>
          <p:nvPr>
            <p:ph type="title"/>
          </p:nvPr>
        </p:nvSpPr>
        <p:spPr/>
        <p:txBody>
          <a:bodyPr/>
          <a:lstStyle/>
          <a:p>
            <a:r>
              <a:rPr lang="fr-FR" dirty="0"/>
              <a:t>Récapitulation</a:t>
            </a:r>
          </a:p>
        </p:txBody>
      </p:sp>
      <p:sp>
        <p:nvSpPr>
          <p:cNvPr id="3" name="Espace réservé du contenu 2">
            <a:extLst>
              <a:ext uri="{FF2B5EF4-FFF2-40B4-BE49-F238E27FC236}">
                <a16:creationId xmlns:a16="http://schemas.microsoft.com/office/drawing/2014/main" id="{9BD12C93-FD3D-4F84-8BAC-05597A70A4BD}"/>
              </a:ext>
            </a:extLst>
          </p:cNvPr>
          <p:cNvSpPr>
            <a:spLocks noGrp="1"/>
          </p:cNvSpPr>
          <p:nvPr>
            <p:ph idx="1"/>
          </p:nvPr>
        </p:nvSpPr>
        <p:spPr/>
        <p:txBody>
          <a:bodyPr/>
          <a:lstStyle/>
          <a:p>
            <a:r>
              <a:rPr lang="fr-FR" dirty="0">
                <a:hlinkClick r:id="rId2"/>
              </a:rPr>
              <a:t>https://www.canotech.fr/a/lenseignement-explicite-une-approche-pedagogique-pour-developper-lautonomie</a:t>
            </a:r>
            <a:r>
              <a:rPr lang="fr-FR" dirty="0"/>
              <a:t> </a:t>
            </a:r>
          </a:p>
        </p:txBody>
      </p:sp>
    </p:spTree>
    <p:extLst>
      <p:ext uri="{BB962C8B-B14F-4D97-AF65-F5344CB8AC3E}">
        <p14:creationId xmlns:p14="http://schemas.microsoft.com/office/powerpoint/2010/main" val="114560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8D131CF-C102-49A6-A722-963FE09DE664}"/>
              </a:ext>
            </a:extLst>
          </p:cNvPr>
          <p:cNvSpPr>
            <a:spLocks noGrp="1"/>
          </p:cNvSpPr>
          <p:nvPr>
            <p:ph type="title"/>
          </p:nvPr>
        </p:nvSpPr>
        <p:spPr/>
        <p:txBody>
          <a:bodyPr>
            <a:normAutofit/>
          </a:bodyPr>
          <a:lstStyle/>
          <a:p>
            <a:r>
              <a:rPr lang="fr-FR" sz="9600" dirty="0"/>
              <a:t>Du côté de l’élève</a:t>
            </a:r>
            <a:endParaRPr lang="fr-FR" dirty="0"/>
          </a:p>
        </p:txBody>
      </p:sp>
      <p:sp>
        <p:nvSpPr>
          <p:cNvPr id="5" name="Espace réservé du texte 4">
            <a:extLst>
              <a:ext uri="{FF2B5EF4-FFF2-40B4-BE49-F238E27FC236}">
                <a16:creationId xmlns:a16="http://schemas.microsoft.com/office/drawing/2014/main" id="{E2644D08-C408-45C4-91E3-AB7B5D083804}"/>
              </a:ext>
            </a:extLst>
          </p:cNvPr>
          <p:cNvSpPr>
            <a:spLocks noGrp="1"/>
          </p:cNvSpPr>
          <p:nvPr>
            <p:ph type="body" idx="1"/>
          </p:nvPr>
        </p:nvSpPr>
        <p:spPr/>
        <p:txBody>
          <a:bodyPr>
            <a:normAutofit fontScale="77500" lnSpcReduction="20000"/>
          </a:bodyPr>
          <a:lstStyle/>
          <a:p>
            <a:r>
              <a:rPr lang="fr-FR" sz="2400" dirty="0"/>
              <a:t>( Extrait du</a:t>
            </a:r>
            <a:r>
              <a:rPr lang="fr-FR" dirty="0"/>
              <a:t> Dossier issu d’un groupe de travail, piloté par le bureau de l’éducation prioritaire de la DGESCO, visant à préciser et illustrer le concept d’explicitation tel qu’il est pensé dans le référentiel de l’éducation prioritaire. </a:t>
            </a:r>
            <a:r>
              <a:rPr lang="fr-FR" sz="2400" dirty="0"/>
              <a:t>)</a:t>
            </a:r>
            <a:endParaRPr lang="fr-FR" dirty="0"/>
          </a:p>
        </p:txBody>
      </p:sp>
    </p:spTree>
    <p:extLst>
      <p:ext uri="{BB962C8B-B14F-4D97-AF65-F5344CB8AC3E}">
        <p14:creationId xmlns:p14="http://schemas.microsoft.com/office/powerpoint/2010/main" val="142033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5A7900B-57C2-4054-8D1B-F0AFAEB2C198}"/>
              </a:ext>
            </a:extLst>
          </p:cNvPr>
          <p:cNvSpPr>
            <a:spLocks noGrp="1"/>
          </p:cNvSpPr>
          <p:nvPr>
            <p:ph type="title"/>
          </p:nvPr>
        </p:nvSpPr>
        <p:spPr/>
        <p:txBody>
          <a:bodyPr/>
          <a:lstStyle/>
          <a:p>
            <a:r>
              <a:rPr lang="fr-FR" dirty="0"/>
              <a:t>Avant de commencer le travail</a:t>
            </a:r>
          </a:p>
        </p:txBody>
      </p:sp>
      <p:sp>
        <p:nvSpPr>
          <p:cNvPr id="5" name="Espace réservé du contenu 4">
            <a:extLst>
              <a:ext uri="{FF2B5EF4-FFF2-40B4-BE49-F238E27FC236}">
                <a16:creationId xmlns:a16="http://schemas.microsoft.com/office/drawing/2014/main" id="{DAA7A625-5F94-4776-9302-7AA9115C36F2}"/>
              </a:ext>
            </a:extLst>
          </p:cNvPr>
          <p:cNvSpPr>
            <a:spLocks noGrp="1"/>
          </p:cNvSpPr>
          <p:nvPr>
            <p:ph idx="1"/>
          </p:nvPr>
        </p:nvSpPr>
        <p:spPr/>
        <p:txBody>
          <a:bodyPr>
            <a:normAutofit/>
          </a:bodyPr>
          <a:lstStyle/>
          <a:p>
            <a:r>
              <a:rPr lang="fr-FR" dirty="0"/>
              <a:t> </a:t>
            </a:r>
            <a:r>
              <a:rPr lang="fr-FR" sz="2800" dirty="0">
                <a:solidFill>
                  <a:schemeClr val="accent1">
                    <a:lumMod val="75000"/>
                  </a:schemeClr>
                </a:solidFill>
              </a:rPr>
              <a:t>Engager les élèves dans une réflexion autour des critères de réussites avec des questions du type : </a:t>
            </a:r>
          </a:p>
          <a:p>
            <a:pPr marL="0" indent="0">
              <a:buNone/>
            </a:pPr>
            <a:endParaRPr lang="fr-FR" dirty="0"/>
          </a:p>
          <a:p>
            <a:pPr>
              <a:buFont typeface="Wingdings" panose="05000000000000000000" pitchFamily="2" charset="2"/>
              <a:buChar char="Ø"/>
            </a:pPr>
            <a:r>
              <a:rPr lang="fr-FR" dirty="0"/>
              <a:t>  </a:t>
            </a:r>
            <a:r>
              <a:rPr lang="fr-FR" sz="2200" dirty="0"/>
              <a:t>Quel est le verbe de consigne ? </a:t>
            </a:r>
          </a:p>
          <a:p>
            <a:pPr>
              <a:buFont typeface="Wingdings" panose="05000000000000000000" pitchFamily="2" charset="2"/>
              <a:buChar char="Ø"/>
            </a:pPr>
            <a:r>
              <a:rPr lang="fr-FR" sz="2200" dirty="0"/>
              <a:t> De quoi as-tu besoin pour répondre à cette consigne ? </a:t>
            </a:r>
          </a:p>
          <a:p>
            <a:pPr>
              <a:buFont typeface="Wingdings" panose="05000000000000000000" pitchFamily="2" charset="2"/>
              <a:buChar char="Ø"/>
            </a:pPr>
            <a:r>
              <a:rPr lang="fr-FR" sz="2200" dirty="0"/>
              <a:t> Quelle règle / procédure vas-tu utiliser ?</a:t>
            </a:r>
          </a:p>
          <a:p>
            <a:pPr>
              <a:buFont typeface="Wingdings" panose="05000000000000000000" pitchFamily="2" charset="2"/>
              <a:buChar char="Ø"/>
            </a:pPr>
            <a:r>
              <a:rPr lang="fr-FR" sz="2200" dirty="0"/>
              <a:t> À quoi dois-tu  faire attention dans la tâche ? </a:t>
            </a:r>
          </a:p>
          <a:p>
            <a:pPr>
              <a:buFont typeface="Wingdings" panose="05000000000000000000" pitchFamily="2" charset="2"/>
              <a:buChar char="Ø"/>
            </a:pPr>
            <a:r>
              <a:rPr lang="fr-FR" sz="2200" dirty="0"/>
              <a:t> Quels outils pourraient t’aider ?</a:t>
            </a:r>
          </a:p>
          <a:p>
            <a:pPr>
              <a:buFont typeface="Wingdings" panose="05000000000000000000" pitchFamily="2" charset="2"/>
              <a:buChar char="Ø"/>
            </a:pPr>
            <a:r>
              <a:rPr lang="fr-FR" sz="2200" dirty="0"/>
              <a:t> Qu’est-ce qui va permettre de dire si c’est réussi ou pas ? </a:t>
            </a:r>
          </a:p>
          <a:p>
            <a:endParaRPr lang="fr-FR" dirty="0"/>
          </a:p>
        </p:txBody>
      </p:sp>
    </p:spTree>
    <p:extLst>
      <p:ext uri="{BB962C8B-B14F-4D97-AF65-F5344CB8AC3E}">
        <p14:creationId xmlns:p14="http://schemas.microsoft.com/office/powerpoint/2010/main" val="372840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290925-A545-4F7E-B081-2ADE10031DB0}"/>
              </a:ext>
            </a:extLst>
          </p:cNvPr>
          <p:cNvSpPr>
            <a:spLocks noGrp="1"/>
          </p:cNvSpPr>
          <p:nvPr>
            <p:ph type="title"/>
          </p:nvPr>
        </p:nvSpPr>
        <p:spPr/>
        <p:txBody>
          <a:bodyPr/>
          <a:lstStyle/>
          <a:p>
            <a:r>
              <a:rPr lang="fr-FR" dirty="0"/>
              <a:t>Pendant le travail : « Comment fais-tu ? »</a:t>
            </a:r>
          </a:p>
        </p:txBody>
      </p:sp>
      <p:sp>
        <p:nvSpPr>
          <p:cNvPr id="3" name="Espace réservé du contenu 2">
            <a:extLst>
              <a:ext uri="{FF2B5EF4-FFF2-40B4-BE49-F238E27FC236}">
                <a16:creationId xmlns:a16="http://schemas.microsoft.com/office/drawing/2014/main" id="{8E4489E0-6AE1-460A-95EF-86A882FA2DBE}"/>
              </a:ext>
            </a:extLst>
          </p:cNvPr>
          <p:cNvSpPr>
            <a:spLocks noGrp="1"/>
          </p:cNvSpPr>
          <p:nvPr>
            <p:ph idx="1"/>
          </p:nvPr>
        </p:nvSpPr>
        <p:spPr/>
        <p:txBody>
          <a:bodyPr>
            <a:normAutofit/>
          </a:bodyPr>
          <a:lstStyle/>
          <a:p>
            <a:r>
              <a:rPr lang="fr-FR" sz="2800" dirty="0">
                <a:solidFill>
                  <a:schemeClr val="accent1">
                    <a:lumMod val="75000"/>
                  </a:schemeClr>
                </a:solidFill>
              </a:rPr>
              <a:t>Faire raconter aux élèves ce qu’ils font</a:t>
            </a:r>
          </a:p>
          <a:p>
            <a:pPr marL="0" indent="0">
              <a:buNone/>
            </a:pPr>
            <a:endParaRPr lang="fr-FR" sz="2800" dirty="0">
              <a:solidFill>
                <a:schemeClr val="accent1">
                  <a:lumMod val="75000"/>
                </a:schemeClr>
              </a:solidFill>
              <a:sym typeface="Wingdings" panose="05000000000000000000" pitchFamily="2" charset="2"/>
            </a:endParaRPr>
          </a:p>
          <a:p>
            <a:pPr>
              <a:buFont typeface="Wingdings" panose="05000000000000000000" pitchFamily="2" charset="2"/>
              <a:buChar char="à"/>
            </a:pPr>
            <a:r>
              <a:rPr lang="fr-FR" sz="2200" dirty="0">
                <a:sym typeface="Wingdings" panose="05000000000000000000" pitchFamily="2" charset="2"/>
              </a:rPr>
              <a:t> Pour f</a:t>
            </a:r>
            <a:r>
              <a:rPr lang="fr-FR" dirty="0"/>
              <a:t>avoriser une conscientisation des processus intellectuels </a:t>
            </a:r>
          </a:p>
          <a:p>
            <a:pPr>
              <a:buFont typeface="Wingdings" panose="05000000000000000000" pitchFamily="2" charset="2"/>
              <a:buChar char="à"/>
            </a:pPr>
            <a:r>
              <a:rPr lang="fr-FR" dirty="0"/>
              <a:t> Ritualiser cette pratique  afin que les élèves apprennent petit à petit à y répondre</a:t>
            </a:r>
          </a:p>
          <a:p>
            <a:pPr>
              <a:buFont typeface="Wingdings" panose="05000000000000000000" pitchFamily="2" charset="2"/>
              <a:buChar char="à"/>
            </a:pPr>
            <a:r>
              <a:rPr lang="fr-FR" dirty="0"/>
              <a:t> Enseigner ces compétences langagières spécifiques (le métalangage) </a:t>
            </a:r>
          </a:p>
          <a:p>
            <a:pPr>
              <a:buFont typeface="Wingdings" panose="05000000000000000000" pitchFamily="2" charset="2"/>
              <a:buChar char="à"/>
            </a:pPr>
            <a:r>
              <a:rPr lang="fr-FR" dirty="0"/>
              <a:t> Climat de classe explicitement bienveillant pour que l’erreur ait un véritable statut et soit reconnue comme une étape de l’apprentissage</a:t>
            </a:r>
          </a:p>
        </p:txBody>
      </p:sp>
    </p:spTree>
    <p:extLst>
      <p:ext uri="{BB962C8B-B14F-4D97-AF65-F5344CB8AC3E}">
        <p14:creationId xmlns:p14="http://schemas.microsoft.com/office/powerpoint/2010/main" val="137291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23AC79-DD95-42DF-96DD-934619E282B8}"/>
              </a:ext>
            </a:extLst>
          </p:cNvPr>
          <p:cNvSpPr>
            <a:spLocks noGrp="1"/>
          </p:cNvSpPr>
          <p:nvPr>
            <p:ph type="title"/>
          </p:nvPr>
        </p:nvSpPr>
        <p:spPr/>
        <p:txBody>
          <a:bodyPr/>
          <a:lstStyle/>
          <a:p>
            <a:r>
              <a:rPr lang="fr-FR" dirty="0"/>
              <a:t>Des pauses régulières d’analyse des stratégies et procédures</a:t>
            </a:r>
          </a:p>
        </p:txBody>
      </p:sp>
      <p:sp>
        <p:nvSpPr>
          <p:cNvPr id="3" name="Espace réservé du contenu 2">
            <a:extLst>
              <a:ext uri="{FF2B5EF4-FFF2-40B4-BE49-F238E27FC236}">
                <a16:creationId xmlns:a16="http://schemas.microsoft.com/office/drawing/2014/main" id="{8313B997-9001-4BC8-BD55-A6EAF52EA6DE}"/>
              </a:ext>
            </a:extLst>
          </p:cNvPr>
          <p:cNvSpPr>
            <a:spLocks noGrp="1"/>
          </p:cNvSpPr>
          <p:nvPr>
            <p:ph idx="1"/>
          </p:nvPr>
        </p:nvSpPr>
        <p:spPr/>
        <p:txBody>
          <a:bodyPr/>
          <a:lstStyle/>
          <a:p>
            <a:r>
              <a:rPr lang="fr-FR" sz="2800" dirty="0">
                <a:solidFill>
                  <a:schemeClr val="accent1">
                    <a:lumMod val="75000"/>
                  </a:schemeClr>
                </a:solidFill>
              </a:rPr>
              <a:t>Etat des lieux collectif des stratégies et procédures : « Comment avez-vous fait ? »</a:t>
            </a:r>
          </a:p>
          <a:p>
            <a:r>
              <a:rPr lang="fr-FR" sz="2800" dirty="0">
                <a:solidFill>
                  <a:schemeClr val="accent1">
                    <a:lumMod val="75000"/>
                  </a:schemeClr>
                </a:solidFill>
              </a:rPr>
              <a:t>Analyse collective des propositions pour valoriser les procédures adaptées ou écarter les stratégies erronées.</a:t>
            </a:r>
          </a:p>
          <a:p>
            <a:pPr marL="0" indent="0">
              <a:buNone/>
            </a:pPr>
            <a:endParaRPr lang="fr-FR" i="1" dirty="0"/>
          </a:p>
          <a:p>
            <a:pPr marL="0" indent="0">
              <a:buNone/>
            </a:pPr>
            <a:r>
              <a:rPr lang="fr-FR" i="1" dirty="0"/>
              <a:t>« Comment fais-tu quand tu ne sais pas lire un mot ? »</a:t>
            </a:r>
          </a:p>
          <a:p>
            <a:pPr>
              <a:buFont typeface="Wingdings" panose="05000000000000000000" pitchFamily="2" charset="2"/>
              <a:buChar char="q"/>
            </a:pPr>
            <a:r>
              <a:rPr lang="fr-FR" i="1" dirty="0"/>
              <a:t> un élève qui peine à apprendre à lire et suit son deuxième CP finit par répondre « eh bien, j’en lis un autre ! » et ajoute, devant l’étonnement de celle qui a posé la question : « Comment veux tu que je fasse ? » </a:t>
            </a:r>
          </a:p>
          <a:p>
            <a:pPr>
              <a:buFont typeface="Wingdings" panose="05000000000000000000" pitchFamily="2" charset="2"/>
              <a:buChar char="q"/>
            </a:pPr>
            <a:r>
              <a:rPr lang="fr-FR" i="1" dirty="0"/>
              <a:t> Un autre élève aurait pu répondre : « Je regarde les lettres du début, je relis le reste de la phrase, je cherche un mot qui ressemble… » </a:t>
            </a:r>
            <a:endParaRPr lang="fr-FR" dirty="0"/>
          </a:p>
        </p:txBody>
      </p:sp>
    </p:spTree>
    <p:extLst>
      <p:ext uri="{BB962C8B-B14F-4D97-AF65-F5344CB8AC3E}">
        <p14:creationId xmlns:p14="http://schemas.microsoft.com/office/powerpoint/2010/main" val="241517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9D0F75-5D0E-4663-A89C-DAAC1615C25A}"/>
              </a:ext>
            </a:extLst>
          </p:cNvPr>
          <p:cNvSpPr>
            <a:spLocks noGrp="1"/>
          </p:cNvSpPr>
          <p:nvPr>
            <p:ph type="title"/>
          </p:nvPr>
        </p:nvSpPr>
        <p:spPr/>
        <p:txBody>
          <a:bodyPr/>
          <a:lstStyle/>
          <a:p>
            <a:r>
              <a:rPr lang="fr-FR" dirty="0"/>
              <a:t>Après le travail : Fixer ce qui a été appris (</a:t>
            </a:r>
            <a:r>
              <a:rPr lang="fr-FR" u="sng" dirty="0"/>
              <a:t>et non fait</a:t>
            </a:r>
            <a:r>
              <a:rPr lang="fr-FR" dirty="0"/>
              <a:t>)</a:t>
            </a:r>
          </a:p>
        </p:txBody>
      </p:sp>
      <p:sp>
        <p:nvSpPr>
          <p:cNvPr id="3" name="Espace réservé du contenu 2">
            <a:extLst>
              <a:ext uri="{FF2B5EF4-FFF2-40B4-BE49-F238E27FC236}">
                <a16:creationId xmlns:a16="http://schemas.microsoft.com/office/drawing/2014/main" id="{7C7764A8-5D32-450E-A29E-0FFA0BA0D699}"/>
              </a:ext>
            </a:extLst>
          </p:cNvPr>
          <p:cNvSpPr>
            <a:spLocks noGrp="1"/>
          </p:cNvSpPr>
          <p:nvPr>
            <p:ph idx="1"/>
          </p:nvPr>
        </p:nvSpPr>
        <p:spPr/>
        <p:txBody>
          <a:bodyPr/>
          <a:lstStyle/>
          <a:p>
            <a:r>
              <a:rPr lang="fr-FR" sz="2800" dirty="0">
                <a:solidFill>
                  <a:schemeClr val="accent1">
                    <a:lumMod val="75000"/>
                  </a:schemeClr>
                </a:solidFill>
              </a:rPr>
              <a:t>Faire comprendre à l’élève que ce qui est appris à l’école vise une dimension autre que les simples procédures et savoirs liés à une situation particulière</a:t>
            </a:r>
          </a:p>
          <a:p>
            <a:r>
              <a:rPr lang="fr-FR" sz="2800" dirty="0">
                <a:solidFill>
                  <a:schemeClr val="accent1">
                    <a:lumMod val="75000"/>
                  </a:schemeClr>
                </a:solidFill>
              </a:rPr>
              <a:t>Formaliser à l’oral ( ou à l’écrit) ce qui a été appris, le placer dans un système cohérent de savoirs (institutionnalisation)</a:t>
            </a:r>
          </a:p>
          <a:p>
            <a:pPr marL="0" indent="0">
              <a:buNone/>
            </a:pPr>
            <a:endParaRPr lang="fr-FR" sz="2800" dirty="0">
              <a:solidFill>
                <a:schemeClr val="accent1">
                  <a:lumMod val="75000"/>
                </a:schemeClr>
              </a:solidFill>
            </a:endParaRPr>
          </a:p>
          <a:p>
            <a:pPr>
              <a:buFont typeface="Wingdings" panose="05000000000000000000" pitchFamily="2" charset="2"/>
              <a:buChar char="à"/>
            </a:pPr>
            <a:r>
              <a:rPr lang="fr-FR" dirty="0"/>
              <a:t>Seul, à deux, en groupes, écrire ce qui a été appris</a:t>
            </a:r>
          </a:p>
          <a:p>
            <a:pPr>
              <a:buFont typeface="Wingdings" panose="05000000000000000000" pitchFamily="2" charset="2"/>
              <a:buChar char="à"/>
            </a:pPr>
            <a:r>
              <a:rPr lang="fr-FR" dirty="0"/>
              <a:t> Trace écrite qui peut ensuite faire l’objet d’une discussion collective pour arriver à une synthèse commune partagée </a:t>
            </a:r>
          </a:p>
          <a:p>
            <a:pPr marL="0" indent="0">
              <a:buNone/>
            </a:pPr>
            <a:endParaRPr lang="fr-FR" dirty="0"/>
          </a:p>
        </p:txBody>
      </p:sp>
    </p:spTree>
    <p:extLst>
      <p:ext uri="{BB962C8B-B14F-4D97-AF65-F5344CB8AC3E}">
        <p14:creationId xmlns:p14="http://schemas.microsoft.com/office/powerpoint/2010/main" val="2379708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30695-5A9C-44F1-AD9A-0039F949D161}"/>
              </a:ext>
            </a:extLst>
          </p:cNvPr>
          <p:cNvSpPr>
            <a:spLocks noGrp="1"/>
          </p:cNvSpPr>
          <p:nvPr>
            <p:ph type="title"/>
          </p:nvPr>
        </p:nvSpPr>
        <p:spPr/>
        <p:txBody>
          <a:bodyPr/>
          <a:lstStyle/>
          <a:p>
            <a:r>
              <a:rPr lang="fr-FR" dirty="0"/>
              <a:t>Récapitulation</a:t>
            </a:r>
          </a:p>
        </p:txBody>
      </p:sp>
      <p:sp>
        <p:nvSpPr>
          <p:cNvPr id="3" name="Espace réservé du contenu 2">
            <a:extLst>
              <a:ext uri="{FF2B5EF4-FFF2-40B4-BE49-F238E27FC236}">
                <a16:creationId xmlns:a16="http://schemas.microsoft.com/office/drawing/2014/main" id="{9BD12C93-FD3D-4F84-8BAC-05597A70A4BD}"/>
              </a:ext>
            </a:extLst>
          </p:cNvPr>
          <p:cNvSpPr>
            <a:spLocks noGrp="1"/>
          </p:cNvSpPr>
          <p:nvPr>
            <p:ph idx="1"/>
          </p:nvPr>
        </p:nvSpPr>
        <p:spPr/>
        <p:txBody>
          <a:bodyPr/>
          <a:lstStyle/>
          <a:p>
            <a:r>
              <a:rPr lang="fr-FR" dirty="0">
                <a:hlinkClick r:id="rId2"/>
              </a:rPr>
              <a:t>https://www.canotech.fr/a/enseigner-plus-explicitement-faire-verbaliser-les-demarches-en-classe</a:t>
            </a:r>
            <a:r>
              <a:rPr lang="fr-FR" dirty="0"/>
              <a:t> </a:t>
            </a:r>
          </a:p>
        </p:txBody>
      </p:sp>
    </p:spTree>
    <p:extLst>
      <p:ext uri="{BB962C8B-B14F-4D97-AF65-F5344CB8AC3E}">
        <p14:creationId xmlns:p14="http://schemas.microsoft.com/office/powerpoint/2010/main" val="3858023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A09AEE1-D756-4FBB-8FE5-7A5BC1C27131}"/>
              </a:ext>
            </a:extLst>
          </p:cNvPr>
          <p:cNvSpPr>
            <a:spLocks noGrp="1"/>
          </p:cNvSpPr>
          <p:nvPr>
            <p:ph type="title"/>
          </p:nvPr>
        </p:nvSpPr>
        <p:spPr/>
        <p:txBody>
          <a:bodyPr/>
          <a:lstStyle/>
          <a:p>
            <a:r>
              <a:rPr lang="fr-FR" dirty="0"/>
              <a:t>Du côté des familles</a:t>
            </a:r>
          </a:p>
        </p:txBody>
      </p:sp>
      <p:sp>
        <p:nvSpPr>
          <p:cNvPr id="5" name="Espace réservé du texte 4">
            <a:extLst>
              <a:ext uri="{FF2B5EF4-FFF2-40B4-BE49-F238E27FC236}">
                <a16:creationId xmlns:a16="http://schemas.microsoft.com/office/drawing/2014/main" id="{F69874C3-F1A9-4251-AF7C-CD1191A2A84B}"/>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69388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36DC111-721E-4877-BFB2-55EC7C7DFB45}"/>
              </a:ext>
            </a:extLst>
          </p:cNvPr>
          <p:cNvSpPr>
            <a:spLocks noGrp="1"/>
          </p:cNvSpPr>
          <p:nvPr>
            <p:ph type="title"/>
          </p:nvPr>
        </p:nvSpPr>
        <p:spPr/>
        <p:txBody>
          <a:bodyPr/>
          <a:lstStyle/>
          <a:p>
            <a:r>
              <a:rPr lang="fr-FR" dirty="0"/>
              <a:t>Un malentendu à lever</a:t>
            </a:r>
          </a:p>
        </p:txBody>
      </p:sp>
      <p:sp>
        <p:nvSpPr>
          <p:cNvPr id="5" name="Espace réservé du contenu 4">
            <a:extLst>
              <a:ext uri="{FF2B5EF4-FFF2-40B4-BE49-F238E27FC236}">
                <a16:creationId xmlns:a16="http://schemas.microsoft.com/office/drawing/2014/main" id="{24C1E852-08A6-4536-9C24-30E02FBF3302}"/>
              </a:ext>
            </a:extLst>
          </p:cNvPr>
          <p:cNvSpPr>
            <a:spLocks noGrp="1"/>
          </p:cNvSpPr>
          <p:nvPr>
            <p:ph idx="1"/>
          </p:nvPr>
        </p:nvSpPr>
        <p:spPr/>
        <p:txBody>
          <a:bodyPr>
            <a:normAutofit/>
          </a:bodyPr>
          <a:lstStyle/>
          <a:p>
            <a:pPr marL="0" indent="0" algn="just">
              <a:buNone/>
            </a:pPr>
            <a:r>
              <a:rPr lang="fr-FR" sz="2400" dirty="0"/>
              <a:t>« Simplement, dans sa famille, on maîtrise peu les</a:t>
            </a:r>
            <a:br>
              <a:rPr lang="fr-FR" sz="2400" dirty="0"/>
            </a:br>
            <a:r>
              <a:rPr lang="fr-FR" sz="2400" dirty="0"/>
              <a:t>codes scolaires. Quand Amidou part à l’école le matin, on lui demande simplement d’être sage, de se taire, d’écouter et de faire ce qu’on lui demande de faire. Et, quand il rentre le soir, on lui demande bien comment cela s’est passé, mais personne n’a les éléments de connaissance nécessaires pour aller plus loin. [...]</a:t>
            </a:r>
            <a:br>
              <a:rPr lang="fr-FR" sz="2400" dirty="0"/>
            </a:br>
            <a:r>
              <a:rPr lang="fr-FR" sz="2400" dirty="0"/>
              <a:t>La famille fait confiance à l’école pour assurer la transmission des savoirs, d’une culture commune. »</a:t>
            </a:r>
          </a:p>
        </p:txBody>
      </p:sp>
    </p:spTree>
    <p:extLst>
      <p:ext uri="{BB962C8B-B14F-4D97-AF65-F5344CB8AC3E}">
        <p14:creationId xmlns:p14="http://schemas.microsoft.com/office/powerpoint/2010/main" val="2262269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ABB887-DE7A-4BC0-B5FD-19459F51FA1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4C923EE-F36C-45DF-A7EB-781553A2C41D}"/>
              </a:ext>
            </a:extLst>
          </p:cNvPr>
          <p:cNvSpPr>
            <a:spLocks noGrp="1"/>
          </p:cNvSpPr>
          <p:nvPr>
            <p:ph idx="1"/>
          </p:nvPr>
        </p:nvSpPr>
        <p:spPr/>
        <p:txBody>
          <a:bodyPr/>
          <a:lstStyle/>
          <a:p>
            <a:endParaRPr lang="fr-FR" dirty="0"/>
          </a:p>
          <a:p>
            <a:r>
              <a:rPr lang="fr-FR" sz="2800" dirty="0">
                <a:solidFill>
                  <a:schemeClr val="accent1">
                    <a:lumMod val="75000"/>
                  </a:schemeClr>
                </a:solidFill>
              </a:rPr>
              <a:t>Assurer la compréhension des enjeux de l’école et des enjeux des apprentissages qui y sont conduits par les familles. </a:t>
            </a:r>
          </a:p>
          <a:p>
            <a:r>
              <a:rPr lang="fr-FR" sz="2800" dirty="0">
                <a:solidFill>
                  <a:schemeClr val="accent1">
                    <a:lumMod val="75000"/>
                  </a:schemeClr>
                </a:solidFill>
              </a:rPr>
              <a:t>Entrer dans une réelle coéducation. </a:t>
            </a:r>
          </a:p>
          <a:p>
            <a:endParaRPr lang="fr-FR" dirty="0"/>
          </a:p>
          <a:p>
            <a:pPr>
              <a:buFont typeface="Wingdings" panose="05000000000000000000" pitchFamily="2" charset="2"/>
              <a:buChar char="à"/>
            </a:pPr>
            <a:r>
              <a:rPr lang="fr-FR" sz="2200" dirty="0">
                <a:sym typeface="Wingdings" panose="05000000000000000000" pitchFamily="2" charset="2"/>
              </a:rPr>
              <a:t> Ouvrir l’école aux parents</a:t>
            </a:r>
          </a:p>
          <a:p>
            <a:pPr marL="0" indent="0">
              <a:buNone/>
            </a:pPr>
            <a:endParaRPr lang="fr-FR" dirty="0"/>
          </a:p>
          <a:p>
            <a:endParaRPr lang="fr-FR" dirty="0"/>
          </a:p>
        </p:txBody>
      </p:sp>
    </p:spTree>
    <p:extLst>
      <p:ext uri="{BB962C8B-B14F-4D97-AF65-F5344CB8AC3E}">
        <p14:creationId xmlns:p14="http://schemas.microsoft.com/office/powerpoint/2010/main" val="251982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A282873-361D-4251-A7B3-C2CA0E7E1AE9}"/>
              </a:ext>
            </a:extLst>
          </p:cNvPr>
          <p:cNvSpPr>
            <a:spLocks noGrp="1"/>
          </p:cNvSpPr>
          <p:nvPr>
            <p:ph type="title"/>
          </p:nvPr>
        </p:nvSpPr>
        <p:spPr/>
        <p:txBody>
          <a:bodyPr/>
          <a:lstStyle/>
          <a:p>
            <a:r>
              <a:rPr lang="fr-FR" dirty="0"/>
              <a:t>La différenciation</a:t>
            </a:r>
          </a:p>
        </p:txBody>
      </p:sp>
      <p:sp>
        <p:nvSpPr>
          <p:cNvPr id="5" name="Espace réservé du texte 4">
            <a:extLst>
              <a:ext uri="{FF2B5EF4-FFF2-40B4-BE49-F238E27FC236}">
                <a16:creationId xmlns:a16="http://schemas.microsoft.com/office/drawing/2014/main" id="{7D7980B4-886E-492C-93B5-51D2213BDD79}"/>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6749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0503BD-0453-48AA-8683-2F9B6BA0005E}"/>
              </a:ext>
            </a:extLst>
          </p:cNvPr>
          <p:cNvSpPr>
            <a:spLocks noGrp="1"/>
          </p:cNvSpPr>
          <p:nvPr>
            <p:ph type="title"/>
          </p:nvPr>
        </p:nvSpPr>
        <p:spPr/>
        <p:txBody>
          <a:bodyPr/>
          <a:lstStyle/>
          <a:p>
            <a:r>
              <a:rPr lang="fr-FR" dirty="0"/>
              <a:t>5 axes de différenciation</a:t>
            </a:r>
          </a:p>
        </p:txBody>
      </p:sp>
      <p:sp>
        <p:nvSpPr>
          <p:cNvPr id="5" name="Espace réservé du contenu 4">
            <a:extLst>
              <a:ext uri="{FF2B5EF4-FFF2-40B4-BE49-F238E27FC236}">
                <a16:creationId xmlns:a16="http://schemas.microsoft.com/office/drawing/2014/main" id="{8B10DAC5-BC76-42D2-B5C0-C501D3ED04EA}"/>
              </a:ext>
            </a:extLst>
          </p:cNvPr>
          <p:cNvSpPr>
            <a:spLocks noGrp="1"/>
          </p:cNvSpPr>
          <p:nvPr>
            <p:ph idx="1"/>
          </p:nvPr>
        </p:nvSpPr>
        <p:spPr/>
        <p:txBody>
          <a:bodyPr/>
          <a:lstStyle/>
          <a:p>
            <a:pPr fontAlgn="t"/>
            <a:r>
              <a:rPr lang="fr-FR" sz="3200" b="1" dirty="0"/>
              <a:t>1- Les organisations / la structure de la classe</a:t>
            </a:r>
            <a:endParaRPr lang="fr-FR" sz="3200" dirty="0"/>
          </a:p>
          <a:p>
            <a:pPr fontAlgn="t"/>
            <a:r>
              <a:rPr lang="fr-FR" sz="3200" b="1" dirty="0"/>
              <a:t>2- Les contenus enseignés</a:t>
            </a:r>
            <a:endParaRPr lang="fr-FR" sz="3200" dirty="0"/>
          </a:p>
          <a:p>
            <a:pPr fontAlgn="t"/>
            <a:r>
              <a:rPr lang="fr-FR" sz="3200" b="1" dirty="0"/>
              <a:t>3- Les processus</a:t>
            </a:r>
            <a:endParaRPr lang="fr-FR" sz="3200" dirty="0"/>
          </a:p>
          <a:p>
            <a:pPr fontAlgn="t"/>
            <a:r>
              <a:rPr lang="fr-FR" sz="3200" b="1" dirty="0"/>
              <a:t>4- Les productions</a:t>
            </a:r>
            <a:endParaRPr lang="fr-FR" sz="3200" dirty="0"/>
          </a:p>
          <a:p>
            <a:pPr fontAlgn="t"/>
            <a:r>
              <a:rPr lang="fr-FR" sz="3200" b="1" dirty="0"/>
              <a:t>5- Les outils</a:t>
            </a:r>
            <a:endParaRPr lang="fr-FR" sz="3200" dirty="0"/>
          </a:p>
          <a:p>
            <a:pPr marL="0" indent="0" fontAlgn="t">
              <a:buNone/>
            </a:pPr>
            <a:endParaRPr lang="fr-FR" dirty="0"/>
          </a:p>
          <a:p>
            <a:endParaRPr lang="fr-FR" dirty="0"/>
          </a:p>
        </p:txBody>
      </p:sp>
    </p:spTree>
    <p:extLst>
      <p:ext uri="{BB962C8B-B14F-4D97-AF65-F5344CB8AC3E}">
        <p14:creationId xmlns:p14="http://schemas.microsoft.com/office/powerpoint/2010/main" val="31862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0503BD-0453-48AA-8683-2F9B6BA0005E}"/>
              </a:ext>
            </a:extLst>
          </p:cNvPr>
          <p:cNvSpPr>
            <a:spLocks noGrp="1"/>
          </p:cNvSpPr>
          <p:nvPr>
            <p:ph type="title"/>
          </p:nvPr>
        </p:nvSpPr>
        <p:spPr/>
        <p:txBody>
          <a:bodyPr/>
          <a:lstStyle/>
          <a:p>
            <a:r>
              <a:rPr lang="fr-FR" dirty="0"/>
              <a:t>5 axes de différenciation</a:t>
            </a:r>
            <a:br>
              <a:rPr lang="fr-FR" dirty="0"/>
            </a:br>
            <a:br>
              <a:rPr lang="fr-FR" dirty="0"/>
            </a:br>
            <a:r>
              <a:rPr lang="fr-FR" dirty="0"/>
              <a:t>Application au travail de copie</a:t>
            </a:r>
          </a:p>
        </p:txBody>
      </p:sp>
      <p:sp>
        <p:nvSpPr>
          <p:cNvPr id="5" name="Espace réservé du contenu 4">
            <a:extLst>
              <a:ext uri="{FF2B5EF4-FFF2-40B4-BE49-F238E27FC236}">
                <a16:creationId xmlns:a16="http://schemas.microsoft.com/office/drawing/2014/main" id="{8B10DAC5-BC76-42D2-B5C0-C501D3ED04EA}"/>
              </a:ext>
            </a:extLst>
          </p:cNvPr>
          <p:cNvSpPr>
            <a:spLocks noGrp="1"/>
          </p:cNvSpPr>
          <p:nvPr>
            <p:ph idx="1"/>
          </p:nvPr>
        </p:nvSpPr>
        <p:spPr>
          <a:xfrm>
            <a:off x="3869268" y="815008"/>
            <a:ext cx="7315200" cy="5169739"/>
          </a:xfrm>
        </p:spPr>
        <p:txBody>
          <a:bodyPr>
            <a:normAutofit/>
          </a:bodyPr>
          <a:lstStyle/>
          <a:p>
            <a:pPr fontAlgn="t"/>
            <a:r>
              <a:rPr lang="fr-FR" b="1" dirty="0"/>
              <a:t>1- Les organisations / la structure de la classe </a:t>
            </a:r>
            <a:r>
              <a:rPr lang="fr-FR" b="1" dirty="0">
                <a:sym typeface="Wingdings" panose="05000000000000000000" pitchFamily="2" charset="2"/>
              </a:rPr>
              <a:t> proposer un modèle écrit individuel / proposer des outils de concentration (paravent, casque antibruit)</a:t>
            </a:r>
            <a:endParaRPr lang="fr-FR" dirty="0"/>
          </a:p>
          <a:p>
            <a:pPr fontAlgn="t"/>
            <a:r>
              <a:rPr lang="fr-FR" b="1" dirty="0"/>
              <a:t>2- Les contenus enseignés </a:t>
            </a:r>
            <a:r>
              <a:rPr lang="fr-FR" b="1" dirty="0">
                <a:sym typeface="Wingdings" panose="05000000000000000000" pitchFamily="2" charset="2"/>
              </a:rPr>
              <a:t> travailler la méthodologie de copie d’un mot ou d’une syllabe selon les besoins des élèves</a:t>
            </a:r>
            <a:endParaRPr lang="fr-FR" dirty="0"/>
          </a:p>
          <a:p>
            <a:pPr fontAlgn="t"/>
            <a:r>
              <a:rPr lang="fr-FR" b="1" dirty="0"/>
              <a:t>3- Les processus </a:t>
            </a:r>
            <a:r>
              <a:rPr lang="fr-FR" b="1" dirty="0">
                <a:sym typeface="Wingdings" panose="05000000000000000000" pitchFamily="2" charset="2"/>
              </a:rPr>
              <a:t> rappeler la procédure de copie présentée en modelage (avoir un pense-bête visuel pour aider)</a:t>
            </a:r>
            <a:endParaRPr lang="fr-FR" dirty="0"/>
          </a:p>
          <a:p>
            <a:pPr fontAlgn="t"/>
            <a:r>
              <a:rPr lang="fr-FR" b="1" dirty="0"/>
              <a:t>4- Les productions </a:t>
            </a:r>
            <a:r>
              <a:rPr lang="fr-FR" b="1" dirty="0">
                <a:sym typeface="Wingdings" panose="05000000000000000000" pitchFamily="2" charset="2"/>
              </a:rPr>
              <a:t> diminuer la quantité de copie à faire (phrase plus courte, texte à trous à compléter)</a:t>
            </a:r>
            <a:endParaRPr lang="fr-FR" dirty="0"/>
          </a:p>
          <a:p>
            <a:pPr fontAlgn="t"/>
            <a:r>
              <a:rPr lang="fr-FR" b="1" dirty="0"/>
              <a:t>5- Les outils </a:t>
            </a:r>
            <a:r>
              <a:rPr lang="fr-FR" b="1" dirty="0">
                <a:sym typeface="Wingdings" panose="05000000000000000000" pitchFamily="2" charset="2"/>
              </a:rPr>
              <a:t> proposer un lignage différent / proposer une réglette de correspondance entre les différentes graphies </a:t>
            </a:r>
            <a:r>
              <a:rPr lang="fr-FR" sz="2400" b="1" dirty="0">
                <a:sym typeface="Wingdings" panose="05000000000000000000" pitchFamily="2" charset="2"/>
              </a:rPr>
              <a:t>/ </a:t>
            </a:r>
            <a:r>
              <a:rPr lang="fr-FR" b="1" dirty="0">
                <a:sym typeface="Wingdings" panose="05000000000000000000" pitchFamily="2" charset="2"/>
              </a:rPr>
              <a:t>proposer des </a:t>
            </a:r>
            <a:r>
              <a:rPr lang="fr-FR" b="1" dirty="0" err="1">
                <a:sym typeface="Wingdings" panose="05000000000000000000" pitchFamily="2" charset="2"/>
              </a:rPr>
              <a:t>ductus</a:t>
            </a:r>
            <a:r>
              <a:rPr lang="fr-FR" b="1" dirty="0">
                <a:sym typeface="Wingdings" panose="05000000000000000000" pitchFamily="2" charset="2"/>
              </a:rPr>
              <a:t> de tracé des lettres</a:t>
            </a:r>
            <a:endParaRPr lang="fr-FR" dirty="0"/>
          </a:p>
          <a:p>
            <a:pPr marL="0" indent="0" fontAlgn="t">
              <a:buNone/>
            </a:pPr>
            <a:endParaRPr lang="fr-FR" dirty="0"/>
          </a:p>
          <a:p>
            <a:endParaRPr lang="fr-FR" dirty="0"/>
          </a:p>
        </p:txBody>
      </p:sp>
    </p:spTree>
    <p:extLst>
      <p:ext uri="{BB962C8B-B14F-4D97-AF65-F5344CB8AC3E}">
        <p14:creationId xmlns:p14="http://schemas.microsoft.com/office/powerpoint/2010/main" val="1105338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32071-F521-45E8-8C4B-22E966556B6A}"/>
              </a:ext>
            </a:extLst>
          </p:cNvPr>
          <p:cNvSpPr>
            <a:spLocks noGrp="1"/>
          </p:cNvSpPr>
          <p:nvPr>
            <p:ph type="title"/>
          </p:nvPr>
        </p:nvSpPr>
        <p:spPr/>
        <p:txBody>
          <a:bodyPr/>
          <a:lstStyle/>
          <a:p>
            <a:r>
              <a:rPr lang="fr-FR" dirty="0"/>
              <a:t>Les 7 types d’aide de R. </a:t>
            </a:r>
            <a:r>
              <a:rPr lang="fr-FR" dirty="0" err="1"/>
              <a:t>Goigoux</a:t>
            </a:r>
            <a:endParaRPr lang="fr-FR" dirty="0"/>
          </a:p>
        </p:txBody>
      </p:sp>
      <p:sp>
        <p:nvSpPr>
          <p:cNvPr id="3" name="Espace réservé du contenu 2">
            <a:extLst>
              <a:ext uri="{FF2B5EF4-FFF2-40B4-BE49-F238E27FC236}">
                <a16:creationId xmlns:a16="http://schemas.microsoft.com/office/drawing/2014/main" id="{070AEB58-7DCD-4B0F-BB2A-E1B7F4D8B3CE}"/>
              </a:ext>
            </a:extLst>
          </p:cNvPr>
          <p:cNvSpPr>
            <a:spLocks noGrp="1"/>
          </p:cNvSpPr>
          <p:nvPr>
            <p:ph idx="1"/>
          </p:nvPr>
        </p:nvSpPr>
        <p:spPr/>
        <p:txBody>
          <a:bodyPr>
            <a:normAutofit/>
          </a:bodyPr>
          <a:lstStyle/>
          <a:p>
            <a:pPr fontAlgn="t"/>
            <a:r>
              <a:rPr lang="fr-FR" sz="3200" b="1" dirty="0"/>
              <a:t>1 - Préparer</a:t>
            </a:r>
          </a:p>
          <a:p>
            <a:pPr fontAlgn="t"/>
            <a:r>
              <a:rPr lang="fr-FR" sz="3200" b="1" dirty="0"/>
              <a:t>2- Soutenir</a:t>
            </a:r>
          </a:p>
          <a:p>
            <a:pPr fontAlgn="t"/>
            <a:r>
              <a:rPr lang="fr-FR" sz="3200" b="1" dirty="0"/>
              <a:t>3- Exercer</a:t>
            </a:r>
          </a:p>
          <a:p>
            <a:pPr fontAlgn="t"/>
            <a:r>
              <a:rPr lang="fr-FR" sz="3200" b="1" dirty="0"/>
              <a:t>4- Réviser</a:t>
            </a:r>
          </a:p>
          <a:p>
            <a:pPr fontAlgn="t"/>
            <a:r>
              <a:rPr lang="fr-FR" sz="3200" b="1" dirty="0"/>
              <a:t>5- Compenser</a:t>
            </a:r>
          </a:p>
          <a:p>
            <a:pPr fontAlgn="t"/>
            <a:r>
              <a:rPr lang="fr-FR" sz="3200" b="1" dirty="0"/>
              <a:t>6- Faire autrement</a:t>
            </a:r>
          </a:p>
          <a:p>
            <a:pPr fontAlgn="t"/>
            <a:r>
              <a:rPr lang="fr-FR" sz="3200" b="1" dirty="0"/>
              <a:t>7- Revenir en arrière</a:t>
            </a:r>
          </a:p>
          <a:p>
            <a:endParaRPr lang="fr-FR" dirty="0"/>
          </a:p>
        </p:txBody>
      </p:sp>
    </p:spTree>
    <p:extLst>
      <p:ext uri="{BB962C8B-B14F-4D97-AF65-F5344CB8AC3E}">
        <p14:creationId xmlns:p14="http://schemas.microsoft.com/office/powerpoint/2010/main" val="2271026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32071-F521-45E8-8C4B-22E966556B6A}"/>
              </a:ext>
            </a:extLst>
          </p:cNvPr>
          <p:cNvSpPr>
            <a:spLocks noGrp="1"/>
          </p:cNvSpPr>
          <p:nvPr>
            <p:ph type="title"/>
          </p:nvPr>
        </p:nvSpPr>
        <p:spPr/>
        <p:txBody>
          <a:bodyPr/>
          <a:lstStyle/>
          <a:p>
            <a:r>
              <a:rPr lang="fr-FR" dirty="0"/>
              <a:t>Les 7 types d’aide de R. </a:t>
            </a:r>
            <a:r>
              <a:rPr lang="fr-FR" dirty="0" err="1"/>
              <a:t>Goigoux</a:t>
            </a:r>
            <a:endParaRPr lang="fr-FR" dirty="0"/>
          </a:p>
        </p:txBody>
      </p:sp>
      <p:sp>
        <p:nvSpPr>
          <p:cNvPr id="3" name="Espace réservé du contenu 2">
            <a:extLst>
              <a:ext uri="{FF2B5EF4-FFF2-40B4-BE49-F238E27FC236}">
                <a16:creationId xmlns:a16="http://schemas.microsoft.com/office/drawing/2014/main" id="{070AEB58-7DCD-4B0F-BB2A-E1B7F4D8B3CE}"/>
              </a:ext>
            </a:extLst>
          </p:cNvPr>
          <p:cNvSpPr>
            <a:spLocks noGrp="1"/>
          </p:cNvSpPr>
          <p:nvPr>
            <p:ph idx="1"/>
          </p:nvPr>
        </p:nvSpPr>
        <p:spPr>
          <a:xfrm>
            <a:off x="3869268" y="387625"/>
            <a:ext cx="7315200" cy="5913783"/>
          </a:xfrm>
        </p:spPr>
        <p:txBody>
          <a:bodyPr>
            <a:normAutofit fontScale="92500" lnSpcReduction="20000"/>
          </a:bodyPr>
          <a:lstStyle/>
          <a:p>
            <a:pPr fontAlgn="t"/>
            <a:r>
              <a:rPr lang="fr-FR" sz="2400" b="1" dirty="0"/>
              <a:t>1 – Préparer : </a:t>
            </a:r>
            <a:r>
              <a:rPr lang="fr-FR" sz="2400" dirty="0"/>
              <a:t>En APC, ou avec le RASED, préparer le travail : revoir le tracé des lettres – s’entrainer à mémoriser – s’approprier la méthodologie de la copie avec le pense-bête</a:t>
            </a:r>
            <a:endParaRPr lang="fr-FR" sz="2400" b="1" dirty="0"/>
          </a:p>
          <a:p>
            <a:pPr fontAlgn="t"/>
            <a:r>
              <a:rPr lang="fr-FR" sz="2400" b="1" dirty="0"/>
              <a:t>2- Soutenir : </a:t>
            </a:r>
            <a:r>
              <a:rPr lang="fr-FR" sz="2400" dirty="0"/>
              <a:t>Se rapprocher des élèves les plus en difficultés pour les questionner sur « Comment as-tu fait ? », résoudre leurs petites difficultés</a:t>
            </a:r>
            <a:endParaRPr lang="fr-FR" sz="2400" b="1" dirty="0"/>
          </a:p>
          <a:p>
            <a:pPr fontAlgn="t"/>
            <a:r>
              <a:rPr lang="fr-FR" sz="2400" b="1" dirty="0"/>
              <a:t>3- Exercer : </a:t>
            </a:r>
            <a:r>
              <a:rPr lang="fr-FR" sz="2400" dirty="0"/>
              <a:t>En APC ou sur des temps d’atelier, organiser des activités de copie (cf. guide rouge p 76 – 77)</a:t>
            </a:r>
            <a:endParaRPr lang="fr-FR" sz="2400" b="1" dirty="0"/>
          </a:p>
          <a:p>
            <a:pPr fontAlgn="t"/>
            <a:r>
              <a:rPr lang="fr-FR" sz="2400" b="1" dirty="0"/>
              <a:t>4- Réviser : </a:t>
            </a:r>
            <a:r>
              <a:rPr lang="fr-FR" sz="2400" dirty="0"/>
              <a:t>Rappeler régulièrement ou faire rappeler la méthodologie de copie (quand on copiera des textes de leçons ou de poésie)</a:t>
            </a:r>
            <a:endParaRPr lang="fr-FR" sz="2400" b="1" dirty="0"/>
          </a:p>
          <a:p>
            <a:pPr fontAlgn="t"/>
            <a:r>
              <a:rPr lang="fr-FR" sz="2400" b="1" dirty="0"/>
              <a:t>5- Compenser : </a:t>
            </a:r>
            <a:r>
              <a:rPr lang="fr-FR" sz="2400" dirty="0"/>
              <a:t>pour les élèves ayant un ordinateur : copier </a:t>
            </a:r>
            <a:r>
              <a:rPr lang="fr-FR" sz="2400"/>
              <a:t>sur l’ordinateur.</a:t>
            </a:r>
            <a:endParaRPr lang="fr-FR" sz="2400" dirty="0"/>
          </a:p>
          <a:p>
            <a:pPr fontAlgn="t"/>
            <a:r>
              <a:rPr lang="fr-FR" sz="2400" b="1" dirty="0"/>
              <a:t>6- Faire autrement : </a:t>
            </a:r>
            <a:r>
              <a:rPr lang="fr-FR" sz="2400" dirty="0"/>
              <a:t>utiliser des lettres mobiles pour les élèves en grande difficulté motrice (ce qui travaille quand même la mémorisation)</a:t>
            </a:r>
            <a:endParaRPr lang="fr-FR" sz="2400" b="1" dirty="0"/>
          </a:p>
          <a:p>
            <a:pPr fontAlgn="t"/>
            <a:r>
              <a:rPr lang="fr-FR" sz="2400" b="1" dirty="0"/>
              <a:t>7- Revenir en arrière : </a:t>
            </a:r>
            <a:r>
              <a:rPr lang="fr-FR" sz="2400" dirty="0"/>
              <a:t>proposer une copie de syllabes / de mots pour les élèves très en difficultés – revoir les graphies et la correspondance entre les graphies</a:t>
            </a:r>
            <a:endParaRPr lang="fr-FR" sz="2400" b="1" dirty="0"/>
          </a:p>
          <a:p>
            <a:endParaRPr lang="fr-FR" dirty="0"/>
          </a:p>
        </p:txBody>
      </p:sp>
    </p:spTree>
    <p:extLst>
      <p:ext uri="{BB962C8B-B14F-4D97-AF65-F5344CB8AC3E}">
        <p14:creationId xmlns:p14="http://schemas.microsoft.com/office/powerpoint/2010/main" val="273905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2791FD8-E74A-4FC5-843E-E48F2B0DF498}"/>
              </a:ext>
            </a:extLst>
          </p:cNvPr>
          <p:cNvSpPr>
            <a:spLocks noGrp="1"/>
          </p:cNvSpPr>
          <p:nvPr>
            <p:ph type="ctrTitle"/>
          </p:nvPr>
        </p:nvSpPr>
        <p:spPr/>
        <p:txBody>
          <a:bodyPr/>
          <a:lstStyle/>
          <a:p>
            <a:r>
              <a:rPr lang="fr-FR" dirty="0"/>
              <a:t>Mise en commun</a:t>
            </a:r>
          </a:p>
        </p:txBody>
      </p:sp>
      <p:sp>
        <p:nvSpPr>
          <p:cNvPr id="7" name="Sous-titre 6">
            <a:extLst>
              <a:ext uri="{FF2B5EF4-FFF2-40B4-BE49-F238E27FC236}">
                <a16:creationId xmlns:a16="http://schemas.microsoft.com/office/drawing/2014/main" id="{270B56AA-991E-41FC-B80D-4FCE2868A93B}"/>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623142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734517-E069-419F-8E6A-1C726EC3A97F}"/>
              </a:ext>
            </a:extLst>
          </p:cNvPr>
          <p:cNvSpPr>
            <a:spLocks noGrp="1"/>
          </p:cNvSpPr>
          <p:nvPr>
            <p:ph type="title"/>
          </p:nvPr>
        </p:nvSpPr>
        <p:spPr>
          <a:xfrm>
            <a:off x="252918" y="1123837"/>
            <a:ext cx="3074743" cy="4601183"/>
          </a:xfrm>
        </p:spPr>
        <p:txBody>
          <a:bodyPr/>
          <a:lstStyle/>
          <a:p>
            <a:r>
              <a:rPr lang="fr-FR" dirty="0"/>
              <a:t>Approfondir l’enseignement explicite</a:t>
            </a:r>
          </a:p>
        </p:txBody>
      </p:sp>
      <p:sp>
        <p:nvSpPr>
          <p:cNvPr id="3" name="Espace réservé du contenu 2">
            <a:extLst>
              <a:ext uri="{FF2B5EF4-FFF2-40B4-BE49-F238E27FC236}">
                <a16:creationId xmlns:a16="http://schemas.microsoft.com/office/drawing/2014/main" id="{C5CEF109-0330-4D05-B10A-F0A912168462}"/>
              </a:ext>
            </a:extLst>
          </p:cNvPr>
          <p:cNvSpPr>
            <a:spLocks noGrp="1"/>
          </p:cNvSpPr>
          <p:nvPr>
            <p:ph idx="1"/>
          </p:nvPr>
        </p:nvSpPr>
        <p:spPr/>
        <p:txBody>
          <a:bodyPr/>
          <a:lstStyle/>
          <a:p>
            <a:r>
              <a:rPr lang="fr-FR" dirty="0">
                <a:hlinkClick r:id="rId2"/>
              </a:rPr>
              <a:t>https://www.youtube.com/watch?v=bJ2WnPjnqa0</a:t>
            </a:r>
            <a:r>
              <a:rPr lang="fr-FR" dirty="0"/>
              <a:t> (1h 06 – 1 h 15)</a:t>
            </a:r>
          </a:p>
          <a:p>
            <a:endParaRPr lang="fr-FR" dirty="0"/>
          </a:p>
          <a:p>
            <a:r>
              <a:rPr lang="fr-FR" dirty="0"/>
              <a:t>L’enseignement explicite des comportements attendus (Steve Bissonnette) : </a:t>
            </a:r>
            <a:r>
              <a:rPr lang="fr-FR" dirty="0">
                <a:hlinkClick r:id="rId3"/>
              </a:rPr>
              <a:t>https://www.youtube.com/watch?v=o_2G8cjPJqA</a:t>
            </a:r>
            <a:r>
              <a:rPr lang="fr-FR" dirty="0"/>
              <a:t> </a:t>
            </a:r>
          </a:p>
        </p:txBody>
      </p:sp>
    </p:spTree>
    <p:extLst>
      <p:ext uri="{BB962C8B-B14F-4D97-AF65-F5344CB8AC3E}">
        <p14:creationId xmlns:p14="http://schemas.microsoft.com/office/powerpoint/2010/main" val="487090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11682-F219-4431-ADAE-4EBDFD828607}"/>
              </a:ext>
            </a:extLst>
          </p:cNvPr>
          <p:cNvSpPr>
            <a:spLocks noGrp="1"/>
          </p:cNvSpPr>
          <p:nvPr>
            <p:ph type="title"/>
          </p:nvPr>
        </p:nvSpPr>
        <p:spPr/>
        <p:txBody>
          <a:bodyPr/>
          <a:lstStyle/>
          <a:p>
            <a:r>
              <a:rPr lang="fr-FR" dirty="0"/>
              <a:t>Eléments mis en commun par les collègues</a:t>
            </a:r>
          </a:p>
        </p:txBody>
      </p:sp>
      <p:sp>
        <p:nvSpPr>
          <p:cNvPr id="3" name="Espace réservé du contenu 2">
            <a:extLst>
              <a:ext uri="{FF2B5EF4-FFF2-40B4-BE49-F238E27FC236}">
                <a16:creationId xmlns:a16="http://schemas.microsoft.com/office/drawing/2014/main" id="{BB37F67A-1F27-49E1-8574-CD6D1B3608FD}"/>
              </a:ext>
            </a:extLst>
          </p:cNvPr>
          <p:cNvSpPr>
            <a:spLocks noGrp="1"/>
          </p:cNvSpPr>
          <p:nvPr>
            <p:ph idx="1"/>
          </p:nvPr>
        </p:nvSpPr>
        <p:spPr/>
        <p:txBody>
          <a:bodyPr/>
          <a:lstStyle/>
          <a:p>
            <a:pPr marL="0" indent="0">
              <a:buNone/>
            </a:pPr>
            <a:r>
              <a:rPr lang="fr-FR" b="1" dirty="0">
                <a:solidFill>
                  <a:srgbClr val="0070C0"/>
                </a:solidFill>
              </a:rPr>
              <a:t>ENSEIGNEMENT EXPLICITE</a:t>
            </a:r>
          </a:p>
          <a:p>
            <a:r>
              <a:rPr lang="fr-FR" dirty="0"/>
              <a:t>Importance du dialogue avec les élèves et des élèves entre eux pour leur permettre de verbaliser leurs connaissances et leurs stratégies</a:t>
            </a:r>
          </a:p>
          <a:p>
            <a:r>
              <a:rPr lang="fr-FR" dirty="0"/>
              <a:t>Importance de la rétroaction</a:t>
            </a:r>
          </a:p>
          <a:p>
            <a:endParaRPr lang="fr-FR" dirty="0"/>
          </a:p>
          <a:p>
            <a:pPr marL="0" indent="0">
              <a:buNone/>
            </a:pPr>
            <a:r>
              <a:rPr lang="fr-FR" b="1" dirty="0">
                <a:solidFill>
                  <a:srgbClr val="0070C0"/>
                </a:solidFill>
              </a:rPr>
              <a:t>DIFFERENCIATION</a:t>
            </a:r>
          </a:p>
          <a:p>
            <a:r>
              <a:rPr lang="fr-FR" dirty="0"/>
              <a:t>Phase guidée de l’enseignement explicite plus longue pour certains élèves</a:t>
            </a:r>
          </a:p>
          <a:p>
            <a:r>
              <a:rPr lang="fr-FR" dirty="0"/>
              <a:t>Tutorat</a:t>
            </a:r>
          </a:p>
          <a:p>
            <a:r>
              <a:rPr lang="fr-FR" dirty="0"/>
              <a:t>Etayage avec la mise à disposition des leçons (affichages, porte-vues de référence, sous-main …)</a:t>
            </a:r>
          </a:p>
        </p:txBody>
      </p:sp>
    </p:spTree>
    <p:extLst>
      <p:ext uri="{BB962C8B-B14F-4D97-AF65-F5344CB8AC3E}">
        <p14:creationId xmlns:p14="http://schemas.microsoft.com/office/powerpoint/2010/main" val="2654071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8AB996-6A4F-4DB6-82A5-38D5E8147E06}"/>
              </a:ext>
            </a:extLst>
          </p:cNvPr>
          <p:cNvSpPr>
            <a:spLocks noGrp="1"/>
          </p:cNvSpPr>
          <p:nvPr>
            <p:ph type="title"/>
          </p:nvPr>
        </p:nvSpPr>
        <p:spPr/>
        <p:txBody>
          <a:bodyPr/>
          <a:lstStyle/>
          <a:p>
            <a:r>
              <a:rPr lang="fr-FR" dirty="0"/>
              <a:t>La table d’appui</a:t>
            </a:r>
          </a:p>
        </p:txBody>
      </p:sp>
      <p:sp>
        <p:nvSpPr>
          <p:cNvPr id="3" name="Espace réservé du contenu 2">
            <a:extLst>
              <a:ext uri="{FF2B5EF4-FFF2-40B4-BE49-F238E27FC236}">
                <a16:creationId xmlns:a16="http://schemas.microsoft.com/office/drawing/2014/main" id="{1913205B-BE4D-4F6D-9A40-D5A8C3236D52}"/>
              </a:ext>
            </a:extLst>
          </p:cNvPr>
          <p:cNvSpPr>
            <a:spLocks noGrp="1"/>
          </p:cNvSpPr>
          <p:nvPr>
            <p:ph idx="1"/>
          </p:nvPr>
        </p:nvSpPr>
        <p:spPr/>
        <p:txBody>
          <a:bodyPr>
            <a:normAutofit lnSpcReduction="10000"/>
          </a:bodyPr>
          <a:lstStyle/>
          <a:p>
            <a:r>
              <a:rPr lang="fr-FR" dirty="0">
                <a:hlinkClick r:id="rId2"/>
              </a:rPr>
              <a:t>https://www.canotech.fr/a/la-table-dappui-organiser-laide-dans-la-classe?mtm_campaign=gads-dsa&amp;mtm_source=google-ads&amp;mtm_medium=search-ads&amp;gclid=CjwKCAjwue6hBhBVEiwA9YTx8G3JSSe9N2-92mcDftL14ikFdKhWjVSE9XQLs-AFUEch9UYGoWGo8RoC4QYQAvD_BwE</a:t>
            </a:r>
            <a:r>
              <a:rPr lang="fr-FR" dirty="0"/>
              <a:t> </a:t>
            </a:r>
          </a:p>
          <a:p>
            <a:endParaRPr lang="fr-FR" dirty="0"/>
          </a:p>
          <a:p>
            <a:r>
              <a:rPr lang="fr-FR" dirty="0">
                <a:hlinkClick r:id="rId3"/>
              </a:rPr>
              <a:t>https://www.google.com/search?client=firefox-b-d&amp;q=la+table+d%27appui#fpstate=ive&amp;vld=cid:a2df7c40,vid:oxNv0O17D2I</a:t>
            </a:r>
            <a:r>
              <a:rPr lang="fr-FR" dirty="0"/>
              <a:t> </a:t>
            </a:r>
          </a:p>
          <a:p>
            <a:endParaRPr lang="fr-FR" dirty="0"/>
          </a:p>
          <a:p>
            <a:r>
              <a:rPr lang="fr-FR" dirty="0">
                <a:solidFill>
                  <a:srgbClr val="0070C0"/>
                </a:solidFill>
              </a:rPr>
              <a:t>Qui se décline sous les formes suivantes : </a:t>
            </a:r>
          </a:p>
          <a:p>
            <a:pPr lvl="1">
              <a:buFont typeface="Wingdings" panose="05000000000000000000" pitchFamily="2" charset="2"/>
              <a:buChar char="Ø"/>
            </a:pPr>
            <a:r>
              <a:rPr lang="fr-FR" dirty="0"/>
              <a:t> table libre-service pour solliciter l’</a:t>
            </a:r>
            <a:r>
              <a:rPr lang="fr-FR" dirty="0" err="1"/>
              <a:t>enseignant.e</a:t>
            </a:r>
            <a:endParaRPr lang="fr-FR" dirty="0"/>
          </a:p>
          <a:p>
            <a:pPr lvl="1">
              <a:buFont typeface="Wingdings" panose="05000000000000000000" pitchFamily="2" charset="2"/>
              <a:buChar char="Ø"/>
            </a:pPr>
            <a:r>
              <a:rPr lang="fr-FR" dirty="0"/>
              <a:t> table de besoin / de remédiation</a:t>
            </a:r>
          </a:p>
          <a:p>
            <a:pPr lvl="1">
              <a:buFont typeface="Wingdings" panose="05000000000000000000" pitchFamily="2" charset="2"/>
              <a:buChar char="Ø"/>
            </a:pPr>
            <a:r>
              <a:rPr lang="fr-FR" dirty="0"/>
              <a:t> table de réflexivité (questionnement et / ou étapes du travail pour le réaliser en autonomie)</a:t>
            </a:r>
          </a:p>
        </p:txBody>
      </p:sp>
    </p:spTree>
    <p:extLst>
      <p:ext uri="{BB962C8B-B14F-4D97-AF65-F5344CB8AC3E}">
        <p14:creationId xmlns:p14="http://schemas.microsoft.com/office/powerpoint/2010/main" val="3681058708"/>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TM03457475[[fn=Cadre]]</Template>
  <TotalTime>320</TotalTime>
  <Words>1425</Words>
  <Application>Microsoft Office PowerPoint</Application>
  <PresentationFormat>Grand écran</PresentationFormat>
  <Paragraphs>116</Paragraphs>
  <Slides>26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26</vt:i4>
      </vt:variant>
    </vt:vector>
  </HeadingPairs>
  <TitlesOfParts>
    <vt:vector size="30" baseType="lpstr">
      <vt:lpstr>Corbel</vt:lpstr>
      <vt:lpstr>Wingdings</vt:lpstr>
      <vt:lpstr>Wingdings 2</vt:lpstr>
      <vt:lpstr>Cadre</vt:lpstr>
      <vt:lpstr>L’enseignement explicite au service de la différenciation en français</vt:lpstr>
      <vt:lpstr>L’enseignement explicite</vt:lpstr>
      <vt:lpstr>Du côté de l’enseignant.e</vt:lpstr>
      <vt:lpstr>Présentation PowerPoint</vt:lpstr>
      <vt:lpstr>Le modelage</vt:lpstr>
      <vt:lpstr>La pratique guidée</vt:lpstr>
      <vt:lpstr>La pratique autonome</vt:lpstr>
      <vt:lpstr>Récapitulation</vt:lpstr>
      <vt:lpstr>Du côté de l’élève</vt:lpstr>
      <vt:lpstr>Avant de commencer le travail</vt:lpstr>
      <vt:lpstr>Pendant le travail : « Comment fais-tu ? »</vt:lpstr>
      <vt:lpstr>Des pauses régulières d’analyse des stratégies et procédures</vt:lpstr>
      <vt:lpstr>Après le travail : Fixer ce qui a été appris (et non fait)</vt:lpstr>
      <vt:lpstr>Récapitulation</vt:lpstr>
      <vt:lpstr>Du côté des familles</vt:lpstr>
      <vt:lpstr>Un malentendu à lever</vt:lpstr>
      <vt:lpstr>Présentation PowerPoint</vt:lpstr>
      <vt:lpstr>La différenciation</vt:lpstr>
      <vt:lpstr>5 axes de différenciation</vt:lpstr>
      <vt:lpstr>5 axes de différenciation  Application au travail de copie</vt:lpstr>
      <vt:lpstr>Les 7 types d’aide de R. Goigoux</vt:lpstr>
      <vt:lpstr>Les 7 types d’aide de R. Goigoux</vt:lpstr>
      <vt:lpstr>Mise en commun</vt:lpstr>
      <vt:lpstr>Approfondir l’enseignement explicite</vt:lpstr>
      <vt:lpstr>Eléments mis en commun par les collègues</vt:lpstr>
      <vt:lpstr>La table d’appui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Enseignement explicite et différenciation</dc:title>
  <dc:creator>Patricia Gerot</dc:creator>
  <cp:lastModifiedBy>Patricia Gerot</cp:lastModifiedBy>
  <cp:revision>35</cp:revision>
  <dcterms:created xsi:type="dcterms:W3CDTF">2022-10-29T13:48:57Z</dcterms:created>
  <dcterms:modified xsi:type="dcterms:W3CDTF">2023-05-10T14:54:34Z</dcterms:modified>
</cp:coreProperties>
</file>