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3" r:id="rId3"/>
    <p:sldId id="264" r:id="rId4"/>
    <p:sldId id="265" r:id="rId5"/>
    <p:sldId id="257" r:id="rId6"/>
    <p:sldId id="258" r:id="rId7"/>
    <p:sldId id="259" r:id="rId8"/>
    <p:sldId id="260" r:id="rId9"/>
    <p:sldId id="261" r:id="rId10"/>
    <p:sldId id="262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9" r:id="rId22"/>
    <p:sldId id="277" r:id="rId23"/>
    <p:sldId id="280" r:id="rId24"/>
    <p:sldId id="283" r:id="rId25"/>
    <p:sldId id="284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7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  <a:gradFill flip="none" rotWithShape="1">
            <a:gsLst>
              <a:gs pos="0">
                <a:schemeClr val="tx2"/>
              </a:gs>
              <a:gs pos="100000">
                <a:schemeClr val="tx2">
                  <a:lumMod val="50000"/>
                </a:schemeClr>
              </a:gs>
            </a:gsLst>
            <a:lin ang="5400000" scaled="0"/>
            <a:tileRect/>
          </a:gradFill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pFill/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pFill/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88F998-484F-43E6-9872-AB3E02500D4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La compréhension de textes littéraires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D623BB7-5435-41C8-8443-4F1A4D2F26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09500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C8E1410-5F3F-479D-B0C4-0BAA5E8D2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instructions officielles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9D727D0-4D46-4104-9180-DD69758D1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75207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027BA28-B772-428A-867E-8F7E076D84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458" y="815009"/>
            <a:ext cx="10108490" cy="518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999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D3F5344-9850-4FB0-A214-E622FB71C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73" y="307079"/>
            <a:ext cx="5964928" cy="390447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7367A6E8-80DE-4CB0-B56D-291D5E067B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1733" y="1192695"/>
            <a:ext cx="5869194" cy="492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6778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C55D5A7-DD2F-4581-9BE0-165BDFBB6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280590"/>
            <a:ext cx="10467491" cy="1011497"/>
          </a:xfrm>
        </p:spPr>
        <p:txBody>
          <a:bodyPr/>
          <a:lstStyle/>
          <a:p>
            <a:r>
              <a:rPr lang="fr-FR" dirty="0"/>
              <a:t>Les tâches a travailler pour la compréhension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C1C24D9-52F9-4F2B-A42F-C3CD61899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292087"/>
            <a:ext cx="9905999" cy="4499114"/>
          </a:xfrm>
        </p:spPr>
        <p:txBody>
          <a:bodyPr>
            <a:normAutofit/>
          </a:bodyPr>
          <a:lstStyle/>
          <a:p>
            <a:r>
              <a:rPr lang="fr-FR" sz="1800" dirty="0"/>
              <a:t>Décrire, commenter une illustration</a:t>
            </a:r>
          </a:p>
          <a:p>
            <a:r>
              <a:rPr lang="fr-FR" sz="1800" dirty="0"/>
              <a:t>Expliquer, Reformuler (se construire une représentation mentale, comparer avec d’autres textes)</a:t>
            </a:r>
          </a:p>
          <a:p>
            <a:r>
              <a:rPr lang="fr-FR" sz="1800" dirty="0"/>
              <a:t>Rappel de récit (à l’oral, en saynètes, avec des fiches thématiques)</a:t>
            </a:r>
          </a:p>
          <a:p>
            <a:r>
              <a:rPr lang="fr-FR" sz="1800" dirty="0"/>
              <a:t>Rendre explicite ce qui ne l’est pas</a:t>
            </a:r>
          </a:p>
          <a:p>
            <a:r>
              <a:rPr lang="fr-FR" sz="1800" dirty="0"/>
              <a:t>Débattre, négocier</a:t>
            </a:r>
          </a:p>
          <a:p>
            <a:r>
              <a:rPr lang="fr-FR" sz="1800" dirty="0"/>
              <a:t>Expliciter une intention de lecture</a:t>
            </a:r>
          </a:p>
          <a:p>
            <a:r>
              <a:rPr lang="fr-FR" sz="1800" dirty="0"/>
              <a:t>Anticiper, formuler des hypothèses et les vérifier</a:t>
            </a:r>
          </a:p>
          <a:p>
            <a:r>
              <a:rPr lang="fr-FR" sz="1800" dirty="0"/>
              <a:t>Réaliser un écrit (répondre à des questions, entourer une réponse, faire un dessin, compléter un texte à trous)</a:t>
            </a:r>
          </a:p>
          <a:p>
            <a:r>
              <a:rPr lang="fr-FR" sz="1800" dirty="0"/>
              <a:t>Se corriger</a:t>
            </a:r>
          </a:p>
        </p:txBody>
      </p:sp>
    </p:spTree>
    <p:extLst>
      <p:ext uri="{BB962C8B-B14F-4D97-AF65-F5344CB8AC3E}">
        <p14:creationId xmlns:p14="http://schemas.microsoft.com/office/powerpoint/2010/main" val="3456121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8CF86-6B5F-4219-B3D7-C724BCF97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différentes modalités d’activité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742198A-914E-4EAC-9F93-291986FCB9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Modulaires – intégratives - culturelles</a:t>
            </a:r>
          </a:p>
        </p:txBody>
      </p:sp>
    </p:spTree>
    <p:extLst>
      <p:ext uri="{BB962C8B-B14F-4D97-AF65-F5344CB8AC3E}">
        <p14:creationId xmlns:p14="http://schemas.microsoft.com/office/powerpoint/2010/main" val="1426614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B204D271-B70D-4A06-BAEB-05D751A61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49555"/>
            <a:ext cx="9905998" cy="902169"/>
          </a:xfrm>
        </p:spPr>
        <p:txBody>
          <a:bodyPr/>
          <a:lstStyle/>
          <a:p>
            <a:r>
              <a:rPr lang="fr-FR" dirty="0"/>
              <a:t>Activités modulaires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0FC6B3B-91D0-4A39-B1F7-50485B65D8F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1412" y="1555985"/>
            <a:ext cx="10556945" cy="4928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>
                <a:solidFill>
                  <a:srgbClr val="FFFF00"/>
                </a:solidFill>
                <a:latin typeface="Arial" panose="020B0604020202020204" pitchFamily="34" charset="0"/>
              </a:rPr>
              <a:t>Textes courts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2800" dirty="0">
                <a:solidFill>
                  <a:srgbClr val="FFFF00"/>
                </a:solidFill>
                <a:latin typeface="Arial" panose="020B0604020202020204" pitchFamily="34" charset="0"/>
              </a:rPr>
              <a:t>Activités très guidées  : </a:t>
            </a:r>
            <a:r>
              <a:rPr lang="fr-FR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Entrainements pour des stratégies très spécifiques sur des compétences ciblées</a:t>
            </a:r>
            <a:r>
              <a:rPr lang="fr-FR" sz="2800" dirty="0">
                <a:latin typeface="Arial" panose="020B0604020202020204" pitchFamily="34" charset="0"/>
                <a:cs typeface="Arial" panose="020B0604020202020204" pitchFamily="34" charset="0"/>
              </a:rPr>
              <a:t> :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dirty="0">
              <a:latin typeface="Arial" panose="020B0604020202020204" pitchFamily="34" charset="0"/>
            </a:endParaRPr>
          </a:p>
          <a:p>
            <a:pPr lvl="0"/>
            <a:r>
              <a:rPr lang="fr-FR" dirty="0"/>
              <a:t>Travail sur les substituts</a:t>
            </a:r>
          </a:p>
          <a:p>
            <a:pPr lvl="0"/>
            <a:r>
              <a:rPr lang="fr-FR" dirty="0"/>
              <a:t>Travail sur les inférences (liées à la maitrise de la langue, lien causal, reprise anaphorique, faisant appel à des connaissances culturelles, …)</a:t>
            </a:r>
          </a:p>
          <a:p>
            <a:pPr lvl="0"/>
            <a:r>
              <a:rPr lang="fr-FR" dirty="0"/>
              <a:t>Elucidation du sens d’un mot (soi par l’étude de la langue, soit par le contexte)</a:t>
            </a:r>
          </a:p>
          <a:p>
            <a:pPr lvl="0"/>
            <a:r>
              <a:rPr lang="fr-FR" dirty="0"/>
              <a:t>Dégager l’idée principale d’un texte</a:t>
            </a:r>
          </a:p>
          <a:p>
            <a:r>
              <a:rPr lang="fr-FR" dirty="0"/>
              <a:t>Résumer un texte</a:t>
            </a: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9608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1BADEC-1E10-42BB-AEB2-5D1939B99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187594"/>
            <a:ext cx="9905998" cy="937013"/>
          </a:xfrm>
        </p:spPr>
        <p:txBody>
          <a:bodyPr/>
          <a:lstStyle/>
          <a:p>
            <a:r>
              <a:rPr lang="fr-FR" dirty="0"/>
              <a:t>Activités intégratives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4B398BE-1C01-4922-AE9E-545E2CDB5C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3001" y="1111727"/>
            <a:ext cx="10674625" cy="5817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fr-FR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Textes plus longs (mais pas œuvre intégrale) pour</a:t>
            </a:r>
            <a:r>
              <a:rPr lang="fr-FR" altLang="fr-FR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gérer des situations de lectures complexes en transférant ce qui a été travaillé durant les activités modulaires</a:t>
            </a:r>
            <a:endParaRPr lang="fr-FR" sz="28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sz="2800" dirty="0"/>
              <a:t>Activités guidées par l’</a:t>
            </a:r>
            <a:r>
              <a:rPr lang="fr-FR" sz="2800" dirty="0" err="1"/>
              <a:t>enseignant.e</a:t>
            </a:r>
            <a:r>
              <a:rPr lang="fr-FR" sz="2800" dirty="0"/>
              <a:t> en enseignement explicite</a:t>
            </a:r>
          </a:p>
          <a:p>
            <a:r>
              <a:rPr lang="fr-FR" sz="2800" dirty="0"/>
              <a:t>Faire apparaitre le lien avec les activités modulaires</a:t>
            </a:r>
          </a:p>
          <a:p>
            <a:r>
              <a:rPr lang="fr-FR" sz="2800" dirty="0"/>
              <a:t>Utilisation éventuelle de schémas, résumés </a:t>
            </a:r>
            <a:r>
              <a:rPr lang="fr-FR" sz="2800" dirty="0">
                <a:sym typeface="Wingdings" panose="05000000000000000000" pitchFamily="2" charset="2"/>
              </a:rPr>
              <a:t></a:t>
            </a:r>
            <a:r>
              <a:rPr lang="fr-FR" sz="2800" dirty="0"/>
              <a:t> </a:t>
            </a:r>
            <a:r>
              <a:rPr lang="fr-FR" sz="2800" i="1" dirty="0" err="1"/>
              <a:t>Visibiléo</a:t>
            </a:r>
            <a:r>
              <a:rPr lang="fr-FR" sz="2800" dirty="0"/>
              <a:t>, </a:t>
            </a:r>
            <a:r>
              <a:rPr lang="fr-FR" sz="2800" i="1" dirty="0"/>
              <a:t>Lecture Pas à pas</a:t>
            </a:r>
            <a:r>
              <a:rPr lang="fr-FR" sz="2800" dirty="0"/>
              <a:t>, mises en scènes, rappels de récit =&gt; élaboration d’une représentation mentale</a:t>
            </a:r>
          </a:p>
          <a:p>
            <a:r>
              <a:rPr lang="fr-FR" sz="2800" dirty="0"/>
              <a:t>Engagement actif des élèves</a:t>
            </a:r>
          </a:p>
          <a:p>
            <a:pPr marL="0" indent="0">
              <a:buNone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7918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A6873A-15E8-4A6D-868A-95D90B34D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240831"/>
            <a:ext cx="9905998" cy="1160586"/>
          </a:xfrm>
        </p:spPr>
        <p:txBody>
          <a:bodyPr/>
          <a:lstStyle/>
          <a:p>
            <a:r>
              <a:rPr lang="fr-FR" dirty="0"/>
              <a:t>Activités culturelles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029D539-AE8B-4E25-9998-F4513DA748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1412" y="1812435"/>
            <a:ext cx="10735849" cy="4415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Textes intégraux – lecture suivie (lecture par épisodes) – textes documentaires</a:t>
            </a:r>
          </a:p>
          <a:p>
            <a:pPr marL="0" indent="0">
              <a:buNone/>
            </a:pPr>
            <a:r>
              <a:rPr lang="fr-FR" sz="28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Mise en réseau des textes</a:t>
            </a:r>
          </a:p>
          <a:p>
            <a:r>
              <a:rPr lang="fr-FR" dirty="0"/>
              <a:t>Regard critique sur les lectures</a:t>
            </a:r>
          </a:p>
          <a:p>
            <a:r>
              <a:rPr lang="fr-FR" dirty="0"/>
              <a:t>Débats interprétatifs</a:t>
            </a:r>
          </a:p>
          <a:p>
            <a:r>
              <a:rPr kumimoji="0" lang="fr-FR" altLang="fr-FR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Mobiliser des connaissances multiples</a:t>
            </a:r>
          </a:p>
          <a:p>
            <a:r>
              <a:rPr lang="fr-FR" altLang="fr-FR" dirty="0"/>
              <a:t>Construire une culture commune</a:t>
            </a:r>
          </a:p>
          <a:p>
            <a:endParaRPr kumimoji="0" lang="fr-FR" altLang="fr-FR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354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CB998BB-629D-489E-8042-FDA1CA0876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L’enseignement explicite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BE4B939-2E65-4395-AEF5-BDBB995E63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59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07AF265-C964-476D-8530-DEB075BE3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608578"/>
            <a:ext cx="9905998" cy="1478570"/>
          </a:xfrm>
        </p:spPr>
        <p:txBody>
          <a:bodyPr/>
          <a:lstStyle/>
          <a:p>
            <a:r>
              <a:rPr lang="fr-FR" dirty="0"/>
              <a:t>AVANT la tâche</a:t>
            </a: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2F9578DC-D52A-47E8-9C20-0464651A31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858617"/>
            <a:ext cx="9905999" cy="3932584"/>
          </a:xfrm>
        </p:spPr>
        <p:txBody>
          <a:bodyPr/>
          <a:lstStyle/>
          <a:p>
            <a:r>
              <a:rPr lang="fr-FR" sz="2800" dirty="0"/>
              <a:t>L’objectif de l’activité doit être défini et expliqué, clarifié</a:t>
            </a:r>
          </a:p>
          <a:p>
            <a:r>
              <a:rPr lang="fr-FR" sz="2800" dirty="0"/>
              <a:t>Aider les élèves à entrer dans le texte : lexique + univers de référence + apports culturels</a:t>
            </a:r>
          </a:p>
          <a:p>
            <a:r>
              <a:rPr lang="fr-FR" sz="2800" dirty="0"/>
              <a:t>Rappel des habiletés vues précédemment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53786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4A37E6-1498-4104-AE20-3CE3A1FBA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1" y="270648"/>
            <a:ext cx="9905998" cy="872352"/>
          </a:xfrm>
        </p:spPr>
        <p:txBody>
          <a:bodyPr/>
          <a:lstStyle/>
          <a:p>
            <a:r>
              <a:rPr lang="fr-FR" dirty="0"/>
              <a:t>Pendant la tâche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5AC6C8A-42EE-404B-B944-A0F540030F0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1412" y="1603657"/>
            <a:ext cx="10656336" cy="4833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800" b="0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Les élèves doivent être actifs dans les situations d’apprentissage pour élaborer une représentation mentale cohérente.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dirty="0">
              <a:latin typeface="Arial" panose="020B0604020202020204" pitchFamily="34" charset="0"/>
            </a:endParaRPr>
          </a:p>
          <a:p>
            <a:r>
              <a:rPr lang="fr-FR" dirty="0"/>
              <a:t>Veiller à rendre les élèves engager et actifs mais jamais seuls face à leurs difficultés</a:t>
            </a:r>
          </a:p>
          <a:p>
            <a:r>
              <a:rPr lang="fr-FR" dirty="0"/>
              <a:t>Soutenir le travail des élèves par un guidage plus ou moins fort 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segmentation de la tâche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explicitation des stratégies et des procédures (penser à voix haute)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participation des élèves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confrontation des points de vue</a:t>
            </a:r>
          </a:p>
          <a:p>
            <a:pPr marL="0" indent="0">
              <a:buNone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2732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E0CDF1-00EB-4040-AD86-73C45E3F2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526774"/>
            <a:ext cx="9905999" cy="5705061"/>
          </a:xfrm>
        </p:spPr>
        <p:txBody>
          <a:bodyPr>
            <a:noAutofit/>
          </a:bodyPr>
          <a:lstStyle/>
          <a:p>
            <a:r>
              <a:rPr lang="fr-FR" dirty="0"/>
              <a:t>construction collective des stratégies.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matérialisation des liens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emploi du lexique adéquat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reconstruction du fil du raisonnement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analyse des réponses des élèves pour identifier les difficultés et ce qui aide</a:t>
            </a:r>
            <a:endParaRPr lang="fr-FR" dirty="0"/>
          </a:p>
          <a:p>
            <a:r>
              <a:rPr lang="fr-FR" dirty="0"/>
              <a:t>Questionnement guidé de l’</a:t>
            </a:r>
            <a:r>
              <a:rPr lang="fr-FR" dirty="0" err="1"/>
              <a:t>enseignant.e</a:t>
            </a:r>
            <a:r>
              <a:rPr lang="fr-FR" dirty="0"/>
              <a:t> sur les personnages, l’avancée du récit, la structure du texte, les lieux, les causes et les conséquences + l’avis du lecteur.</a:t>
            </a:r>
          </a:p>
          <a:p>
            <a:r>
              <a:rPr lang="fr-FR" dirty="0"/>
              <a:t>Faire justifier les réponses</a:t>
            </a:r>
          </a:p>
        </p:txBody>
      </p:sp>
    </p:spTree>
    <p:extLst>
      <p:ext uri="{BB962C8B-B14F-4D97-AF65-F5344CB8AC3E}">
        <p14:creationId xmlns:p14="http://schemas.microsoft.com/office/powerpoint/2010/main" val="11459548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6BC047-EB66-448C-BC99-8E8AAC818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Après la tâche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9BEC6B6A-650A-4ADA-86B1-A19C2E127C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141412" y="2746663"/>
            <a:ext cx="10606640" cy="254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Construire la mémoire didactique 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rappel de récit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fr-FR" sz="2400" dirty="0"/>
              <a:t>institutionnalisation et explicitation des procédures / connaissances mobilisées par les élèves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fr-FR" altLang="fr-FR" sz="1800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07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DF2F5B5-AAD7-48BB-BC86-3F25ACF72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Comparaison de deux outils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96353B7-DF0E-48FE-8F07-346BD534CE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Lecture pas à pas et </a:t>
            </a:r>
            <a:r>
              <a:rPr lang="fr-FR" dirty="0" err="1"/>
              <a:t>visibiléo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1844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7CD07FA8-4D57-4FB7-8500-4D47D699F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619127"/>
            <a:ext cx="9906000" cy="682900"/>
          </a:xfrm>
        </p:spPr>
        <p:txBody>
          <a:bodyPr/>
          <a:lstStyle/>
          <a:p>
            <a:r>
              <a:rPr lang="fr-FR" dirty="0"/>
              <a:t>Les objectifs des outils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0D19BC3-8633-416F-8FE6-3B286C719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0018" y="1425573"/>
            <a:ext cx="4649783" cy="823912"/>
          </a:xfrm>
        </p:spPr>
        <p:txBody>
          <a:bodyPr/>
          <a:lstStyle/>
          <a:p>
            <a:r>
              <a:rPr lang="fr-FR" dirty="0"/>
              <a:t>Lecture pas à pas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89F00E8-CAE9-4C29-8700-2F5602E04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1410" y="2373031"/>
            <a:ext cx="4878391" cy="3418167"/>
          </a:xfrm>
        </p:spPr>
        <p:txBody>
          <a:bodyPr>
            <a:normAutofit/>
          </a:bodyPr>
          <a:lstStyle/>
          <a:p>
            <a:r>
              <a:rPr lang="fr-FR" dirty="0"/>
              <a:t>Réguler sa compréhension (exercer sa flexibilité)</a:t>
            </a:r>
          </a:p>
          <a:p>
            <a:r>
              <a:rPr lang="fr-FR" dirty="0"/>
              <a:t>Se construire une représentation mentale</a:t>
            </a:r>
          </a:p>
          <a:p>
            <a:r>
              <a:rPr lang="fr-FR" dirty="0"/>
              <a:t>Elaborer des hypothèses</a:t>
            </a:r>
          </a:p>
          <a:p>
            <a:r>
              <a:rPr lang="fr-FR" dirty="0"/>
              <a:t>Mettre des éléments en relation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8F34E969-551B-4A1E-B07F-2343EC2442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808" y="1425573"/>
            <a:ext cx="4646602" cy="823912"/>
          </a:xfrm>
        </p:spPr>
        <p:txBody>
          <a:bodyPr/>
          <a:lstStyle/>
          <a:p>
            <a:r>
              <a:rPr lang="fr-FR" dirty="0" err="1"/>
              <a:t>visibiléo</a:t>
            </a:r>
            <a:endParaRPr lang="fr-FR" dirty="0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8843C538-997B-4252-AB87-346631EE0B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73031"/>
            <a:ext cx="4875210" cy="3418167"/>
          </a:xfrm>
        </p:spPr>
        <p:txBody>
          <a:bodyPr>
            <a:normAutofit/>
          </a:bodyPr>
          <a:lstStyle/>
          <a:p>
            <a:r>
              <a:rPr lang="fr-FR" dirty="0"/>
              <a:t>Rendre visible l’intégration des informations</a:t>
            </a:r>
          </a:p>
          <a:p>
            <a:r>
              <a:rPr lang="fr-FR" dirty="0"/>
              <a:t>Soutenir la mémorisation</a:t>
            </a:r>
          </a:p>
          <a:p>
            <a:r>
              <a:rPr lang="fr-FR" dirty="0"/>
              <a:t>Articuler les événements et les intentions des personnages</a:t>
            </a:r>
          </a:p>
          <a:p>
            <a:r>
              <a:rPr lang="fr-FR" dirty="0"/>
              <a:t>Matérialiser les liens logiques</a:t>
            </a:r>
          </a:p>
        </p:txBody>
      </p:sp>
    </p:spTree>
    <p:extLst>
      <p:ext uri="{BB962C8B-B14F-4D97-AF65-F5344CB8AC3E}">
        <p14:creationId xmlns:p14="http://schemas.microsoft.com/office/powerpoint/2010/main" val="3298759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2CEDC1-8D92-478D-B24F-F928A1191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971135"/>
          </a:xfrm>
        </p:spPr>
        <p:txBody>
          <a:bodyPr/>
          <a:lstStyle/>
          <a:p>
            <a:r>
              <a:rPr lang="fr-FR" dirty="0"/>
              <a:t>Quand les utiliser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38D06EE-2408-425F-8830-5DE39701B8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5713" y="1590261"/>
            <a:ext cx="4649783" cy="823912"/>
          </a:xfrm>
        </p:spPr>
        <p:txBody>
          <a:bodyPr/>
          <a:lstStyle/>
          <a:p>
            <a:r>
              <a:rPr lang="fr-FR" dirty="0"/>
              <a:t>Lecture pas à pas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B05EEAF-AA6A-4B97-9376-493CCB8A27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1410" y="2636078"/>
            <a:ext cx="4878391" cy="2717801"/>
          </a:xfrm>
        </p:spPr>
        <p:txBody>
          <a:bodyPr/>
          <a:lstStyle/>
          <a:p>
            <a:r>
              <a:rPr lang="fr-FR" dirty="0"/>
              <a:t>En découverte du texte (dévoilement progressif du texte)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8836BAE-6B2C-445D-827A-6B5CD46207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5111" y="1590261"/>
            <a:ext cx="4646602" cy="823912"/>
          </a:xfrm>
        </p:spPr>
        <p:txBody>
          <a:bodyPr/>
          <a:lstStyle/>
          <a:p>
            <a:r>
              <a:rPr lang="fr-FR" dirty="0" err="1"/>
              <a:t>visibiléo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988451B-998B-46AB-89EC-13C3CDF843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6078"/>
            <a:ext cx="4875210" cy="2717801"/>
          </a:xfrm>
        </p:spPr>
        <p:txBody>
          <a:bodyPr/>
          <a:lstStyle/>
          <a:p>
            <a:r>
              <a:rPr lang="fr-FR" dirty="0"/>
              <a:t>Au cours de la lecture ou à la fin</a:t>
            </a:r>
          </a:p>
        </p:txBody>
      </p:sp>
    </p:spTree>
    <p:extLst>
      <p:ext uri="{BB962C8B-B14F-4D97-AF65-F5344CB8AC3E}">
        <p14:creationId xmlns:p14="http://schemas.microsoft.com/office/powerpoint/2010/main" val="4225784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04EB7-E8BA-4C7D-A3FA-8335CB78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867"/>
            <a:ext cx="9906000" cy="951257"/>
          </a:xfrm>
        </p:spPr>
        <p:txBody>
          <a:bodyPr/>
          <a:lstStyle/>
          <a:p>
            <a:r>
              <a:rPr lang="fr-FR" dirty="0"/>
              <a:t>Du côté des </a:t>
            </a:r>
            <a:r>
              <a:rPr lang="fr-FR" dirty="0" err="1"/>
              <a:t>enseignant.e.s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3527DD-B659-4915-8AA6-B36EAAA38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5713" y="702850"/>
            <a:ext cx="4649783" cy="823912"/>
          </a:xfrm>
        </p:spPr>
        <p:txBody>
          <a:bodyPr/>
          <a:lstStyle/>
          <a:p>
            <a:r>
              <a:rPr lang="fr-FR" dirty="0"/>
              <a:t>Lecture pas à pas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A1521E-456C-40DE-8CD0-8A0A0D96E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" y="1477068"/>
            <a:ext cx="5334001" cy="4993310"/>
          </a:xfrm>
        </p:spPr>
        <p:txBody>
          <a:bodyPr>
            <a:noAutofit/>
          </a:bodyPr>
          <a:lstStyle/>
          <a:p>
            <a:r>
              <a:rPr lang="fr-FR" sz="2000" dirty="0"/>
              <a:t>Construire les cartes didactiques élèves et </a:t>
            </a:r>
            <a:r>
              <a:rPr lang="fr-FR" sz="2000" dirty="0" err="1"/>
              <a:t>enseignant.e</a:t>
            </a:r>
            <a:endParaRPr lang="fr-FR" sz="2000" dirty="0"/>
          </a:p>
          <a:p>
            <a:r>
              <a:rPr lang="fr-FR" sz="2000" dirty="0"/>
              <a:t>Penser le découpage du texte (moments clés)</a:t>
            </a:r>
          </a:p>
          <a:p>
            <a:r>
              <a:rPr lang="fr-FR" sz="2000" dirty="0"/>
              <a:t>Préparer 1 à 2 question par coupure  : Antériorité / Anticipation / Eclaircissement</a:t>
            </a:r>
          </a:p>
          <a:p>
            <a:r>
              <a:rPr lang="fr-FR" sz="2000" b="1" dirty="0"/>
              <a:t>En cours de lecture</a:t>
            </a:r>
            <a:r>
              <a:rPr lang="fr-FR" sz="2000" dirty="0"/>
              <a:t> : faire justifier les réponses, discuter des hypothèses irrecevables, mais ne jamais valider une réponse : c’est la suite de la lecture qui le fera, mettre au jour les procédures.</a:t>
            </a:r>
          </a:p>
          <a:p>
            <a:r>
              <a:rPr lang="fr-FR" sz="2000" b="1" dirty="0"/>
              <a:t>Après la lecture</a:t>
            </a:r>
            <a:r>
              <a:rPr lang="fr-FR" sz="2000" dirty="0"/>
              <a:t> : Institutionnaliser les procédures, vérifier la compréhension des élèves, relire l’histoire,  faire des rappels de récit.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1F49CB-72FB-4C09-B632-0B1BDCC38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4" y="702850"/>
            <a:ext cx="4646602" cy="823912"/>
          </a:xfrm>
        </p:spPr>
        <p:txBody>
          <a:bodyPr/>
          <a:lstStyle/>
          <a:p>
            <a:r>
              <a:rPr lang="fr-FR" dirty="0" err="1"/>
              <a:t>visibiléo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BB26B94-20D8-4C33-8698-96A2A07EF6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604413"/>
            <a:ext cx="4875210" cy="4428643"/>
          </a:xfrm>
        </p:spPr>
        <p:txBody>
          <a:bodyPr>
            <a:normAutofit fontScale="92500" lnSpcReduction="10000"/>
          </a:bodyPr>
          <a:lstStyle/>
          <a:p>
            <a:r>
              <a:rPr lang="fr-FR" dirty="0"/>
              <a:t>Construire les cartes didactiques élèves et </a:t>
            </a:r>
            <a:r>
              <a:rPr lang="fr-FR" dirty="0" err="1"/>
              <a:t>enseignant.e</a:t>
            </a:r>
            <a:endParaRPr lang="fr-FR" dirty="0"/>
          </a:p>
          <a:p>
            <a:r>
              <a:rPr lang="fr-FR" dirty="0"/>
              <a:t>Construire soi-même son </a:t>
            </a:r>
            <a:r>
              <a:rPr lang="fr-FR" dirty="0" err="1"/>
              <a:t>visibiléo</a:t>
            </a:r>
            <a:r>
              <a:rPr lang="fr-FR" dirty="0"/>
              <a:t> pour anticiper</a:t>
            </a:r>
          </a:p>
          <a:p>
            <a:r>
              <a:rPr lang="fr-FR" dirty="0"/>
              <a:t>Préparer le matériel éventuel (étiquettes bulles + images)</a:t>
            </a:r>
          </a:p>
          <a:p>
            <a:r>
              <a:rPr lang="fr-FR" dirty="0" err="1"/>
              <a:t>Acompagner</a:t>
            </a:r>
            <a:r>
              <a:rPr lang="fr-FR" dirty="0"/>
              <a:t> les élèves dans la réalisation du </a:t>
            </a:r>
            <a:r>
              <a:rPr lang="fr-FR" dirty="0" err="1"/>
              <a:t>visibiléo</a:t>
            </a:r>
            <a:r>
              <a:rPr lang="fr-FR" dirty="0"/>
              <a:t> (après les avoir accompagnés dans la compréhension du texte)</a:t>
            </a:r>
          </a:p>
        </p:txBody>
      </p:sp>
    </p:spTree>
    <p:extLst>
      <p:ext uri="{BB962C8B-B14F-4D97-AF65-F5344CB8AC3E}">
        <p14:creationId xmlns:p14="http://schemas.microsoft.com/office/powerpoint/2010/main" val="8103989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04EB7-E8BA-4C7D-A3FA-8335CB78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867"/>
            <a:ext cx="9906000" cy="951257"/>
          </a:xfrm>
        </p:spPr>
        <p:txBody>
          <a:bodyPr/>
          <a:lstStyle/>
          <a:p>
            <a:r>
              <a:rPr lang="fr-FR" dirty="0"/>
              <a:t>Du côté des élèves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3527DD-B659-4915-8AA6-B36EAAA38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5713" y="702850"/>
            <a:ext cx="4649783" cy="823912"/>
          </a:xfrm>
        </p:spPr>
        <p:txBody>
          <a:bodyPr/>
          <a:lstStyle/>
          <a:p>
            <a:r>
              <a:rPr lang="fr-FR" dirty="0"/>
              <a:t>Lecture pas à pas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A1521E-456C-40DE-8CD0-8A0A0D96E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" y="1749286"/>
            <a:ext cx="5334001" cy="4721091"/>
          </a:xfrm>
        </p:spPr>
        <p:txBody>
          <a:bodyPr>
            <a:noAutofit/>
          </a:bodyPr>
          <a:lstStyle/>
          <a:p>
            <a:r>
              <a:rPr lang="fr-FR" sz="2800" dirty="0"/>
              <a:t>Répondre aux questions en formulant des hypothèses et en les justifiant.</a:t>
            </a:r>
          </a:p>
          <a:p>
            <a:r>
              <a:rPr lang="fr-FR" sz="2800" dirty="0"/>
              <a:t>Contrôler la cohérence des hypothèses avec le récit, en réalisant des inférences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1F49CB-72FB-4C09-B632-0B1BDCC38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4" y="702850"/>
            <a:ext cx="4646602" cy="823912"/>
          </a:xfrm>
        </p:spPr>
        <p:txBody>
          <a:bodyPr/>
          <a:lstStyle/>
          <a:p>
            <a:r>
              <a:rPr lang="fr-FR" dirty="0" err="1"/>
              <a:t>visibiléo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BB26B94-20D8-4C33-8698-96A2A07EF6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838739"/>
            <a:ext cx="4875210" cy="4194317"/>
          </a:xfrm>
        </p:spPr>
        <p:txBody>
          <a:bodyPr>
            <a:normAutofit/>
          </a:bodyPr>
          <a:lstStyle/>
          <a:p>
            <a:r>
              <a:rPr lang="fr-FR" sz="2800" dirty="0"/>
              <a:t>Déterminer les éléments importants</a:t>
            </a:r>
          </a:p>
          <a:p>
            <a:r>
              <a:rPr lang="fr-FR" sz="2800" dirty="0"/>
              <a:t>Détailler les mobiles d’action</a:t>
            </a:r>
          </a:p>
          <a:p>
            <a:r>
              <a:rPr lang="fr-FR" sz="2800" dirty="0"/>
              <a:t>Retrouver les liens de causalité</a:t>
            </a:r>
          </a:p>
          <a:p>
            <a:r>
              <a:rPr lang="fr-FR" sz="2800" dirty="0"/>
              <a:t>Organiser les éléments pour les rendre lisibles</a:t>
            </a:r>
          </a:p>
        </p:txBody>
      </p:sp>
    </p:spTree>
    <p:extLst>
      <p:ext uri="{BB962C8B-B14F-4D97-AF65-F5344CB8AC3E}">
        <p14:creationId xmlns:p14="http://schemas.microsoft.com/office/powerpoint/2010/main" val="310464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04EB7-E8BA-4C7D-A3FA-8335CB78B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71867"/>
            <a:ext cx="9906000" cy="951257"/>
          </a:xfrm>
        </p:spPr>
        <p:txBody>
          <a:bodyPr/>
          <a:lstStyle/>
          <a:p>
            <a:r>
              <a:rPr lang="fr-FR" dirty="0"/>
              <a:t>L’organisation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E3527DD-B659-4915-8AA6-B36EAAA38E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5713" y="702850"/>
            <a:ext cx="4649783" cy="823912"/>
          </a:xfrm>
        </p:spPr>
        <p:txBody>
          <a:bodyPr/>
          <a:lstStyle/>
          <a:p>
            <a:r>
              <a:rPr lang="fr-FR" dirty="0"/>
              <a:t>Lecture pas à pas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DA1521E-456C-40DE-8CD0-8A0A0D96EF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" y="1749286"/>
            <a:ext cx="5334001" cy="4721091"/>
          </a:xfrm>
        </p:spPr>
        <p:txBody>
          <a:bodyPr>
            <a:noAutofit/>
          </a:bodyPr>
          <a:lstStyle/>
          <a:p>
            <a:r>
              <a:rPr lang="fr-FR" sz="2800" dirty="0"/>
              <a:t>Groupe classe ou demi-groupes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1F49CB-72FB-4C09-B632-0B1BDCC38C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4" y="702850"/>
            <a:ext cx="4646602" cy="823912"/>
          </a:xfrm>
        </p:spPr>
        <p:txBody>
          <a:bodyPr/>
          <a:lstStyle/>
          <a:p>
            <a:r>
              <a:rPr lang="fr-FR" dirty="0" err="1"/>
              <a:t>visibiléo</a:t>
            </a:r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BB26B94-20D8-4C33-8698-96A2A07EF6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096000" y="1838739"/>
            <a:ext cx="4875210" cy="4194317"/>
          </a:xfrm>
        </p:spPr>
        <p:txBody>
          <a:bodyPr>
            <a:normAutofit/>
          </a:bodyPr>
          <a:lstStyle/>
          <a:p>
            <a:r>
              <a:rPr lang="fr-FR" sz="2800" dirty="0"/>
              <a:t>Groupe classe ou petits groupes</a:t>
            </a:r>
          </a:p>
        </p:txBody>
      </p:sp>
    </p:spTree>
    <p:extLst>
      <p:ext uri="{BB962C8B-B14F-4D97-AF65-F5344CB8AC3E}">
        <p14:creationId xmlns:p14="http://schemas.microsoft.com/office/powerpoint/2010/main" val="37160213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8ECFAAC6-0463-45A6-B7F5-509976C6A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VISIBILEO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DD741B90-9727-4214-BF03-F6138A479D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4378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D6B860B-9F80-45E5-BF78-385CDD3861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74370" y="824946"/>
            <a:ext cx="4643259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D8FCE96-8EE0-4060-B9A6-6A4F1C741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Plusieurs </a:t>
            </a:r>
            <a:r>
              <a:rPr lang="fr-FR" dirty="0" err="1"/>
              <a:t>visibiléos</a:t>
            </a:r>
            <a:r>
              <a:rPr lang="fr-FR" dirty="0"/>
              <a:t> différents peuvent être produits pour un même texte</a:t>
            </a:r>
          </a:p>
        </p:txBody>
      </p:sp>
    </p:spTree>
    <p:extLst>
      <p:ext uri="{BB962C8B-B14F-4D97-AF65-F5344CB8AC3E}">
        <p14:creationId xmlns:p14="http://schemas.microsoft.com/office/powerpoint/2010/main" val="2533488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09666D3-9F24-48D1-A761-3DB891D3E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74" y="1407935"/>
            <a:ext cx="10446026" cy="4853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585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C393F99-B008-4135-9ACA-C13706E16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759" y="327991"/>
            <a:ext cx="8168398" cy="6079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553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B05DF3B3-9698-4DFF-8245-F7FAE1A3C7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6791" y="379479"/>
            <a:ext cx="7418534" cy="574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806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97EE10E-E645-4F4F-A318-60D3232EE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211013"/>
            <a:ext cx="9905998" cy="961804"/>
          </a:xfrm>
        </p:spPr>
        <p:txBody>
          <a:bodyPr/>
          <a:lstStyle/>
          <a:p>
            <a:r>
              <a:rPr lang="fr-FR" dirty="0"/>
              <a:t>Exemples de </a:t>
            </a:r>
            <a:r>
              <a:rPr lang="fr-FR" dirty="0" err="1"/>
              <a:t>visibiléos</a:t>
            </a:r>
            <a:endParaRPr lang="fr-FR" dirty="0"/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CC436415-47FB-4A74-A34A-5D03629304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481" y="1172817"/>
            <a:ext cx="5159186" cy="35417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DC94818-5813-4295-ACA1-C8FF3FC684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3825" y="2146851"/>
            <a:ext cx="6476001" cy="450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9775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3234192-4ABD-4A8A-AB7B-62A26F1F6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51378"/>
            <a:ext cx="9905998" cy="862413"/>
          </a:xfrm>
        </p:spPr>
        <p:txBody>
          <a:bodyPr/>
          <a:lstStyle/>
          <a:p>
            <a:r>
              <a:rPr lang="fr-FR" dirty="0"/>
              <a:t>Etapes de travail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481D3654-2D1D-4BFD-A0FD-D5E4752973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941656"/>
              </p:ext>
            </p:extLst>
          </p:nvPr>
        </p:nvGraphicFramePr>
        <p:xfrm>
          <a:off x="1141413" y="1251824"/>
          <a:ext cx="10258772" cy="5448248"/>
        </p:xfrm>
        <a:graphic>
          <a:graphicData uri="http://schemas.openxmlformats.org/drawingml/2006/table">
            <a:tbl>
              <a:tblPr/>
              <a:tblGrid>
                <a:gridCol w="3152291">
                  <a:extLst>
                    <a:ext uri="{9D8B030D-6E8A-4147-A177-3AD203B41FA5}">
                      <a16:colId xmlns:a16="http://schemas.microsoft.com/office/drawing/2014/main" val="2829170953"/>
                    </a:ext>
                  </a:extLst>
                </a:gridCol>
                <a:gridCol w="3786809">
                  <a:extLst>
                    <a:ext uri="{9D8B030D-6E8A-4147-A177-3AD203B41FA5}">
                      <a16:colId xmlns:a16="http://schemas.microsoft.com/office/drawing/2014/main" val="2117708166"/>
                    </a:ext>
                  </a:extLst>
                </a:gridCol>
                <a:gridCol w="754979">
                  <a:extLst>
                    <a:ext uri="{9D8B030D-6E8A-4147-A177-3AD203B41FA5}">
                      <a16:colId xmlns:a16="http://schemas.microsoft.com/office/drawing/2014/main" val="2257604397"/>
                    </a:ext>
                  </a:extLst>
                </a:gridCol>
                <a:gridCol w="2564693">
                  <a:extLst>
                    <a:ext uri="{9D8B030D-6E8A-4147-A177-3AD203B41FA5}">
                      <a16:colId xmlns:a16="http://schemas.microsoft.com/office/drawing/2014/main" val="810858681"/>
                    </a:ext>
                  </a:extLst>
                </a:gridCol>
              </a:tblGrid>
              <a:tr h="114249">
                <a:tc>
                  <a:txBody>
                    <a:bodyPr/>
                    <a:lstStyle/>
                    <a:p>
                      <a:r>
                        <a:rPr lang="fr-FR" sz="1400" dirty="0"/>
                        <a:t> 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effectLst/>
                        </a:rPr>
                        <a:t>L'enseignant·e</a:t>
                      </a:r>
                      <a:endParaRPr lang="fr-FR" sz="1400">
                        <a:effectLst/>
                      </a:endParaRP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effectLst/>
                        </a:rPr>
                        <a:t>L'élève</a:t>
                      </a:r>
                      <a:endParaRPr lang="fr-FR" sz="1400">
                        <a:effectLst/>
                      </a:endParaRP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>
                        <a:effectLst/>
                      </a:endParaRP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2792470"/>
                  </a:ext>
                </a:extLst>
              </a:tr>
              <a:tr h="714055">
                <a:tc>
                  <a:txBody>
                    <a:bodyPr/>
                    <a:lstStyle/>
                    <a:p>
                      <a:r>
                        <a:rPr lang="fr-FR" sz="1400" b="1"/>
                        <a:t>Temps 1 : </a:t>
                      </a:r>
                      <a:endParaRPr lang="fr-FR" sz="1400"/>
                    </a:p>
                    <a:p>
                      <a:r>
                        <a:rPr lang="fr-FR" sz="1400" b="1"/>
                        <a:t>Clarification</a:t>
                      </a:r>
                      <a:br>
                        <a:rPr lang="fr-FR" sz="1400"/>
                      </a:br>
                      <a:r>
                        <a:rPr lang="fr-FR" sz="1400"/>
                        <a:t> </a:t>
                      </a:r>
                      <a:br>
                        <a:rPr lang="fr-FR" sz="1400"/>
                      </a:br>
                      <a:r>
                        <a:rPr lang="fr-FR" sz="1400"/>
                        <a:t>- Clarifier la tâche</a:t>
                      </a:r>
                    </a:p>
                    <a:p>
                      <a:r>
                        <a:rPr lang="fr-FR" sz="1400"/>
                        <a:t>- Mobiliser la mémoire  didactique</a:t>
                      </a:r>
                    </a:p>
                    <a:p>
                      <a:r>
                        <a:rPr lang="fr-FR" sz="1400"/>
                        <a:t>- Présenter ou rappeler l’histoire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rappelle l’activité,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rappelle ce que l’on sait déjà faire,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présente le début de l’histoire et les personnages si besoin,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ouvre un horizon d’attente.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>
                          <a:effectLst/>
                        </a:rPr>
                        <a:t>se projette dans la tâche,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>
                          <a:effectLst/>
                        </a:rPr>
                        <a:t>anticipe l’activité qu’il aura à mener,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>
                          <a:effectLst/>
                        </a:rPr>
                        <a:t>commence à élaborer une représentation mentale,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>
                          <a:effectLst/>
                        </a:rPr>
                        <a:t>mobilise ses connaissances.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061659"/>
                  </a:ext>
                </a:extLst>
              </a:tr>
              <a:tr h="1827980">
                <a:tc>
                  <a:txBody>
                    <a:bodyPr/>
                    <a:lstStyle/>
                    <a:p>
                      <a:r>
                        <a:rPr lang="fr-FR" sz="1400" b="1" dirty="0"/>
                        <a:t>Temps 2 : </a:t>
                      </a:r>
                      <a:endParaRPr lang="fr-FR" sz="1400" dirty="0"/>
                    </a:p>
                    <a:p>
                      <a:r>
                        <a:rPr lang="fr-FR" sz="1400" b="1" dirty="0"/>
                        <a:t>Lecture et construction du </a:t>
                      </a:r>
                      <a:r>
                        <a:rPr lang="fr-FR" sz="1400" b="1" i="1" dirty="0" err="1"/>
                        <a:t>Visibiléo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 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- Questionner sur ce qui est essentiel  et mettre en débat 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 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- Matérialiser les éléments retenus</a:t>
                      </a:r>
                    </a:p>
                    <a:p>
                      <a:r>
                        <a:rPr lang="fr-FR" sz="1400" dirty="0"/>
                        <a:t>- Rendre visibles les liens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 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- Verbaliser les processus</a:t>
                      </a:r>
                      <a:br>
                        <a:rPr lang="fr-FR" sz="1400" dirty="0"/>
                      </a:br>
                      <a:r>
                        <a:rPr lang="fr-FR" sz="1400" dirty="0"/>
                        <a:t> 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br>
                        <a:rPr lang="fr-FR" sz="1400"/>
                      </a:br>
                      <a:r>
                        <a:rPr lang="fr-FR" sz="1400"/>
                        <a:t>lit le texte selon la modalité choisie,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/>
                        <a:t>interroge sur ce qu’il est important de conserver (ce qui a un impact sur le déroulé du récit),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/>
                        <a:t>recueille les propositions et les fait justifier,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/>
                        <a:t>discute les propositions irrecevables,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/>
                        <a:t>fait émerger les liens et les matérialise,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/>
                        <a:t>propose une représentation de ce qui s’élabore (</a:t>
                      </a:r>
                      <a:r>
                        <a:rPr lang="fr-FR" sz="1400" i="1"/>
                        <a:t>Visibiléo</a:t>
                      </a:r>
                      <a:r>
                        <a:rPr lang="fr-FR" sz="1400"/>
                        <a:t>),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/>
                        <a:t>incite à expliquer les procédures mises en œuvre,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/>
                        <a:t>les prend en note pour préparer le temps 3.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>
                          <a:effectLst/>
                        </a:rPr>
                        <a:t>retrouve les éléments importants de l’histoire,   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>
                          <a:effectLst/>
                        </a:rPr>
                        <a:t>les met en relation avec les autres éléments du texte,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>
                          <a:effectLst/>
                        </a:rPr>
                        <a:t>explique et justifie ses choix,</a:t>
                      </a:r>
                    </a:p>
                    <a:p>
                      <a:pPr algn="l"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>
                          <a:effectLst/>
                        </a:rPr>
                        <a:t>explicite ses procédures de compréhension.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562120"/>
                  </a:ext>
                </a:extLst>
              </a:tr>
              <a:tr h="885428">
                <a:tc>
                  <a:txBody>
                    <a:bodyPr/>
                    <a:lstStyle/>
                    <a:p>
                      <a:r>
                        <a:rPr lang="fr-FR" sz="1400" b="1" dirty="0"/>
                        <a:t>Temps 3 : </a:t>
                      </a:r>
                      <a:endParaRPr lang="fr-FR" sz="1400" dirty="0"/>
                    </a:p>
                    <a:p>
                      <a:r>
                        <a:rPr lang="fr-FR" sz="1400" b="1" dirty="0"/>
                        <a:t>La mémoire didactique</a:t>
                      </a:r>
                      <a:br>
                        <a:rPr lang="fr-FR" sz="1400" dirty="0"/>
                      </a:br>
                      <a:br>
                        <a:rPr lang="fr-FR" sz="1400" dirty="0"/>
                      </a:br>
                      <a:r>
                        <a:rPr lang="fr-FR" sz="1400" dirty="0"/>
                        <a:t>- Qu’a-t-on compris et comment ?</a:t>
                      </a:r>
                    </a:p>
                    <a:p>
                      <a:r>
                        <a:rPr lang="fr-FR" sz="1400" dirty="0"/>
                        <a:t>- Quelles procédures avons-nous utilisées ?</a:t>
                      </a:r>
                    </a:p>
                    <a:p>
                      <a:r>
                        <a:rPr lang="fr-FR" sz="1400" dirty="0"/>
                        <a:t>- Quels liens établir avec nos expériences de lecture ?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s’assure que les élèves ont compris l’histoire,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questionne les élèves sur ce qui vient d’être fait : la démarche,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fr-FR" sz="1400" dirty="0"/>
                        <a:t>généralise les procédures / institutionnalise.</a:t>
                      </a:r>
                    </a:p>
                  </a:txBody>
                  <a:tcPr marL="28562" marR="28562" marT="14281" marB="14281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marL="28562" marR="28562" marT="14281" marB="14281">
                    <a:lnL>
                      <a:noFill/>
                    </a:lnL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 marL="28562" marR="28562" marT="14281" marB="14281"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39246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27386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252C36"/>
      </a:dk2>
      <a:lt2>
        <a:srgbClr val="7C96A3"/>
      </a:lt2>
      <a:accent1>
        <a:srgbClr val="4FD093"/>
      </a:accent1>
      <a:accent2>
        <a:srgbClr val="54BCDF"/>
      </a:accent2>
      <a:accent3>
        <a:srgbClr val="A262D0"/>
      </a:accent3>
      <a:accent4>
        <a:srgbClr val="D7537B"/>
      </a:accent4>
      <a:accent5>
        <a:srgbClr val="E78045"/>
      </a:accent5>
      <a:accent6>
        <a:srgbClr val="84C350"/>
      </a:accent6>
      <a:hlink>
        <a:srgbClr val="22FFFF"/>
      </a:hlink>
      <a:folHlink>
        <a:srgbClr val="9BF3FD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4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4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  <a:hueMod val="106000"/>
                <a:satMod val="140000"/>
                <a:lumMod val="42000"/>
              </a:schemeClr>
              <a:schemeClr val="phClr">
                <a:tint val="98000"/>
                <a:hueMod val="92000"/>
                <a:satMod val="220000"/>
                <a:lumMod val="9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142578CA-DEC9-49C3-80AF-C113973CC9A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116</TotalTime>
  <Words>1120</Words>
  <Application>Microsoft Office PowerPoint</Application>
  <PresentationFormat>Grand écran</PresentationFormat>
  <Paragraphs>146</Paragraphs>
  <Slides>27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27</vt:i4>
      </vt:variant>
    </vt:vector>
  </HeadingPairs>
  <TitlesOfParts>
    <vt:vector size="33" baseType="lpstr">
      <vt:lpstr>Arial</vt:lpstr>
      <vt:lpstr>Courier New</vt:lpstr>
      <vt:lpstr>Trebuchet MS</vt:lpstr>
      <vt:lpstr>Tw Cen MT</vt:lpstr>
      <vt:lpstr>Wingdings</vt:lpstr>
      <vt:lpstr>Circuit</vt:lpstr>
      <vt:lpstr>La compréhension de textes littéraires</vt:lpstr>
      <vt:lpstr>Les instructions officielles</vt:lpstr>
      <vt:lpstr>Présentation PowerPoint</vt:lpstr>
      <vt:lpstr>Présentation PowerPoint</vt:lpstr>
      <vt:lpstr>Les tâches a travailler pour la compréhension</vt:lpstr>
      <vt:lpstr>Les différentes modalités d’activité</vt:lpstr>
      <vt:lpstr>Activités modulaires</vt:lpstr>
      <vt:lpstr>Activités intégratives</vt:lpstr>
      <vt:lpstr>Activités culturelles</vt:lpstr>
      <vt:lpstr>L’enseignement explicite</vt:lpstr>
      <vt:lpstr>AVANT la tâche</vt:lpstr>
      <vt:lpstr>Pendant la tâche</vt:lpstr>
      <vt:lpstr>Présentation PowerPoint</vt:lpstr>
      <vt:lpstr>Après la tâche</vt:lpstr>
      <vt:lpstr>Comparaison de deux outils</vt:lpstr>
      <vt:lpstr>Les objectifs des outils</vt:lpstr>
      <vt:lpstr>Quand les utiliser</vt:lpstr>
      <vt:lpstr>Du côté des enseignant.e.s</vt:lpstr>
      <vt:lpstr>Du côté des élèves</vt:lpstr>
      <vt:lpstr>L’organisation</vt:lpstr>
      <vt:lpstr>Le VISIBILEO</vt:lpstr>
      <vt:lpstr>Plusieurs visibiléos différents peuvent être produits pour un même texte</vt:lpstr>
      <vt:lpstr>Présentation PowerPoint</vt:lpstr>
      <vt:lpstr>Présentation PowerPoint</vt:lpstr>
      <vt:lpstr>Présentation PowerPoint</vt:lpstr>
      <vt:lpstr>Exemples de visibiléos</vt:lpstr>
      <vt:lpstr>Etapes de travail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compréhension de textes litteraires</dc:title>
  <dc:creator>Patricia Gerot</dc:creator>
  <cp:lastModifiedBy>Patricia Gerot</cp:lastModifiedBy>
  <cp:revision>33</cp:revision>
  <dcterms:created xsi:type="dcterms:W3CDTF">2022-11-19T13:19:32Z</dcterms:created>
  <dcterms:modified xsi:type="dcterms:W3CDTF">2022-11-21T21:59:31Z</dcterms:modified>
</cp:coreProperties>
</file>