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4"/>
  </p:notesMasterIdLst>
  <p:sldIdLst>
    <p:sldId id="256" r:id="rId2"/>
    <p:sldId id="275" r:id="rId3"/>
    <p:sldId id="285" r:id="rId4"/>
    <p:sldId id="286" r:id="rId5"/>
    <p:sldId id="281" r:id="rId6"/>
    <p:sldId id="289" r:id="rId7"/>
    <p:sldId id="290" r:id="rId8"/>
    <p:sldId id="291" r:id="rId9"/>
    <p:sldId id="292" r:id="rId10"/>
    <p:sldId id="278" r:id="rId11"/>
    <p:sldId id="294" r:id="rId12"/>
    <p:sldId id="29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800000"/>
    <a:srgbClr val="990000"/>
    <a:srgbClr val="7897B4"/>
    <a:srgbClr val="F5B9F6"/>
    <a:srgbClr val="DAC1ED"/>
    <a:srgbClr val="C59EE2"/>
    <a:srgbClr val="E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90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e Roussel" userId="1e66db9270fc0d93" providerId="LiveId" clId="{171EB5A9-4EFE-4908-A952-D0967786BE6B}"/>
    <pc:docChg chg="undo custSel addSld delSld modSld">
      <pc:chgData name="Martine Roussel" userId="1e66db9270fc0d93" providerId="LiveId" clId="{171EB5A9-4EFE-4908-A952-D0967786BE6B}" dt="2023-03-21T11:13:01.750" v="51" actId="47"/>
      <pc:docMkLst>
        <pc:docMk/>
      </pc:docMkLst>
      <pc:sldChg chg="delSp modSp mod">
        <pc:chgData name="Martine Roussel" userId="1e66db9270fc0d93" providerId="LiveId" clId="{171EB5A9-4EFE-4908-A952-D0967786BE6B}" dt="2023-03-21T11:10:04.201" v="32" actId="20577"/>
        <pc:sldMkLst>
          <pc:docMk/>
          <pc:sldMk cId="1440706448" sldId="256"/>
        </pc:sldMkLst>
        <pc:spChg chg="mod">
          <ac:chgData name="Martine Roussel" userId="1e66db9270fc0d93" providerId="LiveId" clId="{171EB5A9-4EFE-4908-A952-D0967786BE6B}" dt="2023-03-21T11:09:42.337" v="24" actId="20577"/>
          <ac:spMkLst>
            <pc:docMk/>
            <pc:sldMk cId="1440706448" sldId="256"/>
            <ac:spMk id="3" creationId="{1B6E3ACA-47E2-4E9C-BD8D-6519FFC70124}"/>
          </ac:spMkLst>
        </pc:spChg>
        <pc:spChg chg="mod">
          <ac:chgData name="Martine Roussel" userId="1e66db9270fc0d93" providerId="LiveId" clId="{171EB5A9-4EFE-4908-A952-D0967786BE6B}" dt="2023-03-21T11:10:04.201" v="32" actId="20577"/>
          <ac:spMkLst>
            <pc:docMk/>
            <pc:sldMk cId="1440706448" sldId="256"/>
            <ac:spMk id="4" creationId="{8D986C49-5306-49F6-9623-476ABC2602FF}"/>
          </ac:spMkLst>
        </pc:spChg>
        <pc:picChg chg="del">
          <ac:chgData name="Martine Roussel" userId="1e66db9270fc0d93" providerId="LiveId" clId="{171EB5A9-4EFE-4908-A952-D0967786BE6B}" dt="2023-03-21T11:09:46.980" v="25" actId="478"/>
          <ac:picMkLst>
            <pc:docMk/>
            <pc:sldMk cId="1440706448" sldId="256"/>
            <ac:picMk id="13" creationId="{8E1517C4-81C3-4278-B627-A7A53B407F21}"/>
          </ac:picMkLst>
        </pc:picChg>
      </pc:sldChg>
      <pc:sldChg chg="del">
        <pc:chgData name="Martine Roussel" userId="1e66db9270fc0d93" providerId="LiveId" clId="{171EB5A9-4EFE-4908-A952-D0967786BE6B}" dt="2023-03-21T11:10:16.337" v="33" actId="47"/>
        <pc:sldMkLst>
          <pc:docMk/>
          <pc:sldMk cId="2682449195" sldId="257"/>
        </pc:sldMkLst>
      </pc:sldChg>
      <pc:sldChg chg="del">
        <pc:chgData name="Martine Roussel" userId="1e66db9270fc0d93" providerId="LiveId" clId="{171EB5A9-4EFE-4908-A952-D0967786BE6B}" dt="2023-03-21T11:13:01.750" v="51" actId="47"/>
        <pc:sldMkLst>
          <pc:docMk/>
          <pc:sldMk cId="1092664121" sldId="258"/>
        </pc:sldMkLst>
      </pc:sldChg>
      <pc:sldChg chg="del">
        <pc:chgData name="Martine Roussel" userId="1e66db9270fc0d93" providerId="LiveId" clId="{171EB5A9-4EFE-4908-A952-D0967786BE6B}" dt="2023-03-21T11:10:25.590" v="39" actId="47"/>
        <pc:sldMkLst>
          <pc:docMk/>
          <pc:sldMk cId="1119298926" sldId="262"/>
        </pc:sldMkLst>
      </pc:sldChg>
      <pc:sldChg chg="del">
        <pc:chgData name="Martine Roussel" userId="1e66db9270fc0d93" providerId="LiveId" clId="{171EB5A9-4EFE-4908-A952-D0967786BE6B}" dt="2023-03-21T11:10:24.497" v="38" actId="47"/>
        <pc:sldMkLst>
          <pc:docMk/>
          <pc:sldMk cId="2519295988" sldId="263"/>
        </pc:sldMkLst>
      </pc:sldChg>
      <pc:sldChg chg="del">
        <pc:chgData name="Martine Roussel" userId="1e66db9270fc0d93" providerId="LiveId" clId="{171EB5A9-4EFE-4908-A952-D0967786BE6B}" dt="2023-03-21T11:12:01.894" v="43" actId="47"/>
        <pc:sldMkLst>
          <pc:docMk/>
          <pc:sldMk cId="2821923384" sldId="265"/>
        </pc:sldMkLst>
      </pc:sldChg>
      <pc:sldChg chg="del">
        <pc:chgData name="Martine Roussel" userId="1e66db9270fc0d93" providerId="LiveId" clId="{171EB5A9-4EFE-4908-A952-D0967786BE6B}" dt="2023-03-21T11:12:41.269" v="47" actId="47"/>
        <pc:sldMkLst>
          <pc:docMk/>
          <pc:sldMk cId="3712640697" sldId="267"/>
        </pc:sldMkLst>
      </pc:sldChg>
      <pc:sldChg chg="del">
        <pc:chgData name="Martine Roussel" userId="1e66db9270fc0d93" providerId="LiveId" clId="{171EB5A9-4EFE-4908-A952-D0967786BE6B}" dt="2023-03-21T11:12:43.854" v="48" actId="47"/>
        <pc:sldMkLst>
          <pc:docMk/>
          <pc:sldMk cId="1303193746" sldId="268"/>
        </pc:sldMkLst>
      </pc:sldChg>
      <pc:sldChg chg="del">
        <pc:chgData name="Martine Roussel" userId="1e66db9270fc0d93" providerId="LiveId" clId="{171EB5A9-4EFE-4908-A952-D0967786BE6B}" dt="2023-03-21T11:12:37.899" v="46" actId="47"/>
        <pc:sldMkLst>
          <pc:docMk/>
          <pc:sldMk cId="2297468538" sldId="271"/>
        </pc:sldMkLst>
      </pc:sldChg>
      <pc:sldChg chg="del">
        <pc:chgData name="Martine Roussel" userId="1e66db9270fc0d93" providerId="LiveId" clId="{171EB5A9-4EFE-4908-A952-D0967786BE6B}" dt="2023-03-21T11:12:36.019" v="45" actId="47"/>
        <pc:sldMkLst>
          <pc:docMk/>
          <pc:sldMk cId="1235615898" sldId="272"/>
        </pc:sldMkLst>
      </pc:sldChg>
      <pc:sldChg chg="del">
        <pc:chgData name="Martine Roussel" userId="1e66db9270fc0d93" providerId="LiveId" clId="{171EB5A9-4EFE-4908-A952-D0967786BE6B}" dt="2023-03-21T11:10:19.994" v="35" actId="47"/>
        <pc:sldMkLst>
          <pc:docMk/>
          <pc:sldMk cId="2696836122" sldId="279"/>
        </pc:sldMkLst>
      </pc:sldChg>
      <pc:sldChg chg="del">
        <pc:chgData name="Martine Roussel" userId="1e66db9270fc0d93" providerId="LiveId" clId="{171EB5A9-4EFE-4908-A952-D0967786BE6B}" dt="2023-03-21T11:10:23.402" v="37" actId="47"/>
        <pc:sldMkLst>
          <pc:docMk/>
          <pc:sldMk cId="2167116877" sldId="282"/>
        </pc:sldMkLst>
      </pc:sldChg>
      <pc:sldChg chg="del">
        <pc:chgData name="Martine Roussel" userId="1e66db9270fc0d93" providerId="LiveId" clId="{171EB5A9-4EFE-4908-A952-D0967786BE6B}" dt="2023-03-21T11:12:47.037" v="49" actId="47"/>
        <pc:sldMkLst>
          <pc:docMk/>
          <pc:sldMk cId="1099936958" sldId="283"/>
        </pc:sldMkLst>
      </pc:sldChg>
      <pc:sldChg chg="del">
        <pc:chgData name="Martine Roussel" userId="1e66db9270fc0d93" providerId="LiveId" clId="{171EB5A9-4EFE-4908-A952-D0967786BE6B}" dt="2023-03-21T11:10:21.827" v="36" actId="47"/>
        <pc:sldMkLst>
          <pc:docMk/>
          <pc:sldMk cId="145133995" sldId="287"/>
        </pc:sldMkLst>
      </pc:sldChg>
      <pc:sldChg chg="add del">
        <pc:chgData name="Martine Roussel" userId="1e66db9270fc0d93" providerId="LiveId" clId="{171EB5A9-4EFE-4908-A952-D0967786BE6B}" dt="2023-03-21T11:11:49.747" v="42" actId="47"/>
        <pc:sldMkLst>
          <pc:docMk/>
          <pc:sldMk cId="2896974860" sldId="288"/>
        </pc:sldMkLst>
      </pc:sldChg>
      <pc:sldChg chg="del">
        <pc:chgData name="Martine Roussel" userId="1e66db9270fc0d93" providerId="LiveId" clId="{171EB5A9-4EFE-4908-A952-D0967786BE6B}" dt="2023-03-21T11:12:07.864" v="44" actId="47"/>
        <pc:sldMkLst>
          <pc:docMk/>
          <pc:sldMk cId="965039596" sldId="293"/>
        </pc:sldMkLst>
      </pc:sldChg>
      <pc:sldChg chg="del">
        <pc:chgData name="Martine Roussel" userId="1e66db9270fc0d93" providerId="LiveId" clId="{171EB5A9-4EFE-4908-A952-D0967786BE6B}" dt="2023-03-21T11:10:17.919" v="34" actId="47"/>
        <pc:sldMkLst>
          <pc:docMk/>
          <pc:sldMk cId="1844392380" sldId="296"/>
        </pc:sldMkLst>
      </pc:sldChg>
      <pc:sldChg chg="del">
        <pc:chgData name="Martine Roussel" userId="1e66db9270fc0d93" providerId="LiveId" clId="{171EB5A9-4EFE-4908-A952-D0967786BE6B}" dt="2023-03-21T11:13:00.145" v="50" actId="47"/>
        <pc:sldMkLst>
          <pc:docMk/>
          <pc:sldMk cId="2386439723" sldId="2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C3B90-190A-4314-AE4E-99FE1F35966C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15B95-5321-4D55-B4A6-DA41B2027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600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45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533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878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266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09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08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444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01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69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07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05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012EE-03BB-43AA-9DA7-CC327C49FE16}" type="datetimeFigureOut">
              <a:rPr lang="fr-FR" smtClean="0"/>
              <a:t>21/03/2023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235CC-26C6-4BC2-8B8A-6DAF425E0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376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hyperlink" Target="G31anciensconseilsprofsactionel.mpeg" TargetMode="External"/><Relationship Id="rId12" Type="http://schemas.openxmlformats.org/officeDocument/2006/relationships/hyperlink" Target="Anthoardenfants%20(19).MP3" TargetMode="External"/><Relationship Id="rId2" Type="http://schemas.openxmlformats.org/officeDocument/2006/relationships/hyperlink" Target="G34statutarm&#233;nienprofGnesaitpastt.mpe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Transcription%20St%20Etienne%20brut.pdf" TargetMode="External"/><Relationship Id="rId11" Type="http://schemas.openxmlformats.org/officeDocument/2006/relationships/image" Target="../media/image9.png"/><Relationship Id="rId5" Type="http://schemas.openxmlformats.org/officeDocument/2006/relationships/image" Target="../media/image6.png"/><Relationship Id="rId10" Type="http://schemas.openxmlformats.org/officeDocument/2006/relationships/image" Target="../media/image8.png"/><Relationship Id="rId4" Type="http://schemas.openxmlformats.org/officeDocument/2006/relationships/hyperlink" Target="G30regardepasma&#238;tresses.mpeg" TargetMode="External"/><Relationship Id="rId9" Type="http://schemas.openxmlformats.org/officeDocument/2006/relationships/hyperlink" Target="G35anglais.mpe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C01enfantscycle1langues.mpg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C01enfantscycle1langues.mpg" TargetMode="External"/><Relationship Id="rId1" Type="http://schemas.openxmlformats.org/officeDocument/2006/relationships/slideLayout" Target="../slideLayouts/slideLayout6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hyperlink" Target="C03ParlerF-auparc.MT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C01enfantscycle1langues.mpg" TargetMode="External"/><Relationship Id="rId1" Type="http://schemas.openxmlformats.org/officeDocument/2006/relationships/slideLayout" Target="../slideLayouts/slideLayout6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hyperlink" Target="C03ParlerF-auparc.MT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C01enfantscycle1langues.mpg" TargetMode="External"/><Relationship Id="rId1" Type="http://schemas.openxmlformats.org/officeDocument/2006/relationships/slideLayout" Target="../slideLayouts/slideLayout6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hyperlink" Target="C03ParlerF-auparc.M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E37432-2962-4022-9903-AEB805AA94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964" y="515411"/>
            <a:ext cx="9144000" cy="2387600"/>
          </a:xfrm>
        </p:spPr>
        <p:txBody>
          <a:bodyPr>
            <a:normAutofit/>
          </a:bodyPr>
          <a:lstStyle/>
          <a:p>
            <a:r>
              <a:rPr lang="fr-FR" sz="4000" b="1" dirty="0"/>
              <a:t>Parler des langues des familles à l’école, </a:t>
            </a:r>
            <a:br>
              <a:rPr lang="fr-FR" sz="4000" b="1" dirty="0"/>
            </a:br>
            <a:r>
              <a:rPr lang="fr-FR" sz="4000" b="1" dirty="0"/>
              <a:t>ce que disent les enfants.</a:t>
            </a:r>
            <a:br>
              <a:rPr lang="fr-FR" sz="4000" dirty="0"/>
            </a:br>
            <a:endParaRPr lang="fr-FR" sz="4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6E3ACA-47E2-4E9C-BD8D-6519FFC701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776" y="3251994"/>
            <a:ext cx="9144000" cy="1655762"/>
          </a:xfrm>
        </p:spPr>
        <p:txBody>
          <a:bodyPr>
            <a:normAutofit/>
          </a:bodyPr>
          <a:lstStyle/>
          <a:p>
            <a:r>
              <a:rPr lang="fr-FR" sz="3200" b="1" dirty="0"/>
              <a:t>Les grands silences.</a:t>
            </a: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D986C49-5306-49F6-9623-476ABC2602FF}"/>
              </a:ext>
            </a:extLst>
          </p:cNvPr>
          <p:cNvSpPr txBox="1">
            <a:spLocks/>
          </p:cNvSpPr>
          <p:nvPr/>
        </p:nvSpPr>
        <p:spPr>
          <a:xfrm>
            <a:off x="4567824" y="5286801"/>
            <a:ext cx="3056352" cy="1222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/>
              <a:t>Martine Roussel</a:t>
            </a:r>
          </a:p>
          <a:p>
            <a:r>
              <a:rPr lang="fr-FR" sz="1800" dirty="0"/>
              <a:t>Master 2 FLES Pro</a:t>
            </a:r>
          </a:p>
          <a:p>
            <a:r>
              <a:rPr lang="fr-FR" sz="1800" i="1" dirty="0"/>
              <a:t>extrait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941344-CE5E-43F5-9AA9-026EA757B331}"/>
              </a:ext>
            </a:extLst>
          </p:cNvPr>
          <p:cNvSpPr/>
          <p:nvPr/>
        </p:nvSpPr>
        <p:spPr>
          <a:xfrm rot="395081">
            <a:off x="8896149" y="5065751"/>
            <a:ext cx="2769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/>
              <a:t>Tomi Ungerer 1990 pour l’association A.B.C.M 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2E36FD8-5E70-453F-BD99-85C5EF558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67000"/>
                    </a14:imgEffect>
                    <a14:imgEffect>
                      <a14:saturation sat="51000"/>
                    </a14:imgEffect>
                    <a14:imgEffect>
                      <a14:brightnessContrast contrast="3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7444">
            <a:off x="9374139" y="1946861"/>
            <a:ext cx="2300070" cy="30931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40706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77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458" y="405927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Paroles d’enfants</a:t>
            </a:r>
            <a:endParaRPr lang="fr-FR" sz="12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10</a:t>
            </a:fld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3352958" y="955202"/>
            <a:ext cx="5506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rgbClr val="000000"/>
                </a:solidFill>
                <a:latin typeface="Calibri" panose="020F0502020204030204" pitchFamily="34" charset="0"/>
              </a:rPr>
              <a:t>Parler des langues des familles à l’école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DAE390-C7F4-403E-BF64-2245D44A4DDA}"/>
              </a:ext>
            </a:extLst>
          </p:cNvPr>
          <p:cNvSpPr/>
          <p:nvPr/>
        </p:nvSpPr>
        <p:spPr>
          <a:xfrm>
            <a:off x="1515341" y="195691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ED6B8F9C-04A0-4ADA-AB55-7CB53256C764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E0C2978F-47C8-402E-9855-5F921F5ACF5E}"/>
              </a:ext>
            </a:extLst>
          </p:cNvPr>
          <p:cNvSpPr txBox="1"/>
          <p:nvPr/>
        </p:nvSpPr>
        <p:spPr>
          <a:xfrm>
            <a:off x="339376" y="1698492"/>
            <a:ext cx="3927031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Statuts - Le « maître ignorant » </a:t>
            </a:r>
            <a:r>
              <a:rPr lang="fr-FR" sz="1600" dirty="0"/>
              <a:t>(53 ’’)</a:t>
            </a:r>
            <a:r>
              <a:rPr lang="fr-FR" sz="16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pic>
        <p:nvPicPr>
          <p:cNvPr id="8" name="Image 7">
            <a:hlinkClick r:id="rId2" action="ppaction://hlinkfile"/>
            <a:extLst>
              <a:ext uri="{FF2B5EF4-FFF2-40B4-BE49-F238E27FC236}">
                <a16:creationId xmlns:a16="http://schemas.microsoft.com/office/drawing/2014/main" id="{49C72F6D-0194-4D8F-8973-8C6B4BE39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5341" y="2098472"/>
            <a:ext cx="923925" cy="581025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5C5BBE75-76C7-418C-8ECD-FDFEC5201780}"/>
              </a:ext>
            </a:extLst>
          </p:cNvPr>
          <p:cNvSpPr txBox="1"/>
          <p:nvPr/>
        </p:nvSpPr>
        <p:spPr>
          <a:xfrm>
            <a:off x="4216912" y="1708268"/>
            <a:ext cx="3708683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Vie privée ? </a:t>
            </a:r>
            <a:r>
              <a:rPr lang="fr-FR" sz="1200" dirty="0"/>
              <a:t>(36’’)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pic>
        <p:nvPicPr>
          <p:cNvPr id="12" name="Image 11">
            <a:hlinkClick r:id="rId4" action="ppaction://hlinkfile"/>
            <a:extLst>
              <a:ext uri="{FF2B5EF4-FFF2-40B4-BE49-F238E27FC236}">
                <a16:creationId xmlns:a16="http://schemas.microsoft.com/office/drawing/2014/main" id="{3FD19E73-1F41-44EF-8A17-11E76913AC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4979" y="2066408"/>
            <a:ext cx="933450" cy="59055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5C2D537-B3FB-4181-9167-1116D91FE2B6}"/>
              </a:ext>
            </a:extLst>
          </p:cNvPr>
          <p:cNvSpPr/>
          <p:nvPr/>
        </p:nvSpPr>
        <p:spPr>
          <a:xfrm>
            <a:off x="1555098" y="303823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1D72AA7-6EEE-4E0D-BD11-610B63360F37}"/>
              </a:ext>
            </a:extLst>
          </p:cNvPr>
          <p:cNvSpPr txBox="1"/>
          <p:nvPr/>
        </p:nvSpPr>
        <p:spPr>
          <a:xfrm>
            <a:off x="648969" y="3726036"/>
            <a:ext cx="4599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Comment encourager d’autres enseignants ? 1’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56A2C3E-967D-4950-84E1-72CF3BA33344}"/>
              </a:ext>
            </a:extLst>
          </p:cNvPr>
          <p:cNvSpPr/>
          <p:nvPr/>
        </p:nvSpPr>
        <p:spPr>
          <a:xfrm>
            <a:off x="5098233" y="5420380"/>
            <a:ext cx="23693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chemeClr val="accent2">
                    <a:lumMod val="75000"/>
                  </a:schemeClr>
                </a:solidFill>
                <a:hlinkClick r:id="rId6" action="ppaction://hlinkfile"/>
              </a:rPr>
              <a:t>Réponses à un questionnaire</a:t>
            </a:r>
            <a:r>
              <a:rPr lang="fr-FR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fr-FR" sz="1400" b="1" dirty="0"/>
              <a:t>par les élèves de  St- Etienne</a:t>
            </a:r>
          </a:p>
        </p:txBody>
      </p:sp>
      <p:pic>
        <p:nvPicPr>
          <p:cNvPr id="4" name="Image 3">
            <a:hlinkClick r:id="rId7" action="ppaction://hlinkfile"/>
            <a:extLst>
              <a:ext uri="{FF2B5EF4-FFF2-40B4-BE49-F238E27FC236}">
                <a16:creationId xmlns:a16="http://schemas.microsoft.com/office/drawing/2014/main" id="{5281DA26-AAB0-4ABC-B6CB-D96091C65F2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6901" y="4242389"/>
            <a:ext cx="904875" cy="571500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75A5E1E0-05A7-40CF-B038-90FD1969EBA7}"/>
              </a:ext>
            </a:extLst>
          </p:cNvPr>
          <p:cNvSpPr txBox="1"/>
          <p:nvPr/>
        </p:nvSpPr>
        <p:spPr>
          <a:xfrm>
            <a:off x="8519271" y="1708268"/>
            <a:ext cx="3277772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Découvertes </a:t>
            </a:r>
            <a:r>
              <a:rPr lang="fr-FR" sz="1200" b="1" dirty="0"/>
              <a:t>(26’’)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pic>
        <p:nvPicPr>
          <p:cNvPr id="18" name="Image 17">
            <a:hlinkClick r:id="rId9" action="ppaction://hlinkfile"/>
            <a:extLst>
              <a:ext uri="{FF2B5EF4-FFF2-40B4-BE49-F238E27FC236}">
                <a16:creationId xmlns:a16="http://schemas.microsoft.com/office/drawing/2014/main" id="{CA5454B7-51E8-498D-BC99-9E68EC6ECFD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59580" y="2114876"/>
            <a:ext cx="885825" cy="523221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EDBA2501-B958-47D0-82EA-20E1495DE2B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20475561">
            <a:off x="5544568" y="4303776"/>
            <a:ext cx="964254" cy="84712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20" name="Image 19">
            <a:hlinkClick r:id="rId12" action="ppaction://hlinkfile"/>
            <a:extLst>
              <a:ext uri="{FF2B5EF4-FFF2-40B4-BE49-F238E27FC236}">
                <a16:creationId xmlns:a16="http://schemas.microsoft.com/office/drawing/2014/main" id="{A7A4D15B-29F3-43CB-B3E3-B4C404AA6EE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64323" y="4390774"/>
            <a:ext cx="476338" cy="471477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3554EF76-F23E-45FF-82CA-6952187397E8}"/>
              </a:ext>
            </a:extLst>
          </p:cNvPr>
          <p:cNvSpPr txBox="1"/>
          <p:nvPr/>
        </p:nvSpPr>
        <p:spPr>
          <a:xfrm>
            <a:off x="8610820" y="3648111"/>
            <a:ext cx="2783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Expliquer le choix des langues </a:t>
            </a:r>
          </a:p>
          <a:p>
            <a:pPr algn="ctr"/>
            <a:r>
              <a:rPr lang="fr-FR" sz="1400" b="1" dirty="0"/>
              <a:t>en CE1 international  (de 0 à 1’37)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6F2BACB-DC8D-4D35-BFAE-0AA3AAF82CA3}"/>
              </a:ext>
            </a:extLst>
          </p:cNvPr>
          <p:cNvSpPr txBox="1"/>
          <p:nvPr/>
        </p:nvSpPr>
        <p:spPr>
          <a:xfrm rot="999351">
            <a:off x="8145681" y="5080613"/>
            <a:ext cx="2846580" cy="3385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7030A0"/>
                </a:solidFill>
                <a:latin typeface="Segoe Print" panose="02000600000000000000" pitchFamily="2" charset="0"/>
              </a:rPr>
              <a:t>Je la parle un p’tit peu !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4C7D900-64CE-40F6-BA76-2BA5139ADB52}"/>
              </a:ext>
            </a:extLst>
          </p:cNvPr>
          <p:cNvSpPr txBox="1"/>
          <p:nvPr/>
        </p:nvSpPr>
        <p:spPr>
          <a:xfrm rot="20641286">
            <a:off x="1060583" y="4957586"/>
            <a:ext cx="2941163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7030A0"/>
                </a:solidFill>
                <a:latin typeface="Segoe Print" panose="02000600000000000000" pitchFamily="2" charset="0"/>
              </a:rPr>
              <a:t>Si ça leur plait pas, </a:t>
            </a:r>
          </a:p>
          <a:p>
            <a:pPr algn="ctr"/>
            <a:r>
              <a:rPr lang="fr-FR" sz="1600" dirty="0">
                <a:solidFill>
                  <a:srgbClr val="7030A0"/>
                </a:solidFill>
                <a:latin typeface="Segoe Print" panose="02000600000000000000" pitchFamily="2" charset="0"/>
              </a:rPr>
              <a:t>pas juste parler, </a:t>
            </a:r>
          </a:p>
          <a:p>
            <a:pPr algn="ctr"/>
            <a:r>
              <a:rPr lang="fr-FR" sz="1600" dirty="0">
                <a:solidFill>
                  <a:srgbClr val="7030A0"/>
                </a:solidFill>
                <a:latin typeface="Segoe Print" panose="02000600000000000000" pitchFamily="2" charset="0"/>
              </a:rPr>
              <a:t>le transformer en activités 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4A07040-B946-417E-A2D0-4290C499C422}"/>
              </a:ext>
            </a:extLst>
          </p:cNvPr>
          <p:cNvSpPr txBox="1"/>
          <p:nvPr/>
        </p:nvSpPr>
        <p:spPr>
          <a:xfrm rot="828109">
            <a:off x="8798369" y="2885048"/>
            <a:ext cx="2464332" cy="3385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7030A0"/>
                </a:solidFill>
                <a:latin typeface="Segoe Print" panose="02000600000000000000" pitchFamily="2" charset="0"/>
              </a:rPr>
              <a:t>Y a pas que l’anglais ! 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265E76E-9B29-495E-A05E-E9C5DDEF746A}"/>
              </a:ext>
            </a:extLst>
          </p:cNvPr>
          <p:cNvSpPr txBox="1"/>
          <p:nvPr/>
        </p:nvSpPr>
        <p:spPr>
          <a:xfrm>
            <a:off x="4842011" y="2784536"/>
            <a:ext cx="2369367" cy="3385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7030A0"/>
                </a:solidFill>
                <a:latin typeface="Segoe Print" panose="02000600000000000000" pitchFamily="2" charset="0"/>
              </a:rPr>
              <a:t>ça la regarde pas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7969D30-4EC0-41D3-B67E-F6183BD2A300}"/>
              </a:ext>
            </a:extLst>
          </p:cNvPr>
          <p:cNvSpPr txBox="1"/>
          <p:nvPr/>
        </p:nvSpPr>
        <p:spPr>
          <a:xfrm rot="20956118">
            <a:off x="1086620" y="2708806"/>
            <a:ext cx="2879884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7030A0"/>
                </a:solidFill>
                <a:latin typeface="Segoe Print" panose="02000600000000000000" pitchFamily="2" charset="0"/>
              </a:rPr>
              <a:t>La maîtresse c’est bizarre qu’elle sait pas tout</a:t>
            </a:r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20B5D34D-F6B0-4F23-BA79-673785CA7D53}"/>
              </a:ext>
            </a:extLst>
          </p:cNvPr>
          <p:cNvSpPr/>
          <p:nvPr/>
        </p:nvSpPr>
        <p:spPr>
          <a:xfrm>
            <a:off x="5902036" y="5943600"/>
            <a:ext cx="406400" cy="365125"/>
          </a:xfrm>
          <a:prstGeom prst="downArrow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130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458" y="405927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Paroles d’enfants</a:t>
            </a:r>
            <a:endParaRPr lang="fr-FR" sz="12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11</a:t>
            </a:fld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3352958" y="955202"/>
            <a:ext cx="5506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rgbClr val="000000"/>
                </a:solidFill>
                <a:latin typeface="Calibri" panose="020F0502020204030204" pitchFamily="34" charset="0"/>
              </a:rPr>
              <a:t>Parler des langues des familles à l’école ?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ED6B8F9C-04A0-4ADA-AB55-7CB53256C764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34209B1A-1B82-4E1F-B0CE-362BAC468568}"/>
              </a:ext>
            </a:extLst>
          </p:cNvPr>
          <p:cNvSpPr/>
          <p:nvPr/>
        </p:nvSpPr>
        <p:spPr>
          <a:xfrm>
            <a:off x="606877" y="1329194"/>
            <a:ext cx="11916427" cy="4199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u="sng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Qu’est-ce que tu as envie de dire à un maître ou une maîtresse qui ne fait pas d’atelier langue parce que : </a:t>
            </a:r>
            <a:endParaRPr lang="fr-FR" sz="2000" u="sng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0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(extrait des réponses à un questionnaire)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000" b="1" i="1" u="sng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ça n’intéressera pas les élèves </a:t>
            </a:r>
            <a:r>
              <a:rPr lang="fr-F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fr-FR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c’est faux,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pourquoi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ça ne les intéresse pas ?(C) /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non ils adorent ça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(El)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Tu sais pas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peut-être que si ! (Me)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si c’est des jeux oui ! (G)  Vous pouvez leur faire écouter une chanson dans une autre langue (Ma)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Ca va leur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apprendre des choses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 différents pays, différentes langues (K)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Si car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s’ils voyagent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ils sauront parler cette langue (Am)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Ben pour que tout le monde doit apprendre d’autres langues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il faudrait que tu les pousses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Mas) </a:t>
            </a:r>
          </a:p>
        </p:txBody>
      </p:sp>
    </p:spTree>
    <p:extLst>
      <p:ext uri="{BB962C8B-B14F-4D97-AF65-F5344CB8AC3E}">
        <p14:creationId xmlns:p14="http://schemas.microsoft.com/office/powerpoint/2010/main" val="2524553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458" y="405927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Paroles d’enfants</a:t>
            </a:r>
            <a:endParaRPr lang="fr-FR" sz="12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12</a:t>
            </a:fld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3352958" y="955202"/>
            <a:ext cx="5506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rgbClr val="000000"/>
                </a:solidFill>
                <a:latin typeface="Calibri" panose="020F0502020204030204" pitchFamily="34" charset="0"/>
              </a:rPr>
              <a:t>Parler des langues des familles à l’école ?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ED6B8F9C-04A0-4ADA-AB55-7CB53256C764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183C69E8-5E22-4379-87B8-137A37DD7903}"/>
              </a:ext>
            </a:extLst>
          </p:cNvPr>
          <p:cNvSpPr/>
          <p:nvPr/>
        </p:nvSpPr>
        <p:spPr>
          <a:xfrm>
            <a:off x="768626" y="1457668"/>
            <a:ext cx="11062542" cy="4969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b="1" i="1" u="sng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ne peux pas parler des langues en classe parce que je ne parle bien que le français </a:t>
            </a:r>
            <a:r>
              <a:rPr lang="fr-F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fr-FR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Et tes élèves ils parlent que le français peut-être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(Mas)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Justement c’est l’occasion d’en apprendre plus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(C)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Vous pouvez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au moins essayer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faire un petit atelier (Ma)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C’est pas grave on va t’apprendre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fr-FR" sz="2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>
              <a:lnSpc>
                <a:spcPct val="150000"/>
              </a:lnSpc>
            </a:pPr>
            <a:endParaRPr lang="fr-FR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000" b="1" i="1" u="sng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a beaucoup de travail et ça va nous faire perdre du temps. A l’école on doit apprendre le français</a:t>
            </a:r>
            <a:r>
              <a:rPr lang="fr-F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fr-FR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Pas forcément, ça vous prend du temps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mais du temps important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puis il y a des élèves qui ont la chance de parler d’autres langues et ils peuvent apprendre des choses aux autres (G).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Tu pourrais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prendre du temps pour tes élèves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(El)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Vous faites </a:t>
            </a:r>
            <a:r>
              <a:rPr lang="fr-FR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une semaine langues, une semaine français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(K)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205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9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3A65B701-0F92-4B61-A7C5-B3626FE92F64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028" y="365125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Silence  </a:t>
            </a:r>
            <a:r>
              <a:rPr lang="fr-FR" sz="1800" b="1" dirty="0"/>
              <a:t>à propos des langues de la maison</a:t>
            </a:r>
            <a:endParaRPr lang="fr-FR" sz="18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tx1"/>
                </a:solidFill>
              </a:rPr>
              <a:pPr algn="ctr"/>
              <a:t>2</a:t>
            </a:fld>
            <a:endParaRPr lang="fr-FR" sz="1800" b="1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5013182" y="136533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DAE390-C7F4-403E-BF64-2245D44A4DDA}"/>
              </a:ext>
            </a:extLst>
          </p:cNvPr>
          <p:cNvSpPr/>
          <p:nvPr/>
        </p:nvSpPr>
        <p:spPr>
          <a:xfrm>
            <a:off x="1365678" y="157822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7" name="Nuage 6">
            <a:extLst>
              <a:ext uri="{FF2B5EF4-FFF2-40B4-BE49-F238E27FC236}">
                <a16:creationId xmlns:a16="http://schemas.microsoft.com/office/drawing/2014/main" id="{8ABE0F4C-4C73-4729-9187-343CA403C3F4}"/>
              </a:ext>
            </a:extLst>
          </p:cNvPr>
          <p:cNvSpPr/>
          <p:nvPr/>
        </p:nvSpPr>
        <p:spPr>
          <a:xfrm>
            <a:off x="3691514" y="949666"/>
            <a:ext cx="4374635" cy="4248396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4176DB6-24D3-4BD8-9AE7-5CCAFB8A8B5C}"/>
              </a:ext>
            </a:extLst>
          </p:cNvPr>
          <p:cNvSpPr/>
          <p:nvPr/>
        </p:nvSpPr>
        <p:spPr>
          <a:xfrm>
            <a:off x="1132730" y="1208797"/>
            <a:ext cx="2091791" cy="930150"/>
          </a:xfrm>
          <a:prstGeom prst="ellipse">
            <a:avLst/>
          </a:prstGeom>
          <a:solidFill>
            <a:srgbClr val="DAC1ED"/>
          </a:solidFill>
          <a:ln w="1905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Enfants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9E3FA60-3EDE-4BE5-8DE2-B24D26046CF5}"/>
              </a:ext>
            </a:extLst>
          </p:cNvPr>
          <p:cNvSpPr/>
          <p:nvPr/>
        </p:nvSpPr>
        <p:spPr>
          <a:xfrm>
            <a:off x="1271426" y="4717651"/>
            <a:ext cx="2091791" cy="930150"/>
          </a:xfrm>
          <a:prstGeom prst="ellipse">
            <a:avLst/>
          </a:prstGeom>
          <a:solidFill>
            <a:srgbClr val="C59EE2"/>
          </a:solidFill>
          <a:ln w="1905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Parents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7B5FF87-7C0B-4635-950F-24776BB62378}"/>
              </a:ext>
            </a:extLst>
          </p:cNvPr>
          <p:cNvSpPr/>
          <p:nvPr/>
        </p:nvSpPr>
        <p:spPr>
          <a:xfrm>
            <a:off x="8115419" y="875900"/>
            <a:ext cx="2726953" cy="5636304"/>
          </a:xfrm>
          <a:prstGeom prst="ellipse">
            <a:avLst/>
          </a:prstGeom>
          <a:gradFill flip="none" rotWithShape="1">
            <a:gsLst>
              <a:gs pos="40000">
                <a:schemeClr val="accent4">
                  <a:lumMod val="60000"/>
                  <a:lumOff val="40000"/>
                </a:schemeClr>
              </a:gs>
              <a:gs pos="0">
                <a:schemeClr val="accent2">
                  <a:lumMod val="75000"/>
                </a:schemeClr>
              </a:gs>
              <a:gs pos="74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alpha val="47000"/>
                </a:schemeClr>
              </a:gs>
            </a:gsLst>
            <a:lin ang="5400000" scaled="1"/>
            <a:tileRect/>
          </a:gra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Professionnels de l’enfance</a:t>
            </a:r>
          </a:p>
        </p:txBody>
      </p:sp>
      <p:sp>
        <p:nvSpPr>
          <p:cNvPr id="23" name="Bulle narrative : rectangle 22">
            <a:extLst>
              <a:ext uri="{FF2B5EF4-FFF2-40B4-BE49-F238E27FC236}">
                <a16:creationId xmlns:a16="http://schemas.microsoft.com/office/drawing/2014/main" id="{2676EA05-65F3-4517-BE03-E2BCC66900E5}"/>
              </a:ext>
            </a:extLst>
          </p:cNvPr>
          <p:cNvSpPr/>
          <p:nvPr/>
        </p:nvSpPr>
        <p:spPr>
          <a:xfrm>
            <a:off x="3234191" y="949666"/>
            <a:ext cx="479720" cy="374444"/>
          </a:xfrm>
          <a:prstGeom prst="wedgeRectCallout">
            <a:avLst>
              <a:gd name="adj1" fmla="val -91271"/>
              <a:gd name="adj2" fmla="val 61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Bulle narrative : ronde 23">
            <a:extLst>
              <a:ext uri="{FF2B5EF4-FFF2-40B4-BE49-F238E27FC236}">
                <a16:creationId xmlns:a16="http://schemas.microsoft.com/office/drawing/2014/main" id="{FD99AF98-A227-4397-92BF-BABA0152F96C}"/>
              </a:ext>
            </a:extLst>
          </p:cNvPr>
          <p:cNvSpPr/>
          <p:nvPr/>
        </p:nvSpPr>
        <p:spPr>
          <a:xfrm>
            <a:off x="1896999" y="5945186"/>
            <a:ext cx="586688" cy="365126"/>
          </a:xfrm>
          <a:prstGeom prst="wedgeEllipseCallout">
            <a:avLst>
              <a:gd name="adj1" fmla="val 11132"/>
              <a:gd name="adj2" fmla="val -109796"/>
            </a:avLst>
          </a:prstGeom>
          <a:solidFill>
            <a:srgbClr val="F5B9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Bulle narrative : rectangle à coins arrondis 24">
            <a:extLst>
              <a:ext uri="{FF2B5EF4-FFF2-40B4-BE49-F238E27FC236}">
                <a16:creationId xmlns:a16="http://schemas.microsoft.com/office/drawing/2014/main" id="{1376981D-6A69-4D83-9A04-6A722F97FBAA}"/>
              </a:ext>
            </a:extLst>
          </p:cNvPr>
          <p:cNvSpPr/>
          <p:nvPr/>
        </p:nvSpPr>
        <p:spPr>
          <a:xfrm>
            <a:off x="840932" y="5478555"/>
            <a:ext cx="392971" cy="466631"/>
          </a:xfrm>
          <a:prstGeom prst="wedgeRoundRectCallout">
            <a:avLst>
              <a:gd name="adj1" fmla="val 52012"/>
              <a:gd name="adj2" fmla="val -76323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Bulle narrative : rectangle 25">
            <a:extLst>
              <a:ext uri="{FF2B5EF4-FFF2-40B4-BE49-F238E27FC236}">
                <a16:creationId xmlns:a16="http://schemas.microsoft.com/office/drawing/2014/main" id="{72E4EF17-F93F-4680-9A59-A3CA7575500C}"/>
              </a:ext>
            </a:extLst>
          </p:cNvPr>
          <p:cNvSpPr/>
          <p:nvPr/>
        </p:nvSpPr>
        <p:spPr>
          <a:xfrm>
            <a:off x="3229471" y="5683205"/>
            <a:ext cx="557157" cy="300172"/>
          </a:xfrm>
          <a:prstGeom prst="wedgeRectCallout">
            <a:avLst>
              <a:gd name="adj1" fmla="val -79343"/>
              <a:gd name="adj2" fmla="val -615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7DDA124C-8552-4EB7-B0BC-7FB93200B31E}"/>
              </a:ext>
            </a:extLst>
          </p:cNvPr>
          <p:cNvSpPr/>
          <p:nvPr/>
        </p:nvSpPr>
        <p:spPr>
          <a:xfrm rot="20604845">
            <a:off x="8534263" y="1386808"/>
            <a:ext cx="1593809" cy="3263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Enseignants</a:t>
            </a:r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1A097D73-CBE0-47A8-86C9-4683EE751543}"/>
              </a:ext>
            </a:extLst>
          </p:cNvPr>
          <p:cNvSpPr/>
          <p:nvPr/>
        </p:nvSpPr>
        <p:spPr>
          <a:xfrm rot="20152555">
            <a:off x="8636162" y="5441768"/>
            <a:ext cx="1890119" cy="32638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Orthophonistes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F95C7479-FF77-4575-9CC8-1A545725367F}"/>
              </a:ext>
            </a:extLst>
          </p:cNvPr>
          <p:cNvSpPr/>
          <p:nvPr/>
        </p:nvSpPr>
        <p:spPr>
          <a:xfrm rot="21138972">
            <a:off x="8831108" y="4028585"/>
            <a:ext cx="1295573" cy="373914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Médecins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6D0A2FE1-7DD6-4F04-B9BF-BB5B61078BBD}"/>
              </a:ext>
            </a:extLst>
          </p:cNvPr>
          <p:cNvSpPr/>
          <p:nvPr/>
        </p:nvSpPr>
        <p:spPr>
          <a:xfrm rot="798782">
            <a:off x="8665264" y="4702859"/>
            <a:ext cx="1716382" cy="32638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Psychologues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AF963D51-7528-4795-99C3-578BDF814C32}"/>
              </a:ext>
            </a:extLst>
          </p:cNvPr>
          <p:cNvSpPr/>
          <p:nvPr/>
        </p:nvSpPr>
        <p:spPr>
          <a:xfrm rot="500216">
            <a:off x="8532940" y="1922281"/>
            <a:ext cx="1669151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Animateurs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1407680B-AD80-491C-88C7-565A7BB43A5D}"/>
              </a:ext>
            </a:extLst>
          </p:cNvPr>
          <p:cNvSpPr/>
          <p:nvPr/>
        </p:nvSpPr>
        <p:spPr>
          <a:xfrm>
            <a:off x="8528092" y="2559052"/>
            <a:ext cx="1530498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Animateurs</a:t>
            </a:r>
          </a:p>
        </p:txBody>
      </p:sp>
      <p:sp>
        <p:nvSpPr>
          <p:cNvPr id="48" name="Bulle narrative : rectangle à coins arrondis 47">
            <a:extLst>
              <a:ext uri="{FF2B5EF4-FFF2-40B4-BE49-F238E27FC236}">
                <a16:creationId xmlns:a16="http://schemas.microsoft.com/office/drawing/2014/main" id="{DD86BC2D-0CFD-494A-9072-5DCFAC277166}"/>
              </a:ext>
            </a:extLst>
          </p:cNvPr>
          <p:cNvSpPr/>
          <p:nvPr/>
        </p:nvSpPr>
        <p:spPr>
          <a:xfrm>
            <a:off x="510093" y="1877409"/>
            <a:ext cx="540516" cy="261632"/>
          </a:xfrm>
          <a:prstGeom prst="wedgeRoundRectCallout">
            <a:avLst>
              <a:gd name="adj1" fmla="val 42449"/>
              <a:gd name="adj2" fmla="val -89745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Bulle narrative : ronde 48">
            <a:extLst>
              <a:ext uri="{FF2B5EF4-FFF2-40B4-BE49-F238E27FC236}">
                <a16:creationId xmlns:a16="http://schemas.microsoft.com/office/drawing/2014/main" id="{13740476-A053-40BD-8CC4-46F24F3E17F2}"/>
              </a:ext>
            </a:extLst>
          </p:cNvPr>
          <p:cNvSpPr/>
          <p:nvPr/>
        </p:nvSpPr>
        <p:spPr>
          <a:xfrm>
            <a:off x="497938" y="968837"/>
            <a:ext cx="668726" cy="374444"/>
          </a:xfrm>
          <a:prstGeom prst="wedgeEllipseCallout">
            <a:avLst>
              <a:gd name="adj1" fmla="val 58204"/>
              <a:gd name="adj2" fmla="val 74000"/>
            </a:avLst>
          </a:prstGeom>
          <a:solidFill>
            <a:srgbClr val="F5B9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Phylactère : pensées 49">
            <a:extLst>
              <a:ext uri="{FF2B5EF4-FFF2-40B4-BE49-F238E27FC236}">
                <a16:creationId xmlns:a16="http://schemas.microsoft.com/office/drawing/2014/main" id="{3B97AF0F-F886-4E77-BF2F-3D585E642AC8}"/>
              </a:ext>
            </a:extLst>
          </p:cNvPr>
          <p:cNvSpPr/>
          <p:nvPr/>
        </p:nvSpPr>
        <p:spPr>
          <a:xfrm>
            <a:off x="11097314" y="4923424"/>
            <a:ext cx="701438" cy="549275"/>
          </a:xfrm>
          <a:prstGeom prst="cloudCallout">
            <a:avLst>
              <a:gd name="adj1" fmla="val -111873"/>
              <a:gd name="adj2" fmla="val -53063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Phylactère : pensées 50">
            <a:extLst>
              <a:ext uri="{FF2B5EF4-FFF2-40B4-BE49-F238E27FC236}">
                <a16:creationId xmlns:a16="http://schemas.microsoft.com/office/drawing/2014/main" id="{7319B4F7-72CC-4255-B881-A541048E5F09}"/>
              </a:ext>
            </a:extLst>
          </p:cNvPr>
          <p:cNvSpPr/>
          <p:nvPr/>
        </p:nvSpPr>
        <p:spPr>
          <a:xfrm>
            <a:off x="11219939" y="3082347"/>
            <a:ext cx="721818" cy="549275"/>
          </a:xfrm>
          <a:prstGeom prst="cloudCallout">
            <a:avLst>
              <a:gd name="adj1" fmla="val -95867"/>
              <a:gd name="adj2" fmla="val -625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Phylactère : pensées 51">
            <a:extLst>
              <a:ext uri="{FF2B5EF4-FFF2-40B4-BE49-F238E27FC236}">
                <a16:creationId xmlns:a16="http://schemas.microsoft.com/office/drawing/2014/main" id="{EAA7728D-A740-4EE2-A007-501A73690E07}"/>
              </a:ext>
            </a:extLst>
          </p:cNvPr>
          <p:cNvSpPr/>
          <p:nvPr/>
        </p:nvSpPr>
        <p:spPr>
          <a:xfrm>
            <a:off x="11005912" y="988615"/>
            <a:ext cx="776932" cy="635127"/>
          </a:xfrm>
          <a:prstGeom prst="cloudCallout">
            <a:avLst>
              <a:gd name="adj1" fmla="val -81642"/>
              <a:gd name="adj2" fmla="val 73023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Bulle narrative : rectangle 52">
            <a:extLst>
              <a:ext uri="{FF2B5EF4-FFF2-40B4-BE49-F238E27FC236}">
                <a16:creationId xmlns:a16="http://schemas.microsoft.com/office/drawing/2014/main" id="{7528FF14-82B2-4B4A-8F9F-57284858D5AA}"/>
              </a:ext>
            </a:extLst>
          </p:cNvPr>
          <p:cNvSpPr/>
          <p:nvPr/>
        </p:nvSpPr>
        <p:spPr>
          <a:xfrm>
            <a:off x="7257955" y="5525723"/>
            <a:ext cx="852288" cy="525594"/>
          </a:xfrm>
          <a:prstGeom prst="wedgeRectCallout">
            <a:avLst>
              <a:gd name="adj1" fmla="val 88202"/>
              <a:gd name="adj2" fmla="val -52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>
            <a:extLst>
              <a:ext uri="{FF2B5EF4-FFF2-40B4-BE49-F238E27FC236}">
                <a16:creationId xmlns:a16="http://schemas.microsoft.com/office/drawing/2014/main" id="{9B2DB5A2-91BC-4418-9DCD-2B4828B91479}"/>
              </a:ext>
            </a:extLst>
          </p:cNvPr>
          <p:cNvSpPr/>
          <p:nvPr/>
        </p:nvSpPr>
        <p:spPr>
          <a:xfrm>
            <a:off x="8528091" y="2559052"/>
            <a:ext cx="1745416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Perso. crèches</a:t>
            </a:r>
          </a:p>
        </p:txBody>
      </p:sp>
      <p:sp>
        <p:nvSpPr>
          <p:cNvPr id="32" name="Phylactère : pensées 31">
            <a:extLst>
              <a:ext uri="{FF2B5EF4-FFF2-40B4-BE49-F238E27FC236}">
                <a16:creationId xmlns:a16="http://schemas.microsoft.com/office/drawing/2014/main" id="{6F728770-6BBD-4DDC-80C2-C89A28A6155F}"/>
              </a:ext>
            </a:extLst>
          </p:cNvPr>
          <p:cNvSpPr/>
          <p:nvPr/>
        </p:nvSpPr>
        <p:spPr>
          <a:xfrm rot="16200000">
            <a:off x="544565" y="4328307"/>
            <a:ext cx="606901" cy="583332"/>
          </a:xfrm>
          <a:prstGeom prst="cloudCallout">
            <a:avLst>
              <a:gd name="adj1" fmla="val -66190"/>
              <a:gd name="adj2" fmla="val 7300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01C75B8-7133-41C5-94F9-74848488336A}"/>
              </a:ext>
            </a:extLst>
          </p:cNvPr>
          <p:cNvSpPr txBox="1"/>
          <p:nvPr/>
        </p:nvSpPr>
        <p:spPr>
          <a:xfrm rot="19354002">
            <a:off x="664057" y="4325273"/>
            <a:ext cx="531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143CE17-6597-40DA-9F14-ECF7CE2A688E}"/>
              </a:ext>
            </a:extLst>
          </p:cNvPr>
          <p:cNvSpPr txBox="1"/>
          <p:nvPr/>
        </p:nvSpPr>
        <p:spPr>
          <a:xfrm>
            <a:off x="5557229" y="2488321"/>
            <a:ext cx="2533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i="1" dirty="0">
                <a:solidFill>
                  <a:schemeClr val="bg1">
                    <a:lumMod val="65000"/>
                  </a:schemeClr>
                </a:solidFill>
              </a:rPr>
              <a:t>Silence</a:t>
            </a:r>
          </a:p>
        </p:txBody>
      </p:sp>
    </p:spTree>
    <p:extLst>
      <p:ext uri="{BB962C8B-B14F-4D97-AF65-F5344CB8AC3E}">
        <p14:creationId xmlns:p14="http://schemas.microsoft.com/office/powerpoint/2010/main" val="378347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9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3A65B701-0F92-4B61-A7C5-B3626FE92F64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028" y="365125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Silences </a:t>
            </a:r>
            <a:r>
              <a:rPr lang="fr-FR" sz="1800" b="1" dirty="0"/>
              <a:t>à propos des langues de la maison</a:t>
            </a:r>
            <a:endParaRPr lang="fr-FR" sz="18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tx1"/>
                </a:solidFill>
              </a:rPr>
              <a:pPr algn="ctr"/>
              <a:t>3</a:t>
            </a:fld>
            <a:endParaRPr lang="fr-FR" sz="1800" b="1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5013182" y="136533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DAE390-C7F4-403E-BF64-2245D44A4DDA}"/>
              </a:ext>
            </a:extLst>
          </p:cNvPr>
          <p:cNvSpPr/>
          <p:nvPr/>
        </p:nvSpPr>
        <p:spPr>
          <a:xfrm>
            <a:off x="1365678" y="157822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4176DB6-24D3-4BD8-9AE7-5CCAFB8A8B5C}"/>
              </a:ext>
            </a:extLst>
          </p:cNvPr>
          <p:cNvSpPr/>
          <p:nvPr/>
        </p:nvSpPr>
        <p:spPr>
          <a:xfrm>
            <a:off x="1132730" y="1208797"/>
            <a:ext cx="2091791" cy="930150"/>
          </a:xfrm>
          <a:prstGeom prst="ellipse">
            <a:avLst/>
          </a:prstGeom>
          <a:solidFill>
            <a:srgbClr val="DAC1ED"/>
          </a:solidFill>
          <a:ln w="1905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Enfants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9E3FA60-3EDE-4BE5-8DE2-B24D26046CF5}"/>
              </a:ext>
            </a:extLst>
          </p:cNvPr>
          <p:cNvSpPr/>
          <p:nvPr/>
        </p:nvSpPr>
        <p:spPr>
          <a:xfrm>
            <a:off x="1271426" y="4717651"/>
            <a:ext cx="2091791" cy="930150"/>
          </a:xfrm>
          <a:prstGeom prst="ellipse">
            <a:avLst/>
          </a:prstGeom>
          <a:solidFill>
            <a:srgbClr val="C59EE2"/>
          </a:solidFill>
          <a:ln w="1905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Parents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7B5FF87-7C0B-4635-950F-24776BB62378}"/>
              </a:ext>
            </a:extLst>
          </p:cNvPr>
          <p:cNvSpPr/>
          <p:nvPr/>
        </p:nvSpPr>
        <p:spPr>
          <a:xfrm>
            <a:off x="8115419" y="875900"/>
            <a:ext cx="2726953" cy="5636304"/>
          </a:xfrm>
          <a:prstGeom prst="ellipse">
            <a:avLst/>
          </a:prstGeom>
          <a:gradFill flip="none" rotWithShape="1">
            <a:gsLst>
              <a:gs pos="40000">
                <a:schemeClr val="accent4">
                  <a:lumMod val="60000"/>
                  <a:lumOff val="40000"/>
                </a:schemeClr>
              </a:gs>
              <a:gs pos="0">
                <a:schemeClr val="accent2">
                  <a:lumMod val="75000"/>
                </a:schemeClr>
              </a:gs>
              <a:gs pos="74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alpha val="47000"/>
                </a:schemeClr>
              </a:gs>
            </a:gsLst>
            <a:lin ang="5400000" scaled="1"/>
            <a:tileRect/>
          </a:gra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Professionnels de l’enfance</a:t>
            </a:r>
          </a:p>
        </p:txBody>
      </p:sp>
      <p:sp>
        <p:nvSpPr>
          <p:cNvPr id="23" name="Bulle narrative : rectangle 22">
            <a:extLst>
              <a:ext uri="{FF2B5EF4-FFF2-40B4-BE49-F238E27FC236}">
                <a16:creationId xmlns:a16="http://schemas.microsoft.com/office/drawing/2014/main" id="{2676EA05-65F3-4517-BE03-E2BCC66900E5}"/>
              </a:ext>
            </a:extLst>
          </p:cNvPr>
          <p:cNvSpPr/>
          <p:nvPr/>
        </p:nvSpPr>
        <p:spPr>
          <a:xfrm>
            <a:off x="3234191" y="949666"/>
            <a:ext cx="479720" cy="374444"/>
          </a:xfrm>
          <a:prstGeom prst="wedgeRectCallout">
            <a:avLst>
              <a:gd name="adj1" fmla="val -91271"/>
              <a:gd name="adj2" fmla="val 61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Bulle narrative : ronde 23">
            <a:extLst>
              <a:ext uri="{FF2B5EF4-FFF2-40B4-BE49-F238E27FC236}">
                <a16:creationId xmlns:a16="http://schemas.microsoft.com/office/drawing/2014/main" id="{FD99AF98-A227-4397-92BF-BABA0152F96C}"/>
              </a:ext>
            </a:extLst>
          </p:cNvPr>
          <p:cNvSpPr/>
          <p:nvPr/>
        </p:nvSpPr>
        <p:spPr>
          <a:xfrm>
            <a:off x="1896999" y="5945186"/>
            <a:ext cx="586688" cy="365126"/>
          </a:xfrm>
          <a:prstGeom prst="wedgeEllipseCallout">
            <a:avLst>
              <a:gd name="adj1" fmla="val 11132"/>
              <a:gd name="adj2" fmla="val -109796"/>
            </a:avLst>
          </a:prstGeom>
          <a:solidFill>
            <a:srgbClr val="F5B9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Bulle narrative : rectangle à coins arrondis 24">
            <a:extLst>
              <a:ext uri="{FF2B5EF4-FFF2-40B4-BE49-F238E27FC236}">
                <a16:creationId xmlns:a16="http://schemas.microsoft.com/office/drawing/2014/main" id="{1376981D-6A69-4D83-9A04-6A722F97FBAA}"/>
              </a:ext>
            </a:extLst>
          </p:cNvPr>
          <p:cNvSpPr/>
          <p:nvPr/>
        </p:nvSpPr>
        <p:spPr>
          <a:xfrm>
            <a:off x="840932" y="5478555"/>
            <a:ext cx="392971" cy="466631"/>
          </a:xfrm>
          <a:prstGeom prst="wedgeRoundRectCallout">
            <a:avLst>
              <a:gd name="adj1" fmla="val 52012"/>
              <a:gd name="adj2" fmla="val -76323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Bulle narrative : rectangle 25">
            <a:extLst>
              <a:ext uri="{FF2B5EF4-FFF2-40B4-BE49-F238E27FC236}">
                <a16:creationId xmlns:a16="http://schemas.microsoft.com/office/drawing/2014/main" id="{72E4EF17-F93F-4680-9A59-A3CA7575500C}"/>
              </a:ext>
            </a:extLst>
          </p:cNvPr>
          <p:cNvSpPr/>
          <p:nvPr/>
        </p:nvSpPr>
        <p:spPr>
          <a:xfrm>
            <a:off x="3229471" y="5683205"/>
            <a:ext cx="557157" cy="300172"/>
          </a:xfrm>
          <a:prstGeom prst="wedgeRectCallout">
            <a:avLst>
              <a:gd name="adj1" fmla="val -79343"/>
              <a:gd name="adj2" fmla="val -615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Nuage 31">
            <a:extLst>
              <a:ext uri="{FF2B5EF4-FFF2-40B4-BE49-F238E27FC236}">
                <a16:creationId xmlns:a16="http://schemas.microsoft.com/office/drawing/2014/main" id="{5A3BA8B2-DB99-4A05-9EDA-E7E23470ADD8}"/>
              </a:ext>
            </a:extLst>
          </p:cNvPr>
          <p:cNvSpPr/>
          <p:nvPr/>
        </p:nvSpPr>
        <p:spPr>
          <a:xfrm>
            <a:off x="68860" y="2174351"/>
            <a:ext cx="3516630" cy="2393890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7DDA124C-8552-4EB7-B0BC-7FB93200B31E}"/>
              </a:ext>
            </a:extLst>
          </p:cNvPr>
          <p:cNvSpPr/>
          <p:nvPr/>
        </p:nvSpPr>
        <p:spPr>
          <a:xfrm rot="20604845">
            <a:off x="8534263" y="1386808"/>
            <a:ext cx="1593809" cy="3263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Enseignants</a:t>
            </a:r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1A097D73-CBE0-47A8-86C9-4683EE751543}"/>
              </a:ext>
            </a:extLst>
          </p:cNvPr>
          <p:cNvSpPr/>
          <p:nvPr/>
        </p:nvSpPr>
        <p:spPr>
          <a:xfrm rot="20152555">
            <a:off x="8636162" y="5441768"/>
            <a:ext cx="1890119" cy="32638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Orthophonistes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F95C7479-FF77-4575-9CC8-1A545725367F}"/>
              </a:ext>
            </a:extLst>
          </p:cNvPr>
          <p:cNvSpPr/>
          <p:nvPr/>
        </p:nvSpPr>
        <p:spPr>
          <a:xfrm rot="21138972">
            <a:off x="8826746" y="4028585"/>
            <a:ext cx="1295573" cy="373914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Médecins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6D0A2FE1-7DD6-4F04-B9BF-BB5B61078BBD}"/>
              </a:ext>
            </a:extLst>
          </p:cNvPr>
          <p:cNvSpPr/>
          <p:nvPr/>
        </p:nvSpPr>
        <p:spPr>
          <a:xfrm rot="798782">
            <a:off x="8665264" y="4702859"/>
            <a:ext cx="1716382" cy="32638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Psychologues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AF963D51-7528-4795-99C3-578BDF814C32}"/>
              </a:ext>
            </a:extLst>
          </p:cNvPr>
          <p:cNvSpPr/>
          <p:nvPr/>
        </p:nvSpPr>
        <p:spPr>
          <a:xfrm rot="500216">
            <a:off x="8532940" y="1922281"/>
            <a:ext cx="1669151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Animateurs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1407680B-AD80-491C-88C7-565A7BB43A5D}"/>
              </a:ext>
            </a:extLst>
          </p:cNvPr>
          <p:cNvSpPr/>
          <p:nvPr/>
        </p:nvSpPr>
        <p:spPr>
          <a:xfrm>
            <a:off x="8528092" y="2559052"/>
            <a:ext cx="1530498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Animateurs</a:t>
            </a:r>
          </a:p>
        </p:txBody>
      </p:sp>
      <p:sp>
        <p:nvSpPr>
          <p:cNvPr id="48" name="Bulle narrative : rectangle à coins arrondis 47">
            <a:extLst>
              <a:ext uri="{FF2B5EF4-FFF2-40B4-BE49-F238E27FC236}">
                <a16:creationId xmlns:a16="http://schemas.microsoft.com/office/drawing/2014/main" id="{DD86BC2D-0CFD-494A-9072-5DCFAC277166}"/>
              </a:ext>
            </a:extLst>
          </p:cNvPr>
          <p:cNvSpPr/>
          <p:nvPr/>
        </p:nvSpPr>
        <p:spPr>
          <a:xfrm>
            <a:off x="510093" y="1877409"/>
            <a:ext cx="540516" cy="261632"/>
          </a:xfrm>
          <a:prstGeom prst="wedgeRoundRectCallout">
            <a:avLst>
              <a:gd name="adj1" fmla="val 42449"/>
              <a:gd name="adj2" fmla="val -89745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Bulle narrative : ronde 48">
            <a:extLst>
              <a:ext uri="{FF2B5EF4-FFF2-40B4-BE49-F238E27FC236}">
                <a16:creationId xmlns:a16="http://schemas.microsoft.com/office/drawing/2014/main" id="{13740476-A053-40BD-8CC4-46F24F3E17F2}"/>
              </a:ext>
            </a:extLst>
          </p:cNvPr>
          <p:cNvSpPr/>
          <p:nvPr/>
        </p:nvSpPr>
        <p:spPr>
          <a:xfrm>
            <a:off x="497938" y="968837"/>
            <a:ext cx="668726" cy="374444"/>
          </a:xfrm>
          <a:prstGeom prst="wedgeEllipseCallout">
            <a:avLst>
              <a:gd name="adj1" fmla="val 58204"/>
              <a:gd name="adj2" fmla="val 74000"/>
            </a:avLst>
          </a:prstGeom>
          <a:solidFill>
            <a:srgbClr val="F5B9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Phylactère : pensées 49">
            <a:extLst>
              <a:ext uri="{FF2B5EF4-FFF2-40B4-BE49-F238E27FC236}">
                <a16:creationId xmlns:a16="http://schemas.microsoft.com/office/drawing/2014/main" id="{3B97AF0F-F886-4E77-BF2F-3D585E642AC8}"/>
              </a:ext>
            </a:extLst>
          </p:cNvPr>
          <p:cNvSpPr/>
          <p:nvPr/>
        </p:nvSpPr>
        <p:spPr>
          <a:xfrm>
            <a:off x="11097314" y="4923424"/>
            <a:ext cx="701438" cy="549275"/>
          </a:xfrm>
          <a:prstGeom prst="cloudCallout">
            <a:avLst>
              <a:gd name="adj1" fmla="val -111873"/>
              <a:gd name="adj2" fmla="val -53063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Phylactère : pensées 50">
            <a:extLst>
              <a:ext uri="{FF2B5EF4-FFF2-40B4-BE49-F238E27FC236}">
                <a16:creationId xmlns:a16="http://schemas.microsoft.com/office/drawing/2014/main" id="{7319B4F7-72CC-4255-B881-A541048E5F09}"/>
              </a:ext>
            </a:extLst>
          </p:cNvPr>
          <p:cNvSpPr/>
          <p:nvPr/>
        </p:nvSpPr>
        <p:spPr>
          <a:xfrm>
            <a:off x="11219939" y="3082347"/>
            <a:ext cx="721818" cy="549275"/>
          </a:xfrm>
          <a:prstGeom prst="cloudCallout">
            <a:avLst>
              <a:gd name="adj1" fmla="val -95867"/>
              <a:gd name="adj2" fmla="val -625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Phylactère : pensées 51">
            <a:extLst>
              <a:ext uri="{FF2B5EF4-FFF2-40B4-BE49-F238E27FC236}">
                <a16:creationId xmlns:a16="http://schemas.microsoft.com/office/drawing/2014/main" id="{EAA7728D-A740-4EE2-A007-501A73690E07}"/>
              </a:ext>
            </a:extLst>
          </p:cNvPr>
          <p:cNvSpPr/>
          <p:nvPr/>
        </p:nvSpPr>
        <p:spPr>
          <a:xfrm>
            <a:off x="11005912" y="988615"/>
            <a:ext cx="776932" cy="635127"/>
          </a:xfrm>
          <a:prstGeom prst="cloudCallout">
            <a:avLst>
              <a:gd name="adj1" fmla="val -81642"/>
              <a:gd name="adj2" fmla="val 73023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Bulle narrative : rectangle 52">
            <a:extLst>
              <a:ext uri="{FF2B5EF4-FFF2-40B4-BE49-F238E27FC236}">
                <a16:creationId xmlns:a16="http://schemas.microsoft.com/office/drawing/2014/main" id="{7528FF14-82B2-4B4A-8F9F-57284858D5AA}"/>
              </a:ext>
            </a:extLst>
          </p:cNvPr>
          <p:cNvSpPr/>
          <p:nvPr/>
        </p:nvSpPr>
        <p:spPr>
          <a:xfrm>
            <a:off x="7257955" y="5525723"/>
            <a:ext cx="852288" cy="525594"/>
          </a:xfrm>
          <a:prstGeom prst="wedgeRectCallout">
            <a:avLst>
              <a:gd name="adj1" fmla="val 88202"/>
              <a:gd name="adj2" fmla="val -52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>
            <a:extLst>
              <a:ext uri="{FF2B5EF4-FFF2-40B4-BE49-F238E27FC236}">
                <a16:creationId xmlns:a16="http://schemas.microsoft.com/office/drawing/2014/main" id="{412B3215-B8C4-4509-B72F-1DCC0A5633D6}"/>
              </a:ext>
            </a:extLst>
          </p:cNvPr>
          <p:cNvSpPr/>
          <p:nvPr/>
        </p:nvSpPr>
        <p:spPr>
          <a:xfrm>
            <a:off x="8528091" y="2559052"/>
            <a:ext cx="1745416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Perso. crèches</a:t>
            </a:r>
          </a:p>
        </p:txBody>
      </p:sp>
      <p:sp>
        <p:nvSpPr>
          <p:cNvPr id="36" name="Phylactère : pensées 35">
            <a:extLst>
              <a:ext uri="{FF2B5EF4-FFF2-40B4-BE49-F238E27FC236}">
                <a16:creationId xmlns:a16="http://schemas.microsoft.com/office/drawing/2014/main" id="{FCC38E0B-C58B-4378-A258-4B2762E97803}"/>
              </a:ext>
            </a:extLst>
          </p:cNvPr>
          <p:cNvSpPr/>
          <p:nvPr/>
        </p:nvSpPr>
        <p:spPr>
          <a:xfrm rot="16200000">
            <a:off x="544565" y="4328307"/>
            <a:ext cx="606901" cy="583332"/>
          </a:xfrm>
          <a:prstGeom prst="cloudCallout">
            <a:avLst>
              <a:gd name="adj1" fmla="val -66190"/>
              <a:gd name="adj2" fmla="val 7300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B164CEB-B85B-4E66-BE93-A3F277EBE858}"/>
              </a:ext>
            </a:extLst>
          </p:cNvPr>
          <p:cNvSpPr txBox="1"/>
          <p:nvPr/>
        </p:nvSpPr>
        <p:spPr>
          <a:xfrm rot="19242219">
            <a:off x="648668" y="4290060"/>
            <a:ext cx="531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?</a:t>
            </a:r>
          </a:p>
        </p:txBody>
      </p:sp>
      <p:sp>
        <p:nvSpPr>
          <p:cNvPr id="33" name="Nuage 32">
            <a:extLst>
              <a:ext uri="{FF2B5EF4-FFF2-40B4-BE49-F238E27FC236}">
                <a16:creationId xmlns:a16="http://schemas.microsoft.com/office/drawing/2014/main" id="{3EA7F980-C676-46CB-8274-C8136A74621F}"/>
              </a:ext>
            </a:extLst>
          </p:cNvPr>
          <p:cNvSpPr/>
          <p:nvPr/>
        </p:nvSpPr>
        <p:spPr>
          <a:xfrm>
            <a:off x="3691514" y="949666"/>
            <a:ext cx="4374635" cy="4248396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05D9F827-FF30-4E43-8FCB-33F8EB489255}"/>
              </a:ext>
            </a:extLst>
          </p:cNvPr>
          <p:cNvSpPr txBox="1"/>
          <p:nvPr/>
        </p:nvSpPr>
        <p:spPr>
          <a:xfrm>
            <a:off x="5557229" y="2488321"/>
            <a:ext cx="2533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i="1" dirty="0">
                <a:solidFill>
                  <a:schemeClr val="bg1">
                    <a:lumMod val="65000"/>
                  </a:schemeClr>
                </a:solidFill>
              </a:rPr>
              <a:t>Silence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53E00D4A-FD91-4A58-A931-9E3B7F6E722B}"/>
              </a:ext>
            </a:extLst>
          </p:cNvPr>
          <p:cNvSpPr txBox="1"/>
          <p:nvPr/>
        </p:nvSpPr>
        <p:spPr>
          <a:xfrm>
            <a:off x="1179406" y="3291274"/>
            <a:ext cx="2533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i="1" dirty="0">
                <a:solidFill>
                  <a:schemeClr val="bg1">
                    <a:lumMod val="65000"/>
                  </a:schemeClr>
                </a:solidFill>
              </a:rPr>
              <a:t>Silence</a:t>
            </a:r>
          </a:p>
        </p:txBody>
      </p:sp>
    </p:spTree>
    <p:extLst>
      <p:ext uri="{BB962C8B-B14F-4D97-AF65-F5344CB8AC3E}">
        <p14:creationId xmlns:p14="http://schemas.microsoft.com/office/powerpoint/2010/main" val="1581360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99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3A65B701-0F92-4B61-A7C5-B3626FE92F64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028" y="365125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>
                <a:solidFill>
                  <a:prstClr val="black"/>
                </a:solidFill>
              </a:rPr>
              <a:t>Silences </a:t>
            </a:r>
            <a:r>
              <a:rPr lang="fr-FR" sz="1800" b="1" dirty="0">
                <a:solidFill>
                  <a:prstClr val="black"/>
                </a:solidFill>
              </a:rPr>
              <a:t>à propos des langues de la maison</a:t>
            </a:r>
            <a:endParaRPr lang="fr-FR" sz="12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/>
              <a:pPr algn="ctr"/>
              <a:t>4</a:t>
            </a:fld>
            <a:endParaRPr lang="fr-FR" sz="1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5013182" y="136533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DAE390-C7F4-403E-BF64-2245D44A4DDA}"/>
              </a:ext>
            </a:extLst>
          </p:cNvPr>
          <p:cNvSpPr/>
          <p:nvPr/>
        </p:nvSpPr>
        <p:spPr>
          <a:xfrm>
            <a:off x="1365678" y="157822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7" name="Nuage 6">
            <a:extLst>
              <a:ext uri="{FF2B5EF4-FFF2-40B4-BE49-F238E27FC236}">
                <a16:creationId xmlns:a16="http://schemas.microsoft.com/office/drawing/2014/main" id="{8ABE0F4C-4C73-4729-9187-343CA403C3F4}"/>
              </a:ext>
            </a:extLst>
          </p:cNvPr>
          <p:cNvSpPr/>
          <p:nvPr/>
        </p:nvSpPr>
        <p:spPr>
          <a:xfrm>
            <a:off x="3691982" y="953574"/>
            <a:ext cx="4374635" cy="4248396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4176DB6-24D3-4BD8-9AE7-5CCAFB8A8B5C}"/>
              </a:ext>
            </a:extLst>
          </p:cNvPr>
          <p:cNvSpPr/>
          <p:nvPr/>
        </p:nvSpPr>
        <p:spPr>
          <a:xfrm>
            <a:off x="1132730" y="1208797"/>
            <a:ext cx="2091791" cy="930150"/>
          </a:xfrm>
          <a:prstGeom prst="ellipse">
            <a:avLst/>
          </a:prstGeom>
          <a:solidFill>
            <a:srgbClr val="DAC1ED"/>
          </a:solidFill>
          <a:ln w="1905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Enfants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9E3FA60-3EDE-4BE5-8DE2-B24D26046CF5}"/>
              </a:ext>
            </a:extLst>
          </p:cNvPr>
          <p:cNvSpPr/>
          <p:nvPr/>
        </p:nvSpPr>
        <p:spPr>
          <a:xfrm>
            <a:off x="1271426" y="4717651"/>
            <a:ext cx="2091791" cy="930150"/>
          </a:xfrm>
          <a:prstGeom prst="ellipse">
            <a:avLst/>
          </a:prstGeom>
          <a:solidFill>
            <a:srgbClr val="C59EE2"/>
          </a:solidFill>
          <a:ln w="1905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Parents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7B5FF87-7C0B-4635-950F-24776BB62378}"/>
              </a:ext>
            </a:extLst>
          </p:cNvPr>
          <p:cNvSpPr/>
          <p:nvPr/>
        </p:nvSpPr>
        <p:spPr>
          <a:xfrm>
            <a:off x="8115419" y="875900"/>
            <a:ext cx="2726953" cy="5636304"/>
          </a:xfrm>
          <a:prstGeom prst="ellipse">
            <a:avLst/>
          </a:prstGeom>
          <a:gradFill flip="none" rotWithShape="1">
            <a:gsLst>
              <a:gs pos="40000">
                <a:schemeClr val="accent4">
                  <a:lumMod val="60000"/>
                  <a:lumOff val="40000"/>
                </a:schemeClr>
              </a:gs>
              <a:gs pos="0">
                <a:schemeClr val="accent2">
                  <a:lumMod val="75000"/>
                </a:schemeClr>
              </a:gs>
              <a:gs pos="74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alpha val="47000"/>
                </a:schemeClr>
              </a:gs>
            </a:gsLst>
            <a:lin ang="5400000" scaled="1"/>
            <a:tileRect/>
          </a:gra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Professionnels de l’enfance</a:t>
            </a:r>
          </a:p>
        </p:txBody>
      </p:sp>
      <p:sp>
        <p:nvSpPr>
          <p:cNvPr id="23" name="Bulle narrative : rectangle 22">
            <a:extLst>
              <a:ext uri="{FF2B5EF4-FFF2-40B4-BE49-F238E27FC236}">
                <a16:creationId xmlns:a16="http://schemas.microsoft.com/office/drawing/2014/main" id="{2676EA05-65F3-4517-BE03-E2BCC66900E5}"/>
              </a:ext>
            </a:extLst>
          </p:cNvPr>
          <p:cNvSpPr/>
          <p:nvPr/>
        </p:nvSpPr>
        <p:spPr>
          <a:xfrm>
            <a:off x="3234191" y="949666"/>
            <a:ext cx="479720" cy="374444"/>
          </a:xfrm>
          <a:prstGeom prst="wedgeRectCallout">
            <a:avLst>
              <a:gd name="adj1" fmla="val -91271"/>
              <a:gd name="adj2" fmla="val 61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Bulle narrative : ronde 23">
            <a:extLst>
              <a:ext uri="{FF2B5EF4-FFF2-40B4-BE49-F238E27FC236}">
                <a16:creationId xmlns:a16="http://schemas.microsoft.com/office/drawing/2014/main" id="{FD99AF98-A227-4397-92BF-BABA0152F96C}"/>
              </a:ext>
            </a:extLst>
          </p:cNvPr>
          <p:cNvSpPr/>
          <p:nvPr/>
        </p:nvSpPr>
        <p:spPr>
          <a:xfrm>
            <a:off x="1896999" y="5945186"/>
            <a:ext cx="586688" cy="365126"/>
          </a:xfrm>
          <a:prstGeom prst="wedgeEllipseCallout">
            <a:avLst>
              <a:gd name="adj1" fmla="val 11132"/>
              <a:gd name="adj2" fmla="val -109796"/>
            </a:avLst>
          </a:prstGeom>
          <a:solidFill>
            <a:srgbClr val="F5B9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Bulle narrative : rectangle à coins arrondis 24">
            <a:extLst>
              <a:ext uri="{FF2B5EF4-FFF2-40B4-BE49-F238E27FC236}">
                <a16:creationId xmlns:a16="http://schemas.microsoft.com/office/drawing/2014/main" id="{1376981D-6A69-4D83-9A04-6A722F97FBAA}"/>
              </a:ext>
            </a:extLst>
          </p:cNvPr>
          <p:cNvSpPr/>
          <p:nvPr/>
        </p:nvSpPr>
        <p:spPr>
          <a:xfrm>
            <a:off x="840932" y="5478555"/>
            <a:ext cx="392971" cy="466631"/>
          </a:xfrm>
          <a:prstGeom prst="wedgeRoundRectCallout">
            <a:avLst>
              <a:gd name="adj1" fmla="val 52012"/>
              <a:gd name="adj2" fmla="val -76323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Bulle narrative : rectangle 25">
            <a:extLst>
              <a:ext uri="{FF2B5EF4-FFF2-40B4-BE49-F238E27FC236}">
                <a16:creationId xmlns:a16="http://schemas.microsoft.com/office/drawing/2014/main" id="{72E4EF17-F93F-4680-9A59-A3CA7575500C}"/>
              </a:ext>
            </a:extLst>
          </p:cNvPr>
          <p:cNvSpPr/>
          <p:nvPr/>
        </p:nvSpPr>
        <p:spPr>
          <a:xfrm>
            <a:off x="3229471" y="5683205"/>
            <a:ext cx="557157" cy="300172"/>
          </a:xfrm>
          <a:prstGeom prst="wedgeRectCallout">
            <a:avLst>
              <a:gd name="adj1" fmla="val -79343"/>
              <a:gd name="adj2" fmla="val -615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Nuage 31">
            <a:extLst>
              <a:ext uri="{FF2B5EF4-FFF2-40B4-BE49-F238E27FC236}">
                <a16:creationId xmlns:a16="http://schemas.microsoft.com/office/drawing/2014/main" id="{5A3BA8B2-DB99-4A05-9EDA-E7E23470ADD8}"/>
              </a:ext>
            </a:extLst>
          </p:cNvPr>
          <p:cNvSpPr/>
          <p:nvPr/>
        </p:nvSpPr>
        <p:spPr>
          <a:xfrm>
            <a:off x="68860" y="2174351"/>
            <a:ext cx="3516630" cy="2393890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7DDA124C-8552-4EB7-B0BC-7FB93200B31E}"/>
              </a:ext>
            </a:extLst>
          </p:cNvPr>
          <p:cNvSpPr/>
          <p:nvPr/>
        </p:nvSpPr>
        <p:spPr>
          <a:xfrm rot="20604845">
            <a:off x="8534263" y="1386808"/>
            <a:ext cx="1593809" cy="3263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Enseignants</a:t>
            </a:r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1A097D73-CBE0-47A8-86C9-4683EE751543}"/>
              </a:ext>
            </a:extLst>
          </p:cNvPr>
          <p:cNvSpPr/>
          <p:nvPr/>
        </p:nvSpPr>
        <p:spPr>
          <a:xfrm rot="20152555">
            <a:off x="8636181" y="5441855"/>
            <a:ext cx="1889692" cy="32638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Orthophonistes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F95C7479-FF77-4575-9CC8-1A545725367F}"/>
              </a:ext>
            </a:extLst>
          </p:cNvPr>
          <p:cNvSpPr/>
          <p:nvPr/>
        </p:nvSpPr>
        <p:spPr>
          <a:xfrm rot="21138972">
            <a:off x="8826746" y="4029657"/>
            <a:ext cx="1295573" cy="373914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Médecins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6D0A2FE1-7DD6-4F04-B9BF-BB5B61078BBD}"/>
              </a:ext>
            </a:extLst>
          </p:cNvPr>
          <p:cNvSpPr/>
          <p:nvPr/>
        </p:nvSpPr>
        <p:spPr>
          <a:xfrm rot="798782">
            <a:off x="8665264" y="4702859"/>
            <a:ext cx="1716382" cy="32638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Psychologues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AF963D51-7528-4795-99C3-578BDF814C32}"/>
              </a:ext>
            </a:extLst>
          </p:cNvPr>
          <p:cNvSpPr/>
          <p:nvPr/>
        </p:nvSpPr>
        <p:spPr>
          <a:xfrm rot="500216">
            <a:off x="8532940" y="1922281"/>
            <a:ext cx="1669151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Animateurs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1407680B-AD80-491C-88C7-565A7BB43A5D}"/>
              </a:ext>
            </a:extLst>
          </p:cNvPr>
          <p:cNvSpPr/>
          <p:nvPr/>
        </p:nvSpPr>
        <p:spPr>
          <a:xfrm>
            <a:off x="8528091" y="2559052"/>
            <a:ext cx="1745416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Perso. crèches</a:t>
            </a:r>
          </a:p>
        </p:txBody>
      </p:sp>
      <p:sp>
        <p:nvSpPr>
          <p:cNvPr id="48" name="Bulle narrative : rectangle à coins arrondis 47">
            <a:extLst>
              <a:ext uri="{FF2B5EF4-FFF2-40B4-BE49-F238E27FC236}">
                <a16:creationId xmlns:a16="http://schemas.microsoft.com/office/drawing/2014/main" id="{DD86BC2D-0CFD-494A-9072-5DCFAC277166}"/>
              </a:ext>
            </a:extLst>
          </p:cNvPr>
          <p:cNvSpPr/>
          <p:nvPr/>
        </p:nvSpPr>
        <p:spPr>
          <a:xfrm>
            <a:off x="510093" y="1877409"/>
            <a:ext cx="540516" cy="261632"/>
          </a:xfrm>
          <a:prstGeom prst="wedgeRoundRectCallout">
            <a:avLst>
              <a:gd name="adj1" fmla="val 42449"/>
              <a:gd name="adj2" fmla="val -89745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Bulle narrative : ronde 48">
            <a:extLst>
              <a:ext uri="{FF2B5EF4-FFF2-40B4-BE49-F238E27FC236}">
                <a16:creationId xmlns:a16="http://schemas.microsoft.com/office/drawing/2014/main" id="{13740476-A053-40BD-8CC4-46F24F3E17F2}"/>
              </a:ext>
            </a:extLst>
          </p:cNvPr>
          <p:cNvSpPr/>
          <p:nvPr/>
        </p:nvSpPr>
        <p:spPr>
          <a:xfrm>
            <a:off x="497938" y="968837"/>
            <a:ext cx="668726" cy="374444"/>
          </a:xfrm>
          <a:prstGeom prst="wedgeEllipseCallout">
            <a:avLst>
              <a:gd name="adj1" fmla="val 58204"/>
              <a:gd name="adj2" fmla="val 74000"/>
            </a:avLst>
          </a:prstGeom>
          <a:solidFill>
            <a:srgbClr val="F5B9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Phylactère : pensées 49">
            <a:extLst>
              <a:ext uri="{FF2B5EF4-FFF2-40B4-BE49-F238E27FC236}">
                <a16:creationId xmlns:a16="http://schemas.microsoft.com/office/drawing/2014/main" id="{3B97AF0F-F886-4E77-BF2F-3D585E642AC8}"/>
              </a:ext>
            </a:extLst>
          </p:cNvPr>
          <p:cNvSpPr/>
          <p:nvPr/>
        </p:nvSpPr>
        <p:spPr>
          <a:xfrm>
            <a:off x="11097314" y="4923424"/>
            <a:ext cx="701438" cy="549275"/>
          </a:xfrm>
          <a:prstGeom prst="cloudCallout">
            <a:avLst>
              <a:gd name="adj1" fmla="val -111873"/>
              <a:gd name="adj2" fmla="val -53063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Phylactère : pensées 50">
            <a:extLst>
              <a:ext uri="{FF2B5EF4-FFF2-40B4-BE49-F238E27FC236}">
                <a16:creationId xmlns:a16="http://schemas.microsoft.com/office/drawing/2014/main" id="{7319B4F7-72CC-4255-B881-A541048E5F09}"/>
              </a:ext>
            </a:extLst>
          </p:cNvPr>
          <p:cNvSpPr/>
          <p:nvPr/>
        </p:nvSpPr>
        <p:spPr>
          <a:xfrm>
            <a:off x="11219939" y="3082347"/>
            <a:ext cx="721818" cy="549275"/>
          </a:xfrm>
          <a:prstGeom prst="cloudCallout">
            <a:avLst>
              <a:gd name="adj1" fmla="val -95867"/>
              <a:gd name="adj2" fmla="val -625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Phylactère : pensées 51">
            <a:extLst>
              <a:ext uri="{FF2B5EF4-FFF2-40B4-BE49-F238E27FC236}">
                <a16:creationId xmlns:a16="http://schemas.microsoft.com/office/drawing/2014/main" id="{EAA7728D-A740-4EE2-A007-501A73690E07}"/>
              </a:ext>
            </a:extLst>
          </p:cNvPr>
          <p:cNvSpPr/>
          <p:nvPr/>
        </p:nvSpPr>
        <p:spPr>
          <a:xfrm>
            <a:off x="11005912" y="988615"/>
            <a:ext cx="776932" cy="635127"/>
          </a:xfrm>
          <a:prstGeom prst="cloudCallout">
            <a:avLst>
              <a:gd name="adj1" fmla="val -81642"/>
              <a:gd name="adj2" fmla="val 73023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Bulle narrative : rectangle 52">
            <a:extLst>
              <a:ext uri="{FF2B5EF4-FFF2-40B4-BE49-F238E27FC236}">
                <a16:creationId xmlns:a16="http://schemas.microsoft.com/office/drawing/2014/main" id="{7528FF14-82B2-4B4A-8F9F-57284858D5AA}"/>
              </a:ext>
            </a:extLst>
          </p:cNvPr>
          <p:cNvSpPr/>
          <p:nvPr/>
        </p:nvSpPr>
        <p:spPr>
          <a:xfrm>
            <a:off x="7257955" y="5525723"/>
            <a:ext cx="852288" cy="525594"/>
          </a:xfrm>
          <a:prstGeom prst="wedgeRectCallout">
            <a:avLst>
              <a:gd name="adj1" fmla="val 88202"/>
              <a:gd name="adj2" fmla="val -52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54A56B92-F324-4618-9090-4FC26A128D06}"/>
              </a:ext>
            </a:extLst>
          </p:cNvPr>
          <p:cNvSpPr txBox="1"/>
          <p:nvPr/>
        </p:nvSpPr>
        <p:spPr>
          <a:xfrm>
            <a:off x="4090244" y="1762888"/>
            <a:ext cx="38857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Langues parlées à la maison ?</a:t>
            </a:r>
          </a:p>
          <a:p>
            <a:pPr algn="ctr"/>
            <a:r>
              <a:rPr lang="fr-FR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Avec qui ?</a:t>
            </a:r>
          </a:p>
          <a:p>
            <a:pPr algn="ctr"/>
            <a:r>
              <a:rPr lang="fr-FR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Quelles compétences ?</a:t>
            </a:r>
          </a:p>
          <a:p>
            <a:pPr algn="ctr"/>
            <a:endParaRPr lang="fr-FR" sz="16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fr-FR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Ressemblances/différences</a:t>
            </a:r>
          </a:p>
          <a:p>
            <a:pPr algn="ctr"/>
            <a:r>
              <a:rPr lang="fr-FR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avec le français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7A9FF3E7-2E4C-4047-B09B-CD017B17CF3D}"/>
              </a:ext>
            </a:extLst>
          </p:cNvPr>
          <p:cNvSpPr txBox="1"/>
          <p:nvPr/>
        </p:nvSpPr>
        <p:spPr>
          <a:xfrm>
            <a:off x="4016775" y="3524422"/>
            <a:ext cx="353345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Langues utilisées / enseignées </a:t>
            </a:r>
          </a:p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à l’école ? </a:t>
            </a:r>
          </a:p>
          <a:p>
            <a:pPr algn="ctr"/>
            <a:endParaRPr lang="fr-FR" sz="10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Parler français à la maison ?</a:t>
            </a:r>
          </a:p>
        </p:txBody>
      </p:sp>
      <p:sp>
        <p:nvSpPr>
          <p:cNvPr id="58" name="Phylactère : pensées 57">
            <a:extLst>
              <a:ext uri="{FF2B5EF4-FFF2-40B4-BE49-F238E27FC236}">
                <a16:creationId xmlns:a16="http://schemas.microsoft.com/office/drawing/2014/main" id="{2173C00E-F38E-4E21-B617-F12C04D8B32E}"/>
              </a:ext>
            </a:extLst>
          </p:cNvPr>
          <p:cNvSpPr/>
          <p:nvPr/>
        </p:nvSpPr>
        <p:spPr>
          <a:xfrm rot="16200000">
            <a:off x="544565" y="4328307"/>
            <a:ext cx="606901" cy="583332"/>
          </a:xfrm>
          <a:prstGeom prst="cloudCallout">
            <a:avLst>
              <a:gd name="adj1" fmla="val -66190"/>
              <a:gd name="adj2" fmla="val 7300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535472C7-3229-45C3-9452-3B495C1D0A06}"/>
              </a:ext>
            </a:extLst>
          </p:cNvPr>
          <p:cNvSpPr txBox="1"/>
          <p:nvPr/>
        </p:nvSpPr>
        <p:spPr>
          <a:xfrm rot="19242219">
            <a:off x="648668" y="4290060"/>
            <a:ext cx="531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?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51C8D12-8330-4C2C-8813-C39AFFB17A25}"/>
              </a:ext>
            </a:extLst>
          </p:cNvPr>
          <p:cNvSpPr txBox="1"/>
          <p:nvPr/>
        </p:nvSpPr>
        <p:spPr>
          <a:xfrm>
            <a:off x="613775" y="2928901"/>
            <a:ext cx="29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Pourquoi parlons-nous(ou pas)</a:t>
            </a:r>
          </a:p>
          <a:p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  notre(nos)  langue(s) d’origine ? </a:t>
            </a:r>
            <a:endParaRPr lang="fr-FR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EB4815B-041D-48B6-B0B6-F7C81921FF01}"/>
              </a:ext>
            </a:extLst>
          </p:cNvPr>
          <p:cNvSpPr txBox="1"/>
          <p:nvPr/>
        </p:nvSpPr>
        <p:spPr>
          <a:xfrm>
            <a:off x="698968" y="3654283"/>
            <a:ext cx="25955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Qui a choisi ?   Quand ?</a:t>
            </a:r>
            <a:endParaRPr lang="fr-FR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350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9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ulle narrative : rectangle à coins arrondis 3">
            <a:extLst>
              <a:ext uri="{FF2B5EF4-FFF2-40B4-BE49-F238E27FC236}">
                <a16:creationId xmlns:a16="http://schemas.microsoft.com/office/drawing/2014/main" id="{E87D89B5-F36F-475D-B8C9-F1A65A57A99A}"/>
              </a:ext>
            </a:extLst>
          </p:cNvPr>
          <p:cNvSpPr/>
          <p:nvPr/>
        </p:nvSpPr>
        <p:spPr>
          <a:xfrm>
            <a:off x="510093" y="2915069"/>
            <a:ext cx="2928886" cy="1145451"/>
          </a:xfrm>
          <a:prstGeom prst="wedgeRoundRectCallout">
            <a:avLst>
              <a:gd name="adj1" fmla="val -6281"/>
              <a:gd name="adj2" fmla="val 76030"/>
              <a:gd name="adj3" fmla="val 16667"/>
            </a:avLst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Bulle narrative : rectangle à coins arrondis 45">
            <a:extLst>
              <a:ext uri="{FF2B5EF4-FFF2-40B4-BE49-F238E27FC236}">
                <a16:creationId xmlns:a16="http://schemas.microsoft.com/office/drawing/2014/main" id="{62036333-DF3F-4895-87E5-8BC015A423F9}"/>
              </a:ext>
            </a:extLst>
          </p:cNvPr>
          <p:cNvSpPr/>
          <p:nvPr/>
        </p:nvSpPr>
        <p:spPr>
          <a:xfrm>
            <a:off x="507364" y="2920398"/>
            <a:ext cx="2928886" cy="1145451"/>
          </a:xfrm>
          <a:prstGeom prst="wedgeRoundRectCallout">
            <a:avLst>
              <a:gd name="adj1" fmla="val 5624"/>
              <a:gd name="adj2" fmla="val -78215"/>
              <a:gd name="adj3" fmla="val 16667"/>
            </a:avLst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Bulle narrative : rectangle 44">
            <a:extLst>
              <a:ext uri="{FF2B5EF4-FFF2-40B4-BE49-F238E27FC236}">
                <a16:creationId xmlns:a16="http://schemas.microsoft.com/office/drawing/2014/main" id="{69038416-0608-46B7-8B12-8A23E75675AB}"/>
              </a:ext>
            </a:extLst>
          </p:cNvPr>
          <p:cNvSpPr/>
          <p:nvPr/>
        </p:nvSpPr>
        <p:spPr>
          <a:xfrm>
            <a:off x="3618426" y="3936922"/>
            <a:ext cx="3608455" cy="1103165"/>
          </a:xfrm>
          <a:prstGeom prst="wedgeRectCallout">
            <a:avLst>
              <a:gd name="adj1" fmla="val -64763"/>
              <a:gd name="adj2" fmla="val 27992"/>
            </a:avLst>
          </a:prstGeom>
          <a:solidFill>
            <a:schemeClr val="bg1"/>
          </a:solidFill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Bulle narrative : rectangle 4">
            <a:extLst>
              <a:ext uri="{FF2B5EF4-FFF2-40B4-BE49-F238E27FC236}">
                <a16:creationId xmlns:a16="http://schemas.microsoft.com/office/drawing/2014/main" id="{F743F27B-05B9-4B61-9279-651C709711EC}"/>
              </a:ext>
            </a:extLst>
          </p:cNvPr>
          <p:cNvSpPr/>
          <p:nvPr/>
        </p:nvSpPr>
        <p:spPr>
          <a:xfrm>
            <a:off x="3593864" y="1950099"/>
            <a:ext cx="4023384" cy="1717466"/>
          </a:xfrm>
          <a:prstGeom prst="wedgeRectCallout">
            <a:avLst>
              <a:gd name="adj1" fmla="val 62133"/>
              <a:gd name="adj2" fmla="val 6032"/>
            </a:avLst>
          </a:prstGeom>
          <a:solidFill>
            <a:srgbClr val="FFFFFF"/>
          </a:solidFill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D899DD13-E42B-42D9-A486-444CA6B276BA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028" y="365125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Parler </a:t>
            </a:r>
            <a:r>
              <a:rPr lang="fr-FR" sz="1800" b="1" dirty="0">
                <a:solidFill>
                  <a:prstClr val="black"/>
                </a:solidFill>
              </a:rPr>
              <a:t>des langues de la maison</a:t>
            </a:r>
            <a:endParaRPr lang="fr-FR" sz="12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5</a:t>
            </a:fld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5013182" y="136533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DAE390-C7F4-403E-BF64-2245D44A4DDA}"/>
              </a:ext>
            </a:extLst>
          </p:cNvPr>
          <p:cNvSpPr/>
          <p:nvPr/>
        </p:nvSpPr>
        <p:spPr>
          <a:xfrm>
            <a:off x="1365678" y="157822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4176DB6-24D3-4BD8-9AE7-5CCAFB8A8B5C}"/>
              </a:ext>
            </a:extLst>
          </p:cNvPr>
          <p:cNvSpPr/>
          <p:nvPr/>
        </p:nvSpPr>
        <p:spPr>
          <a:xfrm>
            <a:off x="1132730" y="1208797"/>
            <a:ext cx="2091791" cy="930150"/>
          </a:xfrm>
          <a:prstGeom prst="ellipse">
            <a:avLst/>
          </a:prstGeom>
          <a:solidFill>
            <a:srgbClr val="DAC1ED"/>
          </a:solidFill>
          <a:ln w="1905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Enfants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9E3FA60-3EDE-4BE5-8DE2-B24D26046CF5}"/>
              </a:ext>
            </a:extLst>
          </p:cNvPr>
          <p:cNvSpPr/>
          <p:nvPr/>
        </p:nvSpPr>
        <p:spPr>
          <a:xfrm>
            <a:off x="1271426" y="4717651"/>
            <a:ext cx="2091791" cy="930150"/>
          </a:xfrm>
          <a:prstGeom prst="ellipse">
            <a:avLst/>
          </a:prstGeom>
          <a:solidFill>
            <a:srgbClr val="C59EE2"/>
          </a:solidFill>
          <a:ln w="1905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Parents</a:t>
            </a:r>
          </a:p>
        </p:txBody>
      </p:sp>
      <p:sp>
        <p:nvSpPr>
          <p:cNvPr id="23" name="Bulle narrative : rectangle 22">
            <a:extLst>
              <a:ext uri="{FF2B5EF4-FFF2-40B4-BE49-F238E27FC236}">
                <a16:creationId xmlns:a16="http://schemas.microsoft.com/office/drawing/2014/main" id="{2676EA05-65F3-4517-BE03-E2BCC66900E5}"/>
              </a:ext>
            </a:extLst>
          </p:cNvPr>
          <p:cNvSpPr/>
          <p:nvPr/>
        </p:nvSpPr>
        <p:spPr>
          <a:xfrm>
            <a:off x="3593864" y="1036388"/>
            <a:ext cx="3114679" cy="626601"/>
          </a:xfrm>
          <a:prstGeom prst="wedgeRectCallout">
            <a:avLst>
              <a:gd name="adj1" fmla="val -63212"/>
              <a:gd name="adj2" fmla="val -35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Je peux vous apprendre un peu de </a:t>
            </a:r>
          </a:p>
          <a:p>
            <a:pPr algn="ctr"/>
            <a:r>
              <a:rPr lang="fr-FR" sz="1600" dirty="0"/>
              <a:t>ma (mes) langue(s) d’origine.</a:t>
            </a:r>
          </a:p>
        </p:txBody>
      </p:sp>
      <p:sp>
        <p:nvSpPr>
          <p:cNvPr id="24" name="Bulle narrative : ronde 23">
            <a:extLst>
              <a:ext uri="{FF2B5EF4-FFF2-40B4-BE49-F238E27FC236}">
                <a16:creationId xmlns:a16="http://schemas.microsoft.com/office/drawing/2014/main" id="{FD99AF98-A227-4397-92BF-BABA0152F96C}"/>
              </a:ext>
            </a:extLst>
          </p:cNvPr>
          <p:cNvSpPr/>
          <p:nvPr/>
        </p:nvSpPr>
        <p:spPr>
          <a:xfrm>
            <a:off x="1896999" y="5945186"/>
            <a:ext cx="586688" cy="365126"/>
          </a:xfrm>
          <a:prstGeom prst="wedgeEllipseCallout">
            <a:avLst>
              <a:gd name="adj1" fmla="val 11132"/>
              <a:gd name="adj2" fmla="val -109796"/>
            </a:avLst>
          </a:prstGeom>
          <a:solidFill>
            <a:srgbClr val="F5B9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Bulle narrative : rectangle à coins arrondis 24">
            <a:extLst>
              <a:ext uri="{FF2B5EF4-FFF2-40B4-BE49-F238E27FC236}">
                <a16:creationId xmlns:a16="http://schemas.microsoft.com/office/drawing/2014/main" id="{1376981D-6A69-4D83-9A04-6A722F97FBAA}"/>
              </a:ext>
            </a:extLst>
          </p:cNvPr>
          <p:cNvSpPr/>
          <p:nvPr/>
        </p:nvSpPr>
        <p:spPr>
          <a:xfrm>
            <a:off x="840932" y="5478555"/>
            <a:ext cx="392971" cy="466631"/>
          </a:xfrm>
          <a:prstGeom prst="wedgeRoundRectCallout">
            <a:avLst>
              <a:gd name="adj1" fmla="val 52012"/>
              <a:gd name="adj2" fmla="val -76323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Bulle narrative : rectangle 25">
            <a:extLst>
              <a:ext uri="{FF2B5EF4-FFF2-40B4-BE49-F238E27FC236}">
                <a16:creationId xmlns:a16="http://schemas.microsoft.com/office/drawing/2014/main" id="{72E4EF17-F93F-4680-9A59-A3CA7575500C}"/>
              </a:ext>
            </a:extLst>
          </p:cNvPr>
          <p:cNvSpPr/>
          <p:nvPr/>
        </p:nvSpPr>
        <p:spPr>
          <a:xfrm>
            <a:off x="3607795" y="5334576"/>
            <a:ext cx="2165752" cy="927904"/>
          </a:xfrm>
          <a:prstGeom prst="wedgeRectCallout">
            <a:avLst>
              <a:gd name="adj1" fmla="val -66021"/>
              <a:gd name="adj2" fmla="val -428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Je peux venir parler  (de) notre langue à l’école.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E2276FB3-CAFD-419D-A635-8E37A4F135B6}"/>
              </a:ext>
            </a:extLst>
          </p:cNvPr>
          <p:cNvSpPr txBox="1"/>
          <p:nvPr/>
        </p:nvSpPr>
        <p:spPr>
          <a:xfrm>
            <a:off x="3566201" y="3915037"/>
            <a:ext cx="35334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Calibri" panose="020F0502020204030204" pitchFamily="34" charset="0"/>
              </a:rPr>
              <a:t>- Quelles sont les langues utilisées/enseignées à l’école ? </a:t>
            </a:r>
          </a:p>
          <a:p>
            <a:pPr algn="ctr"/>
            <a:r>
              <a:rPr lang="fr-FR" sz="1600" dirty="0">
                <a:latin typeface="Calibri" panose="020F0502020204030204" pitchFamily="34" charset="0"/>
              </a:rPr>
              <a:t>- Est-ce mieux que je lui parle français </a:t>
            </a:r>
          </a:p>
          <a:p>
            <a:pPr algn="ctr"/>
            <a:r>
              <a:rPr lang="fr-FR" sz="1600" dirty="0">
                <a:latin typeface="Calibri" panose="020F0502020204030204" pitchFamily="34" charset="0"/>
              </a:rPr>
              <a:t> à la maison ?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B4BA1145-A476-4803-A0A9-E6252456E74C}"/>
              </a:ext>
            </a:extLst>
          </p:cNvPr>
          <p:cNvSpPr txBox="1"/>
          <p:nvPr/>
        </p:nvSpPr>
        <p:spPr>
          <a:xfrm>
            <a:off x="613775" y="2928901"/>
            <a:ext cx="29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alibri" panose="020F0502020204030204" pitchFamily="34" charset="0"/>
              </a:rPr>
              <a:t>Pourquoi parlons-nous(ou pas)</a:t>
            </a:r>
          </a:p>
          <a:p>
            <a:r>
              <a:rPr lang="fr-FR" sz="1600" dirty="0">
                <a:latin typeface="Calibri" panose="020F0502020204030204" pitchFamily="34" charset="0"/>
              </a:rPr>
              <a:t>  notre(nos)  langue(s) d’origine ? </a:t>
            </a:r>
            <a:endParaRPr lang="fr-FR" sz="1600" dirty="0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050F4C3-8C73-4F9D-8B1D-B351057F8BF8}"/>
              </a:ext>
            </a:extLst>
          </p:cNvPr>
          <p:cNvSpPr txBox="1"/>
          <p:nvPr/>
        </p:nvSpPr>
        <p:spPr>
          <a:xfrm>
            <a:off x="698968" y="3654283"/>
            <a:ext cx="25955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Calibri" panose="020F0502020204030204" pitchFamily="34" charset="0"/>
              </a:rPr>
              <a:t>Qui a choisi ?   Quand ?</a:t>
            </a:r>
            <a:endParaRPr lang="fr-FR" sz="1600" dirty="0"/>
          </a:p>
        </p:txBody>
      </p:sp>
      <p:sp>
        <p:nvSpPr>
          <p:cNvPr id="48" name="Bulle narrative : rectangle à coins arrondis 47">
            <a:extLst>
              <a:ext uri="{FF2B5EF4-FFF2-40B4-BE49-F238E27FC236}">
                <a16:creationId xmlns:a16="http://schemas.microsoft.com/office/drawing/2014/main" id="{DD86BC2D-0CFD-494A-9072-5DCFAC277166}"/>
              </a:ext>
            </a:extLst>
          </p:cNvPr>
          <p:cNvSpPr/>
          <p:nvPr/>
        </p:nvSpPr>
        <p:spPr>
          <a:xfrm>
            <a:off x="510093" y="1877409"/>
            <a:ext cx="540516" cy="261632"/>
          </a:xfrm>
          <a:prstGeom prst="wedgeRoundRectCallout">
            <a:avLst>
              <a:gd name="adj1" fmla="val 42449"/>
              <a:gd name="adj2" fmla="val -89745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Bulle narrative : ronde 48">
            <a:extLst>
              <a:ext uri="{FF2B5EF4-FFF2-40B4-BE49-F238E27FC236}">
                <a16:creationId xmlns:a16="http://schemas.microsoft.com/office/drawing/2014/main" id="{13740476-A053-40BD-8CC4-46F24F3E17F2}"/>
              </a:ext>
            </a:extLst>
          </p:cNvPr>
          <p:cNvSpPr/>
          <p:nvPr/>
        </p:nvSpPr>
        <p:spPr>
          <a:xfrm>
            <a:off x="496414" y="978897"/>
            <a:ext cx="668726" cy="374444"/>
          </a:xfrm>
          <a:prstGeom prst="wedgeEllipseCallout">
            <a:avLst>
              <a:gd name="adj1" fmla="val 58204"/>
              <a:gd name="adj2" fmla="val 74000"/>
            </a:avLst>
          </a:prstGeom>
          <a:solidFill>
            <a:srgbClr val="F5B9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Phylactère : pensées 49">
            <a:extLst>
              <a:ext uri="{FF2B5EF4-FFF2-40B4-BE49-F238E27FC236}">
                <a16:creationId xmlns:a16="http://schemas.microsoft.com/office/drawing/2014/main" id="{3B97AF0F-F886-4E77-BF2F-3D585E642AC8}"/>
              </a:ext>
            </a:extLst>
          </p:cNvPr>
          <p:cNvSpPr/>
          <p:nvPr/>
        </p:nvSpPr>
        <p:spPr>
          <a:xfrm>
            <a:off x="11097314" y="4923424"/>
            <a:ext cx="701438" cy="549275"/>
          </a:xfrm>
          <a:prstGeom prst="cloudCallout">
            <a:avLst>
              <a:gd name="adj1" fmla="val -111873"/>
              <a:gd name="adj2" fmla="val -53063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Phylactère : pensées 50">
            <a:extLst>
              <a:ext uri="{FF2B5EF4-FFF2-40B4-BE49-F238E27FC236}">
                <a16:creationId xmlns:a16="http://schemas.microsoft.com/office/drawing/2014/main" id="{7319B4F7-72CC-4255-B881-A541048E5F09}"/>
              </a:ext>
            </a:extLst>
          </p:cNvPr>
          <p:cNvSpPr/>
          <p:nvPr/>
        </p:nvSpPr>
        <p:spPr>
          <a:xfrm>
            <a:off x="11215486" y="3092574"/>
            <a:ext cx="721818" cy="549275"/>
          </a:xfrm>
          <a:prstGeom prst="cloudCallout">
            <a:avLst>
              <a:gd name="adj1" fmla="val -95867"/>
              <a:gd name="adj2" fmla="val -625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Phylactère : pensées 51">
            <a:extLst>
              <a:ext uri="{FF2B5EF4-FFF2-40B4-BE49-F238E27FC236}">
                <a16:creationId xmlns:a16="http://schemas.microsoft.com/office/drawing/2014/main" id="{EAA7728D-A740-4EE2-A007-501A73690E07}"/>
              </a:ext>
            </a:extLst>
          </p:cNvPr>
          <p:cNvSpPr/>
          <p:nvPr/>
        </p:nvSpPr>
        <p:spPr>
          <a:xfrm>
            <a:off x="11021820" y="1012643"/>
            <a:ext cx="776932" cy="635127"/>
          </a:xfrm>
          <a:prstGeom prst="cloudCallout">
            <a:avLst>
              <a:gd name="adj1" fmla="val -81642"/>
              <a:gd name="adj2" fmla="val 73023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Bulle narrative : rectangle 52">
            <a:extLst>
              <a:ext uri="{FF2B5EF4-FFF2-40B4-BE49-F238E27FC236}">
                <a16:creationId xmlns:a16="http://schemas.microsoft.com/office/drawing/2014/main" id="{7528FF14-82B2-4B4A-8F9F-57284858D5AA}"/>
              </a:ext>
            </a:extLst>
          </p:cNvPr>
          <p:cNvSpPr/>
          <p:nvPr/>
        </p:nvSpPr>
        <p:spPr>
          <a:xfrm>
            <a:off x="5952995" y="5340840"/>
            <a:ext cx="2170450" cy="930150"/>
          </a:xfrm>
          <a:prstGeom prst="wedgeRectCallout">
            <a:avLst>
              <a:gd name="adj1" fmla="val 59527"/>
              <a:gd name="adj2" fmla="val -423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Continuez à parler </a:t>
            </a:r>
          </a:p>
          <a:p>
            <a:pPr algn="ctr"/>
            <a:r>
              <a:rPr lang="fr-FR" sz="1600" dirty="0"/>
              <a:t>votre langue d’origine </a:t>
            </a:r>
          </a:p>
          <a:p>
            <a:pPr algn="ctr"/>
            <a:r>
              <a:rPr lang="fr-FR" sz="1600" dirty="0"/>
              <a:t>si vous en avez envie</a:t>
            </a:r>
            <a:r>
              <a:rPr lang="fr-FR" sz="1400" dirty="0"/>
              <a:t>.</a:t>
            </a:r>
          </a:p>
        </p:txBody>
      </p:sp>
      <p:sp>
        <p:nvSpPr>
          <p:cNvPr id="55" name="Bulle narrative : ronde 54">
            <a:extLst>
              <a:ext uri="{FF2B5EF4-FFF2-40B4-BE49-F238E27FC236}">
                <a16:creationId xmlns:a16="http://schemas.microsoft.com/office/drawing/2014/main" id="{A4FDFBD5-8A6F-4869-B5C9-5D3714EC56DB}"/>
              </a:ext>
            </a:extLst>
          </p:cNvPr>
          <p:cNvSpPr/>
          <p:nvPr/>
        </p:nvSpPr>
        <p:spPr>
          <a:xfrm>
            <a:off x="7310969" y="4898869"/>
            <a:ext cx="586688" cy="365126"/>
          </a:xfrm>
          <a:prstGeom prst="wedgeEllipseCallout">
            <a:avLst>
              <a:gd name="adj1" fmla="val 90128"/>
              <a:gd name="adj2" fmla="val -96074"/>
            </a:avLst>
          </a:prstGeom>
          <a:solidFill>
            <a:srgbClr val="F5B9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771CB071-E604-4401-8D53-1BD5F1DDC297}"/>
              </a:ext>
            </a:extLst>
          </p:cNvPr>
          <p:cNvSpPr/>
          <p:nvPr/>
        </p:nvSpPr>
        <p:spPr>
          <a:xfrm>
            <a:off x="8115419" y="875900"/>
            <a:ext cx="2726953" cy="5636304"/>
          </a:xfrm>
          <a:prstGeom prst="ellipse">
            <a:avLst/>
          </a:prstGeom>
          <a:gradFill flip="none" rotWithShape="1">
            <a:gsLst>
              <a:gs pos="40000">
                <a:schemeClr val="accent4">
                  <a:lumMod val="60000"/>
                  <a:lumOff val="40000"/>
                </a:schemeClr>
              </a:gs>
              <a:gs pos="0">
                <a:schemeClr val="accent2">
                  <a:lumMod val="75000"/>
                </a:schemeClr>
              </a:gs>
              <a:gs pos="74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alpha val="47000"/>
                </a:schemeClr>
              </a:gs>
            </a:gsLst>
            <a:lin ang="5400000" scaled="1"/>
            <a:tileRect/>
          </a:gra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Professionnels de l’enfance</a:t>
            </a:r>
          </a:p>
        </p:txBody>
      </p:sp>
      <p:sp>
        <p:nvSpPr>
          <p:cNvPr id="65" name="Ellipse 64">
            <a:extLst>
              <a:ext uri="{FF2B5EF4-FFF2-40B4-BE49-F238E27FC236}">
                <a16:creationId xmlns:a16="http://schemas.microsoft.com/office/drawing/2014/main" id="{71773B83-37B5-449C-9AE3-862752578A4B}"/>
              </a:ext>
            </a:extLst>
          </p:cNvPr>
          <p:cNvSpPr/>
          <p:nvPr/>
        </p:nvSpPr>
        <p:spPr>
          <a:xfrm rot="20604845">
            <a:off x="8534263" y="1386808"/>
            <a:ext cx="1593809" cy="3263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Enseignants</a:t>
            </a:r>
          </a:p>
        </p:txBody>
      </p:sp>
      <p:sp>
        <p:nvSpPr>
          <p:cNvPr id="66" name="Ellipse 65">
            <a:extLst>
              <a:ext uri="{FF2B5EF4-FFF2-40B4-BE49-F238E27FC236}">
                <a16:creationId xmlns:a16="http://schemas.microsoft.com/office/drawing/2014/main" id="{6634CCCB-DFA0-4DC4-8AB0-10B2662AD085}"/>
              </a:ext>
            </a:extLst>
          </p:cNvPr>
          <p:cNvSpPr/>
          <p:nvPr/>
        </p:nvSpPr>
        <p:spPr>
          <a:xfrm rot="20152555">
            <a:off x="8636876" y="5445105"/>
            <a:ext cx="1873790" cy="32638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Orthophonistes</a:t>
            </a:r>
          </a:p>
        </p:txBody>
      </p:sp>
      <p:sp>
        <p:nvSpPr>
          <p:cNvPr id="67" name="Ellipse 66">
            <a:extLst>
              <a:ext uri="{FF2B5EF4-FFF2-40B4-BE49-F238E27FC236}">
                <a16:creationId xmlns:a16="http://schemas.microsoft.com/office/drawing/2014/main" id="{EF78C92A-D318-45E4-8CEE-B7CFA4D3D4E7}"/>
              </a:ext>
            </a:extLst>
          </p:cNvPr>
          <p:cNvSpPr/>
          <p:nvPr/>
        </p:nvSpPr>
        <p:spPr>
          <a:xfrm rot="21138972">
            <a:off x="8826746" y="4029656"/>
            <a:ext cx="1295573" cy="373914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Médecins</a:t>
            </a:r>
          </a:p>
        </p:txBody>
      </p:sp>
      <p:sp>
        <p:nvSpPr>
          <p:cNvPr id="68" name="Ellipse 67">
            <a:extLst>
              <a:ext uri="{FF2B5EF4-FFF2-40B4-BE49-F238E27FC236}">
                <a16:creationId xmlns:a16="http://schemas.microsoft.com/office/drawing/2014/main" id="{64B20E03-5397-422D-B947-97B77BEF1291}"/>
              </a:ext>
            </a:extLst>
          </p:cNvPr>
          <p:cNvSpPr/>
          <p:nvPr/>
        </p:nvSpPr>
        <p:spPr>
          <a:xfrm rot="798782">
            <a:off x="8665264" y="4702859"/>
            <a:ext cx="1716382" cy="32638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Psychologues</a:t>
            </a:r>
          </a:p>
        </p:txBody>
      </p:sp>
      <p:sp>
        <p:nvSpPr>
          <p:cNvPr id="69" name="Ellipse 68">
            <a:extLst>
              <a:ext uri="{FF2B5EF4-FFF2-40B4-BE49-F238E27FC236}">
                <a16:creationId xmlns:a16="http://schemas.microsoft.com/office/drawing/2014/main" id="{0C686795-EEDC-427F-BFD9-5F5445A90710}"/>
              </a:ext>
            </a:extLst>
          </p:cNvPr>
          <p:cNvSpPr/>
          <p:nvPr/>
        </p:nvSpPr>
        <p:spPr>
          <a:xfrm rot="500216">
            <a:off x="8532940" y="1922281"/>
            <a:ext cx="1669151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Animateurs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6937FEC0-61C2-4110-A1FB-13455D367DCE}"/>
              </a:ext>
            </a:extLst>
          </p:cNvPr>
          <p:cNvSpPr/>
          <p:nvPr/>
        </p:nvSpPr>
        <p:spPr>
          <a:xfrm>
            <a:off x="8528092" y="2559052"/>
            <a:ext cx="1530498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Animateurs</a:t>
            </a:r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D83B11DA-0089-49E6-ABD2-B1A4DC02BF31}"/>
              </a:ext>
            </a:extLst>
          </p:cNvPr>
          <p:cNvSpPr/>
          <p:nvPr/>
        </p:nvSpPr>
        <p:spPr>
          <a:xfrm>
            <a:off x="8528091" y="2559052"/>
            <a:ext cx="1745416" cy="44739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Perso. crèches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903E95E-7E94-4E60-ABF2-5C6E690CAC71}"/>
              </a:ext>
            </a:extLst>
          </p:cNvPr>
          <p:cNvSpPr txBox="1"/>
          <p:nvPr/>
        </p:nvSpPr>
        <p:spPr>
          <a:xfrm>
            <a:off x="3722692" y="1973211"/>
            <a:ext cx="38857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Calibri" panose="020F0502020204030204" pitchFamily="34" charset="0"/>
              </a:rPr>
              <a:t>- Quelle(s) langue(s) parles-tu à la maison ?</a:t>
            </a:r>
          </a:p>
          <a:p>
            <a:pPr algn="ctr"/>
            <a:r>
              <a:rPr lang="fr-FR" sz="1600" dirty="0">
                <a:latin typeface="Calibri" panose="020F0502020204030204" pitchFamily="34" charset="0"/>
              </a:rPr>
              <a:t>- Avec qui ?</a:t>
            </a:r>
          </a:p>
          <a:p>
            <a:pPr algn="ctr"/>
            <a:r>
              <a:rPr lang="fr-FR" sz="1600" dirty="0">
                <a:latin typeface="Calibri" panose="020F0502020204030204" pitchFamily="34" charset="0"/>
              </a:rPr>
              <a:t>- Quelles compétences ?</a:t>
            </a:r>
          </a:p>
          <a:p>
            <a:pPr algn="ctr"/>
            <a:endParaRPr lang="fr-FR" sz="1600" dirty="0">
              <a:latin typeface="Calibri" panose="020F0502020204030204" pitchFamily="34" charset="0"/>
            </a:endParaRPr>
          </a:p>
          <a:p>
            <a:pPr algn="ctr"/>
            <a:r>
              <a:rPr lang="fr-FR" sz="1600" dirty="0">
                <a:latin typeface="Calibri" panose="020F0502020204030204" pitchFamily="34" charset="0"/>
              </a:rPr>
              <a:t>- Quelles sont les différences/ressemblances avec le français ?</a:t>
            </a:r>
          </a:p>
          <a:p>
            <a:pPr algn="ctr"/>
            <a:endParaRPr lang="fr-FR" sz="1600" dirty="0">
              <a:latin typeface="Calibri" panose="020F0502020204030204" pitchFamily="34" charset="0"/>
            </a:endParaRPr>
          </a:p>
        </p:txBody>
      </p:sp>
      <p:sp>
        <p:nvSpPr>
          <p:cNvPr id="43" name="Phylactère : pensées 42">
            <a:extLst>
              <a:ext uri="{FF2B5EF4-FFF2-40B4-BE49-F238E27FC236}">
                <a16:creationId xmlns:a16="http://schemas.microsoft.com/office/drawing/2014/main" id="{30A0EFA9-3B8A-43E6-AE9B-997F054E3989}"/>
              </a:ext>
            </a:extLst>
          </p:cNvPr>
          <p:cNvSpPr/>
          <p:nvPr/>
        </p:nvSpPr>
        <p:spPr>
          <a:xfrm>
            <a:off x="1039041" y="2117486"/>
            <a:ext cx="469287" cy="502181"/>
          </a:xfrm>
          <a:prstGeom prst="cloudCallout">
            <a:avLst>
              <a:gd name="adj1" fmla="val 78849"/>
              <a:gd name="adj2" fmla="val -51316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Phylactère : pensées 43">
            <a:extLst>
              <a:ext uri="{FF2B5EF4-FFF2-40B4-BE49-F238E27FC236}">
                <a16:creationId xmlns:a16="http://schemas.microsoft.com/office/drawing/2014/main" id="{35E88C5D-7B86-4DA1-B900-3035E3298828}"/>
              </a:ext>
            </a:extLst>
          </p:cNvPr>
          <p:cNvSpPr/>
          <p:nvPr/>
        </p:nvSpPr>
        <p:spPr>
          <a:xfrm>
            <a:off x="613775" y="4405995"/>
            <a:ext cx="518955" cy="470692"/>
          </a:xfrm>
          <a:prstGeom prst="cloudCallout">
            <a:avLst>
              <a:gd name="adj1" fmla="val 75897"/>
              <a:gd name="adj2" fmla="val 6455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647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458" y="405927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Paroles d’enfants</a:t>
            </a:r>
            <a:endParaRPr lang="fr-FR" sz="12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6</a:t>
            </a:fld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4536510" y="955202"/>
            <a:ext cx="3118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rgbClr val="000000"/>
                </a:solidFill>
                <a:latin typeface="Calibri" panose="020F0502020204030204" pitchFamily="34" charset="0"/>
              </a:rPr>
              <a:t>C’est quoi une langue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DAE390-C7F4-403E-BF64-2245D44A4DDA}"/>
              </a:ext>
            </a:extLst>
          </p:cNvPr>
          <p:cNvSpPr/>
          <p:nvPr/>
        </p:nvSpPr>
        <p:spPr>
          <a:xfrm>
            <a:off x="1515341" y="191933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7A7B014-A890-4EBF-8E54-BC6565926567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CBF0CC9A-F3CF-44CB-A82E-C96D8AEBEC7F}"/>
              </a:ext>
            </a:extLst>
          </p:cNvPr>
          <p:cNvSpPr txBox="1"/>
          <p:nvPr/>
        </p:nvSpPr>
        <p:spPr>
          <a:xfrm>
            <a:off x="455297" y="1559558"/>
            <a:ext cx="9509759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Prise de conscience progressive </a:t>
            </a:r>
            <a:r>
              <a:rPr lang="fr-FR" b="1" dirty="0">
                <a:solidFill>
                  <a:schemeClr val="accent3">
                    <a:lumMod val="5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en maternelle</a:t>
            </a:r>
            <a:endParaRPr lang="fr-FR" dirty="0">
              <a:highlight>
                <a:srgbClr val="FFFFFF"/>
              </a:highlight>
            </a:endParaRPr>
          </a:p>
        </p:txBody>
      </p:sp>
      <p:pic>
        <p:nvPicPr>
          <p:cNvPr id="19" name="Image 18">
            <a:hlinkClick r:id="rId2" action="ppaction://hlinkfile"/>
            <a:extLst>
              <a:ext uri="{FF2B5EF4-FFF2-40B4-BE49-F238E27FC236}">
                <a16:creationId xmlns:a16="http://schemas.microsoft.com/office/drawing/2014/main" id="{4C870651-B65B-4E4B-8CA8-DECAA2457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599" y="2288667"/>
            <a:ext cx="933450" cy="581025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D0EB77E8-9B13-40F7-BFB2-9FAD357C6016}"/>
              </a:ext>
            </a:extLst>
          </p:cNvPr>
          <p:cNvSpPr txBox="1"/>
          <p:nvPr/>
        </p:nvSpPr>
        <p:spPr>
          <a:xfrm>
            <a:off x="4991095" y="2960830"/>
            <a:ext cx="777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(2’11’’)</a:t>
            </a:r>
            <a:endParaRPr lang="fr-FR" sz="12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CF397C0-E982-4CB2-A83E-919E7D36BC5C}"/>
              </a:ext>
            </a:extLst>
          </p:cNvPr>
          <p:cNvSpPr txBox="1"/>
          <p:nvPr/>
        </p:nvSpPr>
        <p:spPr>
          <a:xfrm>
            <a:off x="333726" y="2059069"/>
            <a:ext cx="49008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Nommer la langue est secondaire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/>
              <a:t>qui la parle, avec qui       </a:t>
            </a:r>
            <a:r>
              <a:rPr lang="fr-FR" sz="1400" i="1" dirty="0"/>
              <a:t>(usage)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 français est la langue « normale »</a:t>
            </a:r>
            <a:endParaRPr lang="fr-FR" sz="1400" i="1" dirty="0"/>
          </a:p>
          <a:p>
            <a:pPr marL="285750" indent="-285750">
              <a:buFontTx/>
              <a:buChar char="-"/>
            </a:pPr>
            <a:r>
              <a:rPr lang="fr-FR" dirty="0"/>
              <a:t>L’ Anglais – </a:t>
            </a:r>
            <a:r>
              <a:rPr lang="fr-FR" dirty="0" err="1"/>
              <a:t>langlais</a:t>
            </a:r>
            <a:r>
              <a:rPr lang="fr-FR" dirty="0"/>
              <a:t> = langue étrangère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Usage cryptique </a:t>
            </a:r>
            <a:r>
              <a:rPr lang="fr-FR" sz="1400" i="1" dirty="0"/>
              <a:t>(secret)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1305C6-3D5B-49D0-ABB8-5D12AB8AC855}"/>
              </a:ext>
            </a:extLst>
          </p:cNvPr>
          <p:cNvSpPr txBox="1"/>
          <p:nvPr/>
        </p:nvSpPr>
        <p:spPr>
          <a:xfrm rot="20641286">
            <a:off x="6169654" y="1713380"/>
            <a:ext cx="327777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Le lingala – le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ling</a:t>
            </a:r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-classe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8FE9341-3693-4AFB-B07D-355D560554C5}"/>
              </a:ext>
            </a:extLst>
          </p:cNvPr>
          <p:cNvSpPr txBox="1"/>
          <p:nvPr/>
        </p:nvSpPr>
        <p:spPr>
          <a:xfrm rot="586750">
            <a:off x="8628455" y="2477554"/>
            <a:ext cx="3277772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Dans ma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family</a:t>
            </a:r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 on parle plusieurs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languages</a:t>
            </a:r>
            <a:endParaRPr lang="fr-FR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BCCC842-5C4F-44F0-B398-9110D8E2B51C}"/>
              </a:ext>
            </a:extLst>
          </p:cNvPr>
          <p:cNvSpPr txBox="1"/>
          <p:nvPr/>
        </p:nvSpPr>
        <p:spPr>
          <a:xfrm rot="452870">
            <a:off x="6331253" y="3266109"/>
            <a:ext cx="3541028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On parle pas l’anglais :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on parle la langue normale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DD3F0DF-074F-4F16-B4E2-10AFE472C558}"/>
              </a:ext>
            </a:extLst>
          </p:cNvPr>
          <p:cNvSpPr txBox="1"/>
          <p:nvPr/>
        </p:nvSpPr>
        <p:spPr>
          <a:xfrm rot="806636">
            <a:off x="9928197" y="1544909"/>
            <a:ext cx="103102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Le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lyon</a:t>
            </a:r>
            <a:endParaRPr lang="fr-FR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852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458" y="405927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Paroles d’enfants</a:t>
            </a:r>
            <a:endParaRPr lang="fr-FR" sz="12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7</a:t>
            </a:fld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4536510" y="955202"/>
            <a:ext cx="3118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rgbClr val="000000"/>
                </a:solidFill>
                <a:latin typeface="Calibri" panose="020F0502020204030204" pitchFamily="34" charset="0"/>
              </a:rPr>
              <a:t>C’est quoi une langue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DAE390-C7F4-403E-BF64-2245D44A4DDA}"/>
              </a:ext>
            </a:extLst>
          </p:cNvPr>
          <p:cNvSpPr/>
          <p:nvPr/>
        </p:nvSpPr>
        <p:spPr>
          <a:xfrm>
            <a:off x="1515341" y="191933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7A7B014-A890-4EBF-8E54-BC6565926567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CBF0CC9A-F3CF-44CB-A82E-C96D8AEBEC7F}"/>
              </a:ext>
            </a:extLst>
          </p:cNvPr>
          <p:cNvSpPr txBox="1"/>
          <p:nvPr/>
        </p:nvSpPr>
        <p:spPr>
          <a:xfrm>
            <a:off x="455297" y="1559558"/>
            <a:ext cx="9509759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Prise de conscience progressive </a:t>
            </a:r>
            <a:r>
              <a:rPr lang="fr-FR" b="1" dirty="0">
                <a:solidFill>
                  <a:schemeClr val="accent3">
                    <a:lumMod val="5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en maternelle</a:t>
            </a:r>
            <a:endParaRPr lang="fr-FR" dirty="0">
              <a:highlight>
                <a:srgbClr val="FFFFFF"/>
              </a:highlight>
            </a:endParaRPr>
          </a:p>
        </p:txBody>
      </p:sp>
      <p:pic>
        <p:nvPicPr>
          <p:cNvPr id="19" name="Image 18">
            <a:hlinkClick r:id="rId2" action="ppaction://hlinkfile"/>
            <a:extLst>
              <a:ext uri="{FF2B5EF4-FFF2-40B4-BE49-F238E27FC236}">
                <a16:creationId xmlns:a16="http://schemas.microsoft.com/office/drawing/2014/main" id="{4C870651-B65B-4E4B-8CA8-DECAA2457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599" y="2288667"/>
            <a:ext cx="933450" cy="581025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D0EB77E8-9B13-40F7-BFB2-9FAD357C6016}"/>
              </a:ext>
            </a:extLst>
          </p:cNvPr>
          <p:cNvSpPr txBox="1"/>
          <p:nvPr/>
        </p:nvSpPr>
        <p:spPr>
          <a:xfrm>
            <a:off x="4991095" y="2960830"/>
            <a:ext cx="777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(2’11’’)</a:t>
            </a:r>
            <a:endParaRPr lang="fr-FR" sz="1200" dirty="0"/>
          </a:p>
        </p:txBody>
      </p:sp>
      <p:pic>
        <p:nvPicPr>
          <p:cNvPr id="22" name="Image 21">
            <a:hlinkClick r:id="rId4" action="ppaction://hlinkfile"/>
            <a:extLst>
              <a:ext uri="{FF2B5EF4-FFF2-40B4-BE49-F238E27FC236}">
                <a16:creationId xmlns:a16="http://schemas.microsoft.com/office/drawing/2014/main" id="{4EB85A63-9EC7-47FF-B949-D310BDC193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64157" y="4693559"/>
            <a:ext cx="904875" cy="59055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CF397C0-E982-4CB2-A83E-919E7D36BC5C}"/>
              </a:ext>
            </a:extLst>
          </p:cNvPr>
          <p:cNvSpPr txBox="1"/>
          <p:nvPr/>
        </p:nvSpPr>
        <p:spPr>
          <a:xfrm>
            <a:off x="333726" y="2059069"/>
            <a:ext cx="49008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Nommer la langue est secondaire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/>
              <a:t>qui la parle, avec qui       </a:t>
            </a:r>
            <a:r>
              <a:rPr lang="fr-FR" sz="1400" i="1" dirty="0"/>
              <a:t>(usage)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 français est la langue « normale »</a:t>
            </a:r>
            <a:endParaRPr lang="fr-FR" sz="1400" i="1" dirty="0"/>
          </a:p>
          <a:p>
            <a:pPr marL="285750" indent="-285750">
              <a:buFontTx/>
              <a:buChar char="-"/>
            </a:pPr>
            <a:r>
              <a:rPr lang="fr-FR" dirty="0"/>
              <a:t>Anglais – </a:t>
            </a:r>
            <a:r>
              <a:rPr lang="fr-FR" dirty="0" err="1"/>
              <a:t>langlais</a:t>
            </a:r>
            <a:r>
              <a:rPr lang="fr-FR" dirty="0"/>
              <a:t> = langue étrangère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Usage cryptique </a:t>
            </a:r>
            <a:r>
              <a:rPr lang="fr-FR" sz="1400" i="1" dirty="0"/>
              <a:t>(secrets)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On ne peut pas la parler partout </a:t>
            </a:r>
            <a:r>
              <a:rPr lang="fr-FR" sz="1400" i="1" dirty="0"/>
              <a:t>(danger)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1305C6-3D5B-49D0-ABB8-5D12AB8AC855}"/>
              </a:ext>
            </a:extLst>
          </p:cNvPr>
          <p:cNvSpPr txBox="1"/>
          <p:nvPr/>
        </p:nvSpPr>
        <p:spPr>
          <a:xfrm rot="20641286">
            <a:off x="6169654" y="1713380"/>
            <a:ext cx="327777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Le lingala – le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ling</a:t>
            </a:r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-classe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8FE9341-3693-4AFB-B07D-355D560554C5}"/>
              </a:ext>
            </a:extLst>
          </p:cNvPr>
          <p:cNvSpPr txBox="1"/>
          <p:nvPr/>
        </p:nvSpPr>
        <p:spPr>
          <a:xfrm rot="586750">
            <a:off x="8628455" y="2477554"/>
            <a:ext cx="3277772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Dans ma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family</a:t>
            </a:r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 on parle plusieurs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languages</a:t>
            </a:r>
            <a:endParaRPr lang="fr-FR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BCCC842-5C4F-44F0-B398-9110D8E2B51C}"/>
              </a:ext>
            </a:extLst>
          </p:cNvPr>
          <p:cNvSpPr txBox="1"/>
          <p:nvPr/>
        </p:nvSpPr>
        <p:spPr>
          <a:xfrm rot="452870">
            <a:off x="6331253" y="3266109"/>
            <a:ext cx="3541028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On parle pas l’anglais :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on parle la langue normale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DD3F0DF-074F-4F16-B4E2-10AFE472C558}"/>
              </a:ext>
            </a:extLst>
          </p:cNvPr>
          <p:cNvSpPr txBox="1"/>
          <p:nvPr/>
        </p:nvSpPr>
        <p:spPr>
          <a:xfrm rot="806636">
            <a:off x="9928197" y="1544909"/>
            <a:ext cx="103102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Le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lyon</a:t>
            </a:r>
            <a:endParaRPr lang="fr-FR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A735FA-B2A7-45E4-A121-26FFC41AFD07}"/>
              </a:ext>
            </a:extLst>
          </p:cNvPr>
          <p:cNvSpPr/>
          <p:nvPr/>
        </p:nvSpPr>
        <p:spPr>
          <a:xfrm>
            <a:off x="5117095" y="5422025"/>
            <a:ext cx="4299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400" dirty="0">
                <a:solidFill>
                  <a:schemeClr val="accent2">
                    <a:lumMod val="75000"/>
                  </a:schemeClr>
                </a:solidFill>
              </a:rPr>
              <a:t>(1’)</a:t>
            </a:r>
          </a:p>
        </p:txBody>
      </p:sp>
    </p:spTree>
    <p:extLst>
      <p:ext uri="{BB962C8B-B14F-4D97-AF65-F5344CB8AC3E}">
        <p14:creationId xmlns:p14="http://schemas.microsoft.com/office/powerpoint/2010/main" val="2761876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458" y="405927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Paroles d’enfants</a:t>
            </a:r>
            <a:endParaRPr lang="fr-FR" sz="12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8</a:t>
            </a:fld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4536510" y="955202"/>
            <a:ext cx="3118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rgbClr val="000000"/>
                </a:solidFill>
                <a:latin typeface="Calibri" panose="020F0502020204030204" pitchFamily="34" charset="0"/>
              </a:rPr>
              <a:t>C’est quoi une langue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DAE390-C7F4-403E-BF64-2245D44A4DDA}"/>
              </a:ext>
            </a:extLst>
          </p:cNvPr>
          <p:cNvSpPr/>
          <p:nvPr/>
        </p:nvSpPr>
        <p:spPr>
          <a:xfrm>
            <a:off x="1515341" y="191933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7A7B014-A890-4EBF-8E54-BC6565926567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CBF0CC9A-F3CF-44CB-A82E-C96D8AEBEC7F}"/>
              </a:ext>
            </a:extLst>
          </p:cNvPr>
          <p:cNvSpPr txBox="1"/>
          <p:nvPr/>
        </p:nvSpPr>
        <p:spPr>
          <a:xfrm>
            <a:off x="455297" y="1559558"/>
            <a:ext cx="9509759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Prise de conscience progressive </a:t>
            </a:r>
            <a:r>
              <a:rPr lang="fr-FR" b="1" dirty="0">
                <a:solidFill>
                  <a:schemeClr val="accent3">
                    <a:lumMod val="5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en maternelle</a:t>
            </a:r>
            <a:endParaRPr lang="fr-FR" dirty="0">
              <a:highlight>
                <a:srgbClr val="FFFFFF"/>
              </a:highlight>
            </a:endParaRPr>
          </a:p>
        </p:txBody>
      </p:sp>
      <p:pic>
        <p:nvPicPr>
          <p:cNvPr id="19" name="Image 18">
            <a:hlinkClick r:id="rId2" action="ppaction://hlinkfile"/>
            <a:extLst>
              <a:ext uri="{FF2B5EF4-FFF2-40B4-BE49-F238E27FC236}">
                <a16:creationId xmlns:a16="http://schemas.microsoft.com/office/drawing/2014/main" id="{4C870651-B65B-4E4B-8CA8-DECAA2457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599" y="2288667"/>
            <a:ext cx="933450" cy="581025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D0EB77E8-9B13-40F7-BFB2-9FAD357C6016}"/>
              </a:ext>
            </a:extLst>
          </p:cNvPr>
          <p:cNvSpPr txBox="1"/>
          <p:nvPr/>
        </p:nvSpPr>
        <p:spPr>
          <a:xfrm>
            <a:off x="4991095" y="2960830"/>
            <a:ext cx="777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(2’11’’)</a:t>
            </a:r>
            <a:endParaRPr lang="fr-FR" sz="1200" dirty="0"/>
          </a:p>
        </p:txBody>
      </p:sp>
      <p:pic>
        <p:nvPicPr>
          <p:cNvPr id="22" name="Image 21">
            <a:hlinkClick r:id="rId4" action="ppaction://hlinkfile"/>
            <a:extLst>
              <a:ext uri="{FF2B5EF4-FFF2-40B4-BE49-F238E27FC236}">
                <a16:creationId xmlns:a16="http://schemas.microsoft.com/office/drawing/2014/main" id="{4EB85A63-9EC7-47FF-B949-D310BDC193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9000" contras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64157" y="4693559"/>
            <a:ext cx="904875" cy="59055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CF397C0-E982-4CB2-A83E-919E7D36BC5C}"/>
              </a:ext>
            </a:extLst>
          </p:cNvPr>
          <p:cNvSpPr txBox="1"/>
          <p:nvPr/>
        </p:nvSpPr>
        <p:spPr>
          <a:xfrm>
            <a:off x="333726" y="2059069"/>
            <a:ext cx="49008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Nommer la langue est secondaire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/>
              <a:t>qui la parle, avec qui       </a:t>
            </a:r>
            <a:r>
              <a:rPr lang="fr-FR" sz="1400" i="1" dirty="0"/>
              <a:t>(usage)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 français est la langue « normale »</a:t>
            </a:r>
            <a:endParaRPr lang="fr-FR" sz="1400" i="1" dirty="0"/>
          </a:p>
          <a:p>
            <a:pPr marL="285750" indent="-285750">
              <a:buFontTx/>
              <a:buChar char="-"/>
            </a:pPr>
            <a:r>
              <a:rPr lang="fr-FR" dirty="0"/>
              <a:t>Anglais – </a:t>
            </a:r>
            <a:r>
              <a:rPr lang="fr-FR" dirty="0" err="1"/>
              <a:t>langlais</a:t>
            </a:r>
            <a:r>
              <a:rPr lang="fr-FR" dirty="0"/>
              <a:t> = langue étrangère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Usage cryptique </a:t>
            </a:r>
            <a:r>
              <a:rPr lang="fr-FR" sz="1400" i="1" dirty="0"/>
              <a:t>(secrets)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On ne peut pas la parler partout </a:t>
            </a:r>
            <a:r>
              <a:rPr lang="fr-FR" sz="1400" i="1" dirty="0"/>
              <a:t>(danger)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1305C6-3D5B-49D0-ABB8-5D12AB8AC855}"/>
              </a:ext>
            </a:extLst>
          </p:cNvPr>
          <p:cNvSpPr txBox="1"/>
          <p:nvPr/>
        </p:nvSpPr>
        <p:spPr>
          <a:xfrm rot="20641286">
            <a:off x="6169654" y="1713380"/>
            <a:ext cx="327777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Le lingala – le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ling</a:t>
            </a:r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-classe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8FE9341-3693-4AFB-B07D-355D560554C5}"/>
              </a:ext>
            </a:extLst>
          </p:cNvPr>
          <p:cNvSpPr txBox="1"/>
          <p:nvPr/>
        </p:nvSpPr>
        <p:spPr>
          <a:xfrm rot="586750">
            <a:off x="8628455" y="2477554"/>
            <a:ext cx="3277772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Dans ma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family</a:t>
            </a:r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 on parle plusieurs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languages</a:t>
            </a:r>
            <a:endParaRPr lang="fr-FR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BCCC842-5C4F-44F0-B398-9110D8E2B51C}"/>
              </a:ext>
            </a:extLst>
          </p:cNvPr>
          <p:cNvSpPr txBox="1"/>
          <p:nvPr/>
        </p:nvSpPr>
        <p:spPr>
          <a:xfrm rot="452870">
            <a:off x="6331253" y="3266109"/>
            <a:ext cx="3541028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On parle pas l’anglais :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on parle la langue normale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DD3F0DF-074F-4F16-B4E2-10AFE472C558}"/>
              </a:ext>
            </a:extLst>
          </p:cNvPr>
          <p:cNvSpPr txBox="1"/>
          <p:nvPr/>
        </p:nvSpPr>
        <p:spPr>
          <a:xfrm rot="806636">
            <a:off x="9928197" y="1544909"/>
            <a:ext cx="103102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Le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lyon</a:t>
            </a:r>
            <a:endParaRPr lang="fr-FR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A735FA-B2A7-45E4-A121-26FFC41AFD07}"/>
              </a:ext>
            </a:extLst>
          </p:cNvPr>
          <p:cNvSpPr/>
          <p:nvPr/>
        </p:nvSpPr>
        <p:spPr>
          <a:xfrm>
            <a:off x="5117095" y="5422025"/>
            <a:ext cx="4299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400" dirty="0">
                <a:solidFill>
                  <a:schemeClr val="accent2">
                    <a:lumMod val="75000"/>
                  </a:schemeClr>
                </a:solidFill>
              </a:rPr>
              <a:t>(1’)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E68FD5D9-D9E7-4603-980F-33835E338417}"/>
              </a:ext>
            </a:extLst>
          </p:cNvPr>
          <p:cNvSpPr txBox="1"/>
          <p:nvPr/>
        </p:nvSpPr>
        <p:spPr>
          <a:xfrm rot="21079456">
            <a:off x="6462881" y="4593382"/>
            <a:ext cx="3277772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002060"/>
                </a:solidFill>
                <a:latin typeface="Segoe Print" panose="02000600000000000000" pitchFamily="2" charset="0"/>
              </a:rPr>
              <a:t>Au parc il faut parler français sinon…</a:t>
            </a:r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7220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45655F1C-A641-4FB4-9029-D4FB07A4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458" y="405927"/>
            <a:ext cx="9933084" cy="549275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Paroles d’enfants</a:t>
            </a:r>
            <a:endParaRPr lang="fr-FR" sz="1200" b="1" i="1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2908F07-53A7-42E7-98BD-6E08531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10312"/>
            <a:ext cx="2743200" cy="365125"/>
          </a:xfrm>
        </p:spPr>
        <p:txBody>
          <a:bodyPr/>
          <a:lstStyle/>
          <a:p>
            <a:pPr algn="ctr"/>
            <a:fld id="{8B0235CC-26C6-4BC2-8B8A-6DAF425E04B0}" type="slidenum">
              <a:rPr lang="fr-FR" sz="1800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9</a:t>
            </a:fld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1A5410-A3D8-4E23-96DB-718E0E7A2C3C}"/>
              </a:ext>
            </a:extLst>
          </p:cNvPr>
          <p:cNvSpPr/>
          <p:nvPr/>
        </p:nvSpPr>
        <p:spPr>
          <a:xfrm>
            <a:off x="4536510" y="955202"/>
            <a:ext cx="3118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rgbClr val="000000"/>
                </a:solidFill>
                <a:latin typeface="Calibri" panose="020F0502020204030204" pitchFamily="34" charset="0"/>
              </a:rPr>
              <a:t>C’est quoi une langue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DAE390-C7F4-403E-BF64-2245D44A4DDA}"/>
              </a:ext>
            </a:extLst>
          </p:cNvPr>
          <p:cNvSpPr/>
          <p:nvPr/>
        </p:nvSpPr>
        <p:spPr>
          <a:xfrm>
            <a:off x="1515341" y="191933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7A7B014-A890-4EBF-8E54-BC6565926567}"/>
              </a:ext>
            </a:extLst>
          </p:cNvPr>
          <p:cNvCxnSpPr>
            <a:cxnSpLocks/>
          </p:cNvCxnSpPr>
          <p:nvPr/>
        </p:nvCxnSpPr>
        <p:spPr>
          <a:xfrm>
            <a:off x="275573" y="914400"/>
            <a:ext cx="11661731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CBF0CC9A-F3CF-44CB-A82E-C96D8AEBEC7F}"/>
              </a:ext>
            </a:extLst>
          </p:cNvPr>
          <p:cNvSpPr txBox="1"/>
          <p:nvPr/>
        </p:nvSpPr>
        <p:spPr>
          <a:xfrm>
            <a:off x="455297" y="1559558"/>
            <a:ext cx="9509759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Prise de conscience progressive </a:t>
            </a:r>
            <a:r>
              <a:rPr lang="fr-FR" b="1" dirty="0">
                <a:solidFill>
                  <a:schemeClr val="accent3">
                    <a:lumMod val="5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en maternelle</a:t>
            </a:r>
            <a:endParaRPr lang="fr-FR" dirty="0">
              <a:highlight>
                <a:srgbClr val="FFFFFF"/>
              </a:highlight>
            </a:endParaRPr>
          </a:p>
        </p:txBody>
      </p:sp>
      <p:pic>
        <p:nvPicPr>
          <p:cNvPr id="19" name="Image 18">
            <a:hlinkClick r:id="rId2" action="ppaction://hlinkfile"/>
            <a:extLst>
              <a:ext uri="{FF2B5EF4-FFF2-40B4-BE49-F238E27FC236}">
                <a16:creationId xmlns:a16="http://schemas.microsoft.com/office/drawing/2014/main" id="{4C870651-B65B-4E4B-8CA8-DECAA2457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599" y="2288667"/>
            <a:ext cx="933450" cy="581025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D0EB77E8-9B13-40F7-BFB2-9FAD357C6016}"/>
              </a:ext>
            </a:extLst>
          </p:cNvPr>
          <p:cNvSpPr txBox="1"/>
          <p:nvPr/>
        </p:nvSpPr>
        <p:spPr>
          <a:xfrm>
            <a:off x="4991095" y="2960830"/>
            <a:ext cx="777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(2’11’’)</a:t>
            </a:r>
            <a:endParaRPr lang="fr-FR" sz="1200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84D214C-2530-4F9B-A2D2-A6ABEAB4C346}"/>
              </a:ext>
            </a:extLst>
          </p:cNvPr>
          <p:cNvSpPr txBox="1"/>
          <p:nvPr/>
        </p:nvSpPr>
        <p:spPr>
          <a:xfrm rot="21079456">
            <a:off x="6462881" y="4593382"/>
            <a:ext cx="3277772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002060"/>
                </a:solidFill>
                <a:latin typeface="Segoe Print" panose="02000600000000000000" pitchFamily="2" charset="0"/>
              </a:rPr>
              <a:t>Au parc il faut parler français sinon…</a:t>
            </a:r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pic>
        <p:nvPicPr>
          <p:cNvPr id="22" name="Image 21">
            <a:hlinkClick r:id="rId4" action="ppaction://hlinkfile"/>
            <a:extLst>
              <a:ext uri="{FF2B5EF4-FFF2-40B4-BE49-F238E27FC236}">
                <a16:creationId xmlns:a16="http://schemas.microsoft.com/office/drawing/2014/main" id="{4EB85A63-9EC7-47FF-B949-D310BDC193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64157" y="4693559"/>
            <a:ext cx="904875" cy="59055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CF397C0-E982-4CB2-A83E-919E7D36BC5C}"/>
              </a:ext>
            </a:extLst>
          </p:cNvPr>
          <p:cNvSpPr txBox="1"/>
          <p:nvPr/>
        </p:nvSpPr>
        <p:spPr>
          <a:xfrm>
            <a:off x="333726" y="2059069"/>
            <a:ext cx="49008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Nommer la langue est secondaire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/>
              <a:t>qui la parle, avec qui       </a:t>
            </a:r>
            <a:r>
              <a:rPr lang="fr-FR" sz="1400" i="1" dirty="0"/>
              <a:t>(usage)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 français est la langue « normale »</a:t>
            </a:r>
            <a:endParaRPr lang="fr-FR" sz="1400" i="1" dirty="0"/>
          </a:p>
          <a:p>
            <a:pPr marL="285750" indent="-285750">
              <a:buFontTx/>
              <a:buChar char="-"/>
            </a:pPr>
            <a:r>
              <a:rPr lang="fr-FR" dirty="0"/>
              <a:t>Anglais – </a:t>
            </a:r>
            <a:r>
              <a:rPr lang="fr-FR" dirty="0" err="1"/>
              <a:t>langlais</a:t>
            </a:r>
            <a:r>
              <a:rPr lang="fr-FR" dirty="0"/>
              <a:t> = langue étrangère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Usage cryptique </a:t>
            </a:r>
            <a:r>
              <a:rPr lang="fr-FR" sz="1400" i="1" dirty="0"/>
              <a:t>(secrets)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On ne peut pas la parler partout </a:t>
            </a:r>
            <a:r>
              <a:rPr lang="fr-FR" sz="1400" i="1" dirty="0"/>
              <a:t>(danger)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1305C6-3D5B-49D0-ABB8-5D12AB8AC855}"/>
              </a:ext>
            </a:extLst>
          </p:cNvPr>
          <p:cNvSpPr txBox="1"/>
          <p:nvPr/>
        </p:nvSpPr>
        <p:spPr>
          <a:xfrm rot="20641286">
            <a:off x="6169654" y="1713380"/>
            <a:ext cx="327777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Le lingala – le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ling</a:t>
            </a:r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-classe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8FE9341-3693-4AFB-B07D-355D560554C5}"/>
              </a:ext>
            </a:extLst>
          </p:cNvPr>
          <p:cNvSpPr txBox="1"/>
          <p:nvPr/>
        </p:nvSpPr>
        <p:spPr>
          <a:xfrm rot="586750">
            <a:off x="8628455" y="2477554"/>
            <a:ext cx="3277772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Dans ma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family</a:t>
            </a:r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 on parle plusieurs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languages</a:t>
            </a:r>
            <a:endParaRPr lang="fr-FR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BCCC842-5C4F-44F0-B398-9110D8E2B51C}"/>
              </a:ext>
            </a:extLst>
          </p:cNvPr>
          <p:cNvSpPr txBox="1"/>
          <p:nvPr/>
        </p:nvSpPr>
        <p:spPr>
          <a:xfrm rot="452870">
            <a:off x="6331253" y="3266109"/>
            <a:ext cx="3541028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On parle pas l’anglais :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on parle la langue normale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DD3F0DF-074F-4F16-B4E2-10AFE472C558}"/>
              </a:ext>
            </a:extLst>
          </p:cNvPr>
          <p:cNvSpPr txBox="1"/>
          <p:nvPr/>
        </p:nvSpPr>
        <p:spPr>
          <a:xfrm rot="806636">
            <a:off x="9928197" y="1544909"/>
            <a:ext cx="103102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Le </a:t>
            </a:r>
            <a:r>
              <a:rPr lang="fr-FR" dirty="0" err="1">
                <a:solidFill>
                  <a:srgbClr val="7030A0"/>
                </a:solidFill>
                <a:latin typeface="Segoe Print" panose="02000600000000000000" pitchFamily="2" charset="0"/>
              </a:rPr>
              <a:t>lyon</a:t>
            </a:r>
            <a:endParaRPr lang="fr-FR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A735FA-B2A7-45E4-A121-26FFC41AFD07}"/>
              </a:ext>
            </a:extLst>
          </p:cNvPr>
          <p:cNvSpPr/>
          <p:nvPr/>
        </p:nvSpPr>
        <p:spPr>
          <a:xfrm>
            <a:off x="5117095" y="5422025"/>
            <a:ext cx="4299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400" dirty="0">
                <a:solidFill>
                  <a:schemeClr val="accent2">
                    <a:lumMod val="75000"/>
                  </a:schemeClr>
                </a:solidFill>
              </a:rPr>
              <a:t>(1’)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507EB4-9193-45F2-A310-A29B346E4A72}"/>
              </a:ext>
            </a:extLst>
          </p:cNvPr>
          <p:cNvSpPr/>
          <p:nvPr/>
        </p:nvSpPr>
        <p:spPr>
          <a:xfrm>
            <a:off x="386528" y="5881393"/>
            <a:ext cx="5068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Passage d’une langue à une autre non conscient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02ACAEC-6503-4D8F-A5F7-5C385F97891B}"/>
              </a:ext>
            </a:extLst>
          </p:cNvPr>
          <p:cNvSpPr txBox="1"/>
          <p:nvPr/>
        </p:nvSpPr>
        <p:spPr>
          <a:xfrm rot="234163">
            <a:off x="6679373" y="5894631"/>
            <a:ext cx="3276913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Segoe Print" panose="02000600000000000000" pitchFamily="2" charset="0"/>
              </a:rPr>
              <a:t>Je être 5 – Je suis 5 ans </a:t>
            </a:r>
          </a:p>
        </p:txBody>
      </p:sp>
    </p:spTree>
    <p:extLst>
      <p:ext uri="{BB962C8B-B14F-4D97-AF65-F5344CB8AC3E}">
        <p14:creationId xmlns:p14="http://schemas.microsoft.com/office/powerpoint/2010/main" val="14500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1114</Words>
  <Application>Microsoft Office PowerPoint</Application>
  <PresentationFormat>Grand écran</PresentationFormat>
  <Paragraphs>234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Segoe Print</vt:lpstr>
      <vt:lpstr>Wingdings</vt:lpstr>
      <vt:lpstr>Office Theme</vt:lpstr>
      <vt:lpstr>Parler des langues des familles à l’école,  ce que disent les enfants. </vt:lpstr>
      <vt:lpstr>Silence  à propos des langues de la maison</vt:lpstr>
      <vt:lpstr>Silences à propos des langues de la maison</vt:lpstr>
      <vt:lpstr>Silences à propos des langues de la maison</vt:lpstr>
      <vt:lpstr>Parler des langues de la maison</vt:lpstr>
      <vt:lpstr>Paroles d’enfants</vt:lpstr>
      <vt:lpstr>Paroles d’enfants</vt:lpstr>
      <vt:lpstr>Paroles d’enfants</vt:lpstr>
      <vt:lpstr>Paroles d’enfants</vt:lpstr>
      <vt:lpstr>Paroles d’enfants</vt:lpstr>
      <vt:lpstr>Paroles d’enfants</vt:lpstr>
      <vt:lpstr>Paroles d’enfants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Parler des langues des familles à l’école,  ce que disent les enfants.</dc:title>
  <dc:creator>Martine Roussel</dc:creator>
  <cp:lastModifiedBy>Martine Roussel</cp:lastModifiedBy>
  <cp:revision>121</cp:revision>
  <dcterms:created xsi:type="dcterms:W3CDTF">2020-07-13T13:26:18Z</dcterms:created>
  <dcterms:modified xsi:type="dcterms:W3CDTF">2023-03-21T11:13:05Z</dcterms:modified>
</cp:coreProperties>
</file>