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2925302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A86D126C-ACEF-4BE9-91E7-D4AA579B4836}" type="datetimeFigureOut">
              <a:rPr lang="fr-FR" smtClean="0"/>
              <a:t>02/09/2020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350553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2289251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4"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72505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190004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4006318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1599229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1879905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1029837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2619830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922656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86D126C-ACEF-4BE9-91E7-D4AA579B4836}" type="datetimeFigureOut">
              <a:rPr lang="fr-FR" smtClean="0"/>
              <a:t>02/09/2020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621578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86D126C-ACEF-4BE9-91E7-D4AA579B4836}" type="datetimeFigureOut">
              <a:rPr lang="fr-FR" smtClean="0"/>
              <a:t>02/09/2020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128783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2168983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3016094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7" name="Date Placeholder 4"/>
          <p:cNvSpPr>
            <a:spLocks noGrp="1"/>
          </p:cNvSpPr>
          <p:nvPr>
            <p:ph type="dt" sz="half" idx="10"/>
          </p:nvPr>
        </p:nvSpPr>
        <p:spPr/>
        <p:txBody>
          <a:bodyPr/>
          <a:lstStyle/>
          <a:p>
            <a:fld id="{A86D126C-ACEF-4BE9-91E7-D4AA579B4836}" type="datetimeFigureOut">
              <a:rPr lang="fr-FR" smtClean="0"/>
              <a:t>02/09/2020</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4072013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A86D126C-ACEF-4BE9-91E7-D4AA579B4836}" type="datetimeFigureOut">
              <a:rPr lang="fr-FR" smtClean="0"/>
              <a:t>02/09/2020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2BE88BC-1E01-46BA-AAEE-3D614696CC3F}" type="slidenum">
              <a:rPr lang="fr-FR" smtClean="0"/>
              <a:t>‹N°›</a:t>
            </a:fld>
            <a:endParaRPr lang="fr-FR"/>
          </a:p>
        </p:txBody>
      </p:sp>
    </p:spTree>
    <p:extLst>
      <p:ext uri="{BB962C8B-B14F-4D97-AF65-F5344CB8AC3E}">
        <p14:creationId xmlns:p14="http://schemas.microsoft.com/office/powerpoint/2010/main" val="237334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86D126C-ACEF-4BE9-91E7-D4AA579B4836}" type="datetimeFigureOut">
              <a:rPr lang="fr-FR" smtClean="0"/>
              <a:t>02/09/2020</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2BE88BC-1E01-46BA-AAEE-3D614696CC3F}" type="slidenum">
              <a:rPr lang="fr-FR" smtClean="0"/>
              <a:t>‹N°›</a:t>
            </a:fld>
            <a:endParaRPr lang="fr-FR"/>
          </a:p>
        </p:txBody>
      </p:sp>
    </p:spTree>
    <p:extLst>
      <p:ext uri="{BB962C8B-B14F-4D97-AF65-F5344CB8AC3E}">
        <p14:creationId xmlns:p14="http://schemas.microsoft.com/office/powerpoint/2010/main" val="9317511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0CA995-7211-436B-8016-D10CD5773747}"/>
              </a:ext>
            </a:extLst>
          </p:cNvPr>
          <p:cNvSpPr>
            <a:spLocks noGrp="1"/>
          </p:cNvSpPr>
          <p:nvPr>
            <p:ph type="ctrTitle"/>
          </p:nvPr>
        </p:nvSpPr>
        <p:spPr>
          <a:xfrm>
            <a:off x="1153947" y="2093858"/>
            <a:ext cx="9884106" cy="3929727"/>
          </a:xfrm>
        </p:spPr>
        <p:txBody>
          <a:bodyPr/>
          <a:lstStyle/>
          <a:p>
            <a:pPr algn="ctr"/>
            <a:r>
              <a:rPr lang="fr-FR" sz="6600" dirty="0"/>
              <a:t>Classes coopératives </a:t>
            </a:r>
            <a:br>
              <a:rPr lang="fr-FR" sz="6600" dirty="0"/>
            </a:br>
            <a:r>
              <a:rPr lang="fr-FR" sz="6600" dirty="0"/>
              <a:t>-</a:t>
            </a:r>
            <a:br>
              <a:rPr lang="fr-FR" sz="6600" dirty="0"/>
            </a:br>
            <a:r>
              <a:rPr lang="fr-FR" sz="6600" dirty="0"/>
              <a:t>Au bonheur d’apprendre au collège Bellevue</a:t>
            </a:r>
          </a:p>
        </p:txBody>
      </p:sp>
      <p:sp>
        <p:nvSpPr>
          <p:cNvPr id="3" name="Sous-titre 2">
            <a:extLst>
              <a:ext uri="{FF2B5EF4-FFF2-40B4-BE49-F238E27FC236}">
                <a16:creationId xmlns:a16="http://schemas.microsoft.com/office/drawing/2014/main" id="{66BC02DA-ED27-4510-AFC2-35E416D3D02C}"/>
              </a:ext>
            </a:extLst>
          </p:cNvPr>
          <p:cNvSpPr>
            <a:spLocks noGrp="1"/>
          </p:cNvSpPr>
          <p:nvPr>
            <p:ph type="subTitle" idx="1"/>
          </p:nvPr>
        </p:nvSpPr>
        <p:spPr>
          <a:xfrm>
            <a:off x="3165544" y="6427290"/>
            <a:ext cx="8825658" cy="861420"/>
          </a:xfrm>
        </p:spPr>
        <p:txBody>
          <a:bodyPr>
            <a:normAutofit/>
          </a:bodyPr>
          <a:lstStyle/>
          <a:p>
            <a:pPr algn="r"/>
            <a:r>
              <a:rPr lang="fr-FR" sz="1400" dirty="0"/>
              <a:t>Stéphanie Gaillardin-Sylvain </a:t>
            </a:r>
            <a:r>
              <a:rPr lang="fr-FR" sz="1400" dirty="0" err="1"/>
              <a:t>avizou</a:t>
            </a:r>
            <a:endParaRPr lang="fr-FR" sz="1400" dirty="0"/>
          </a:p>
          <a:p>
            <a:pPr algn="r"/>
            <a:endParaRPr lang="fr-FR" sz="1400" dirty="0"/>
          </a:p>
          <a:p>
            <a:pPr algn="r"/>
            <a:endParaRPr lang="fr-FR" sz="1400" dirty="0"/>
          </a:p>
          <a:p>
            <a:pPr algn="r"/>
            <a:endParaRPr lang="fr-FR" sz="1400" dirty="0"/>
          </a:p>
        </p:txBody>
      </p:sp>
      <p:pic>
        <p:nvPicPr>
          <p:cNvPr id="5" name="Image 4">
            <a:extLst>
              <a:ext uri="{FF2B5EF4-FFF2-40B4-BE49-F238E27FC236}">
                <a16:creationId xmlns:a16="http://schemas.microsoft.com/office/drawing/2014/main" id="{67FA4142-5381-41C9-BFB1-4D91F0651C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599" y="165139"/>
            <a:ext cx="1326890" cy="1282661"/>
          </a:xfrm>
          <a:prstGeom prst="rect">
            <a:avLst/>
          </a:prstGeom>
        </p:spPr>
      </p:pic>
    </p:spTree>
    <p:extLst>
      <p:ext uri="{BB962C8B-B14F-4D97-AF65-F5344CB8AC3E}">
        <p14:creationId xmlns:p14="http://schemas.microsoft.com/office/powerpoint/2010/main" val="3139068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2FD02D-6D09-4B06-9BAA-818B5BDFEDA4}"/>
              </a:ext>
            </a:extLst>
          </p:cNvPr>
          <p:cNvSpPr>
            <a:spLocks noGrp="1"/>
          </p:cNvSpPr>
          <p:nvPr>
            <p:ph type="title"/>
          </p:nvPr>
        </p:nvSpPr>
        <p:spPr/>
        <p:txBody>
          <a:bodyPr/>
          <a:lstStyle/>
          <a:p>
            <a:pPr algn="ctr"/>
            <a:r>
              <a:rPr lang="fr-FR" dirty="0"/>
              <a:t>L’expérimentation pédagogique se précise…</a:t>
            </a:r>
          </a:p>
        </p:txBody>
      </p:sp>
      <p:sp>
        <p:nvSpPr>
          <p:cNvPr id="3" name="Espace réservé du contenu 2">
            <a:extLst>
              <a:ext uri="{FF2B5EF4-FFF2-40B4-BE49-F238E27FC236}">
                <a16:creationId xmlns:a16="http://schemas.microsoft.com/office/drawing/2014/main" id="{12AB4594-6339-41DC-B534-95C7D1F7E9B1}"/>
              </a:ext>
            </a:extLst>
          </p:cNvPr>
          <p:cNvSpPr>
            <a:spLocks noGrp="1"/>
          </p:cNvSpPr>
          <p:nvPr>
            <p:ph idx="1"/>
          </p:nvPr>
        </p:nvSpPr>
        <p:spPr>
          <a:xfrm>
            <a:off x="1103312" y="2052918"/>
            <a:ext cx="8946541" cy="4480404"/>
          </a:xfrm>
        </p:spPr>
        <p:txBody>
          <a:bodyPr>
            <a:normAutofit fontScale="92500" lnSpcReduction="20000"/>
          </a:bodyPr>
          <a:lstStyle/>
          <a:p>
            <a:r>
              <a:rPr lang="fr-FR" dirty="0"/>
              <a:t>Genèse du projet: rentrée 2018-2019: une classe de 3°</a:t>
            </a:r>
          </a:p>
          <a:p>
            <a:endParaRPr lang="fr-FR" dirty="0"/>
          </a:p>
          <a:p>
            <a:r>
              <a:rPr lang="fr-FR" dirty="0"/>
              <a:t>Rentrée 2019-2020: une classe de 6° et une classe de 3°</a:t>
            </a:r>
          </a:p>
          <a:p>
            <a:endParaRPr lang="fr-FR" dirty="0"/>
          </a:p>
          <a:p>
            <a:r>
              <a:rPr lang="fr-FR" dirty="0"/>
              <a:t>Rentrée 2020-2021: une classe de 5° et une classe de 3°</a:t>
            </a:r>
          </a:p>
          <a:p>
            <a:endParaRPr lang="fr-FR" dirty="0"/>
          </a:p>
          <a:p>
            <a:r>
              <a:rPr lang="fr-FR" dirty="0"/>
              <a:t>Finalistes du prix national de l’innovation pédagogique 2020</a:t>
            </a:r>
          </a:p>
          <a:p>
            <a:endParaRPr lang="fr-FR" dirty="0"/>
          </a:p>
          <a:p>
            <a:r>
              <a:rPr lang="fr-FR" dirty="0"/>
              <a:t>Essaimage du dispositif coopératif de Bellevue dans de nombreux établissements de l’académie</a:t>
            </a:r>
          </a:p>
          <a:p>
            <a:pPr marL="0" indent="0">
              <a:buNone/>
            </a:pPr>
            <a:endParaRPr lang="fr-FR" dirty="0"/>
          </a:p>
          <a:p>
            <a:r>
              <a:rPr lang="fr-FR" dirty="0"/>
              <a:t>Suivi et soutien du Rectorat, des CARDIE, de la Direction de l’établissement, des équipes…</a:t>
            </a:r>
          </a:p>
          <a:p>
            <a:endParaRPr lang="fr-FR" dirty="0"/>
          </a:p>
        </p:txBody>
      </p:sp>
    </p:spTree>
    <p:extLst>
      <p:ext uri="{BB962C8B-B14F-4D97-AF65-F5344CB8AC3E}">
        <p14:creationId xmlns:p14="http://schemas.microsoft.com/office/powerpoint/2010/main" val="2385802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E76F07-96CF-48D6-8FFD-C51F5287C4D2}"/>
              </a:ext>
            </a:extLst>
          </p:cNvPr>
          <p:cNvSpPr>
            <a:spLocks noGrp="1"/>
          </p:cNvSpPr>
          <p:nvPr>
            <p:ph type="title"/>
          </p:nvPr>
        </p:nvSpPr>
        <p:spPr/>
        <p:txBody>
          <a:bodyPr/>
          <a:lstStyle/>
          <a:p>
            <a:pPr algn="ctr"/>
            <a:r>
              <a:rPr lang="fr-FR" dirty="0"/>
              <a:t>Constat</a:t>
            </a:r>
          </a:p>
        </p:txBody>
      </p:sp>
      <p:sp>
        <p:nvSpPr>
          <p:cNvPr id="3" name="Espace réservé du contenu 2">
            <a:extLst>
              <a:ext uri="{FF2B5EF4-FFF2-40B4-BE49-F238E27FC236}">
                <a16:creationId xmlns:a16="http://schemas.microsoft.com/office/drawing/2014/main" id="{E8F85DE1-EF17-4285-9570-0FAB60503CDA}"/>
              </a:ext>
            </a:extLst>
          </p:cNvPr>
          <p:cNvSpPr>
            <a:spLocks noGrp="1"/>
          </p:cNvSpPr>
          <p:nvPr>
            <p:ph idx="1"/>
          </p:nvPr>
        </p:nvSpPr>
        <p:spPr/>
        <p:txBody>
          <a:bodyPr/>
          <a:lstStyle/>
          <a:p>
            <a:r>
              <a:rPr lang="fr-FR" altLang="fr-FR" sz="2400" dirty="0"/>
              <a:t>Une hétérogénéité croissante dans une même classe</a:t>
            </a:r>
          </a:p>
          <a:p>
            <a:r>
              <a:rPr lang="fr-FR" altLang="fr-FR" sz="2400" dirty="0"/>
              <a:t>Des élèves qui ont des difficultés à comprendre pourquoi ils doivent apprendre telle ou telle chose</a:t>
            </a:r>
          </a:p>
          <a:p>
            <a:r>
              <a:rPr lang="fr-FR" altLang="fr-FR" sz="2400" dirty="0"/>
              <a:t>Un manque d’estime et de confiance en soi croissant</a:t>
            </a:r>
          </a:p>
          <a:p>
            <a:r>
              <a:rPr lang="fr-FR" altLang="fr-FR" sz="2400" dirty="0"/>
              <a:t>Un vivre ensemble parfois chaotique </a:t>
            </a:r>
          </a:p>
          <a:p>
            <a:r>
              <a:rPr lang="fr-FR" altLang="fr-FR" sz="2400" dirty="0"/>
              <a:t>Une société qui évolue et des enfants qui changent</a:t>
            </a:r>
          </a:p>
          <a:p>
            <a:endParaRPr lang="fr-FR" dirty="0"/>
          </a:p>
        </p:txBody>
      </p:sp>
      <p:pic>
        <p:nvPicPr>
          <p:cNvPr id="4" name="Image 3">
            <a:extLst>
              <a:ext uri="{FF2B5EF4-FFF2-40B4-BE49-F238E27FC236}">
                <a16:creationId xmlns:a16="http://schemas.microsoft.com/office/drawing/2014/main" id="{38D1DDC0-6D2C-49FB-BF54-D821ACB6D1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25243" y="5229508"/>
            <a:ext cx="1326890" cy="1282661"/>
          </a:xfrm>
          <a:prstGeom prst="rect">
            <a:avLst/>
          </a:prstGeom>
        </p:spPr>
      </p:pic>
    </p:spTree>
    <p:extLst>
      <p:ext uri="{BB962C8B-B14F-4D97-AF65-F5344CB8AC3E}">
        <p14:creationId xmlns:p14="http://schemas.microsoft.com/office/powerpoint/2010/main" val="2214719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B25FE5-DB1B-438C-8E23-11AFDED3D645}"/>
              </a:ext>
            </a:extLst>
          </p:cNvPr>
          <p:cNvSpPr>
            <a:spLocks noGrp="1"/>
          </p:cNvSpPr>
          <p:nvPr>
            <p:ph type="title"/>
          </p:nvPr>
        </p:nvSpPr>
        <p:spPr/>
        <p:txBody>
          <a:bodyPr/>
          <a:lstStyle/>
          <a:p>
            <a:pPr algn="ctr"/>
            <a:r>
              <a:rPr lang="fr-FR" dirty="0"/>
              <a:t>Objectifs de la classe coopérative</a:t>
            </a:r>
          </a:p>
        </p:txBody>
      </p:sp>
      <p:sp>
        <p:nvSpPr>
          <p:cNvPr id="3" name="Espace réservé du contenu 2">
            <a:extLst>
              <a:ext uri="{FF2B5EF4-FFF2-40B4-BE49-F238E27FC236}">
                <a16:creationId xmlns:a16="http://schemas.microsoft.com/office/drawing/2014/main" id="{22ED1E0F-74EE-417D-997A-C50AA9F64078}"/>
              </a:ext>
            </a:extLst>
          </p:cNvPr>
          <p:cNvSpPr>
            <a:spLocks noGrp="1"/>
          </p:cNvSpPr>
          <p:nvPr>
            <p:ph idx="1"/>
          </p:nvPr>
        </p:nvSpPr>
        <p:spPr/>
        <p:txBody>
          <a:bodyPr>
            <a:normAutofit fontScale="92500" lnSpcReduction="10000"/>
          </a:bodyPr>
          <a:lstStyle/>
          <a:p>
            <a:pPr marL="365760" indent="-256032">
              <a:buFont typeface="Wingdings 3"/>
              <a:buChar char=""/>
              <a:defRPr/>
            </a:pPr>
            <a:r>
              <a:rPr lang="fr-FR" dirty="0"/>
              <a:t>Mettre du sens derrière les apprentissages</a:t>
            </a:r>
          </a:p>
          <a:p>
            <a:pPr marL="365760" indent="-256032">
              <a:buFont typeface="Wingdings 3"/>
              <a:buChar char=""/>
              <a:defRPr/>
            </a:pPr>
            <a:r>
              <a:rPr lang="fr-FR" dirty="0"/>
              <a:t>Exprimer ses ressentis, ses émotions, verbaliser chaque action effectuée, avoir un espace de liberté différent</a:t>
            </a:r>
          </a:p>
          <a:p>
            <a:pPr marL="365760" indent="-256032">
              <a:buFont typeface="Wingdings 3"/>
              <a:buChar char=""/>
              <a:defRPr/>
            </a:pPr>
            <a:r>
              <a:rPr lang="fr-FR" dirty="0"/>
              <a:t>Aider son prochain en classe et en dehors de la classe</a:t>
            </a:r>
          </a:p>
          <a:p>
            <a:pPr marL="365760" indent="-256032">
              <a:buFont typeface="Wingdings 3"/>
              <a:buChar char=""/>
              <a:defRPr/>
            </a:pPr>
            <a:r>
              <a:rPr lang="fr-FR" dirty="0"/>
              <a:t>Acquérir autonomie, confiance et motivation</a:t>
            </a:r>
          </a:p>
          <a:p>
            <a:pPr marL="365760" indent="-256032">
              <a:buFont typeface="Wingdings 3"/>
              <a:buChar char=""/>
              <a:defRPr/>
            </a:pPr>
            <a:r>
              <a:rPr lang="fr-FR" dirty="0"/>
              <a:t>Favoriser les responsabilités données aux élèves: l’élève au centre de ses apprentissages</a:t>
            </a:r>
          </a:p>
          <a:p>
            <a:pPr marL="365760" indent="-256032">
              <a:buFont typeface="Wingdings 3"/>
              <a:buChar char=""/>
              <a:defRPr/>
            </a:pPr>
            <a:r>
              <a:rPr lang="fr-FR" dirty="0"/>
              <a:t>Développer le bien-être de l’élève </a:t>
            </a:r>
            <a:r>
              <a:rPr lang="fr-FR"/>
              <a:t>à l’école</a:t>
            </a:r>
            <a:endParaRPr lang="fr-FR" dirty="0"/>
          </a:p>
          <a:p>
            <a:pPr marL="365760" indent="-256032">
              <a:buFont typeface="Wingdings 3"/>
              <a:buChar char=""/>
              <a:defRPr/>
            </a:pPr>
            <a:r>
              <a:rPr lang="fr-FR" dirty="0"/>
              <a:t>Coopérer dans différentes disciplines pour aller plus loin dans les apprentissages</a:t>
            </a:r>
          </a:p>
          <a:p>
            <a:pPr marL="365760" indent="-256032">
              <a:buFont typeface="Wingdings 3"/>
              <a:buChar char=""/>
              <a:defRPr/>
            </a:pPr>
            <a:r>
              <a:rPr lang="fr-FR" dirty="0"/>
              <a:t>L’enseignant n’est plus simplement celui qui donne les savoirs, il accompagne l’élève dans sa démarche d’apprentissage.</a:t>
            </a:r>
          </a:p>
          <a:p>
            <a:endParaRPr lang="fr-FR" dirty="0"/>
          </a:p>
        </p:txBody>
      </p:sp>
      <p:pic>
        <p:nvPicPr>
          <p:cNvPr id="4" name="Image 3">
            <a:extLst>
              <a:ext uri="{FF2B5EF4-FFF2-40B4-BE49-F238E27FC236}">
                <a16:creationId xmlns:a16="http://schemas.microsoft.com/office/drawing/2014/main" id="{35EBD27E-1C9B-458F-9169-EB107F71A0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9420" y="5342050"/>
            <a:ext cx="1326890" cy="1282661"/>
          </a:xfrm>
          <a:prstGeom prst="rect">
            <a:avLst/>
          </a:prstGeom>
        </p:spPr>
      </p:pic>
    </p:spTree>
    <p:extLst>
      <p:ext uri="{BB962C8B-B14F-4D97-AF65-F5344CB8AC3E}">
        <p14:creationId xmlns:p14="http://schemas.microsoft.com/office/powerpoint/2010/main" val="3905806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CAE2C-0E2B-4877-934C-08E944A9C279}"/>
              </a:ext>
            </a:extLst>
          </p:cNvPr>
          <p:cNvSpPr>
            <a:spLocks noGrp="1"/>
          </p:cNvSpPr>
          <p:nvPr>
            <p:ph type="title"/>
          </p:nvPr>
        </p:nvSpPr>
        <p:spPr/>
        <p:txBody>
          <a:bodyPr/>
          <a:lstStyle/>
          <a:p>
            <a:pPr algn="ctr"/>
            <a:r>
              <a:rPr lang="fr-FR" dirty="0"/>
              <a:t>La coopération, c’est quoi?</a:t>
            </a:r>
          </a:p>
        </p:txBody>
      </p:sp>
      <p:sp>
        <p:nvSpPr>
          <p:cNvPr id="3" name="Espace réservé du contenu 2">
            <a:extLst>
              <a:ext uri="{FF2B5EF4-FFF2-40B4-BE49-F238E27FC236}">
                <a16:creationId xmlns:a16="http://schemas.microsoft.com/office/drawing/2014/main" id="{F8B39CE1-81B1-42BB-A585-393E08882394}"/>
              </a:ext>
            </a:extLst>
          </p:cNvPr>
          <p:cNvSpPr>
            <a:spLocks noGrp="1"/>
          </p:cNvSpPr>
          <p:nvPr>
            <p:ph idx="1"/>
          </p:nvPr>
        </p:nvSpPr>
        <p:spPr/>
        <p:txBody>
          <a:bodyPr>
            <a:normAutofit lnSpcReduction="10000"/>
          </a:bodyPr>
          <a:lstStyle/>
          <a:p>
            <a:pPr marL="365760" indent="-256032">
              <a:buFont typeface="Wingdings 3"/>
              <a:buChar char=""/>
              <a:defRPr/>
            </a:pPr>
            <a:r>
              <a:rPr lang="fr-FR" dirty="0"/>
              <a:t>Elle place l’élève au cœur de ses apprentissages et l’amène à avoir des responsabilités pour appréhender au mieux son avenir et sa scolarité.</a:t>
            </a:r>
          </a:p>
          <a:p>
            <a:pPr marL="365760" indent="-256032">
              <a:buFont typeface="Wingdings 3"/>
              <a:buChar char=""/>
              <a:defRPr/>
            </a:pPr>
            <a:r>
              <a:rPr lang="fr-FR" dirty="0"/>
              <a:t>Elle se fonde sur le principe qu’on n’apprend pas tout seul, que l’homme est un être social et que le groupe hétérogène est une structure aidante qui permet à chacun de s’épanouir et de déployer son potentiel.</a:t>
            </a:r>
          </a:p>
          <a:p>
            <a:pPr marL="365760" indent="-256032">
              <a:buFont typeface="Wingdings 3"/>
              <a:buChar char=""/>
              <a:defRPr/>
            </a:pPr>
            <a:r>
              <a:rPr lang="fr-FR" dirty="0"/>
              <a:t>Elle permet de favoriser le lien social entre les élèves et donc de développer des compétences liées à la tolérance, à la générosité et au respect d’autrui.</a:t>
            </a:r>
          </a:p>
          <a:p>
            <a:pPr marL="365760" indent="-256032">
              <a:buFont typeface="Wingdings 3"/>
              <a:buChar char=""/>
              <a:defRPr/>
            </a:pPr>
            <a:r>
              <a:rPr lang="fr-FR" dirty="0"/>
              <a:t>La classe est une équipe et l’enseignant un équipier. Chacun a sa place et amène par sa spécificité une pierre à l’édifice qui se construit peu à peu.</a:t>
            </a:r>
          </a:p>
          <a:p>
            <a:endParaRPr lang="fr-FR" dirty="0"/>
          </a:p>
        </p:txBody>
      </p:sp>
      <p:pic>
        <p:nvPicPr>
          <p:cNvPr id="4" name="Image 3">
            <a:extLst>
              <a:ext uri="{FF2B5EF4-FFF2-40B4-BE49-F238E27FC236}">
                <a16:creationId xmlns:a16="http://schemas.microsoft.com/office/drawing/2014/main" id="{28DA8121-848C-4FD4-961C-FEC59C658C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1962" y="5370186"/>
            <a:ext cx="1326890" cy="1282661"/>
          </a:xfrm>
          <a:prstGeom prst="rect">
            <a:avLst/>
          </a:prstGeom>
        </p:spPr>
      </p:pic>
    </p:spTree>
    <p:extLst>
      <p:ext uri="{BB962C8B-B14F-4D97-AF65-F5344CB8AC3E}">
        <p14:creationId xmlns:p14="http://schemas.microsoft.com/office/powerpoint/2010/main" val="3430097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FDCAB4-78B5-459C-BC50-CA7AAF452044}"/>
              </a:ext>
            </a:extLst>
          </p:cNvPr>
          <p:cNvSpPr>
            <a:spLocks noGrp="1"/>
          </p:cNvSpPr>
          <p:nvPr>
            <p:ph type="title"/>
          </p:nvPr>
        </p:nvSpPr>
        <p:spPr/>
        <p:txBody>
          <a:bodyPr/>
          <a:lstStyle/>
          <a:p>
            <a:pPr algn="ctr"/>
            <a:r>
              <a:rPr lang="fr-FR" dirty="0"/>
              <a:t>Et concrètement… </a:t>
            </a:r>
            <a:br>
              <a:rPr lang="fr-FR" dirty="0"/>
            </a:br>
            <a:r>
              <a:rPr lang="fr-FR" dirty="0"/>
              <a:t>Qu’est-ce qui va changer?</a:t>
            </a:r>
          </a:p>
        </p:txBody>
      </p:sp>
      <p:sp>
        <p:nvSpPr>
          <p:cNvPr id="3" name="Espace réservé du contenu 2">
            <a:extLst>
              <a:ext uri="{FF2B5EF4-FFF2-40B4-BE49-F238E27FC236}">
                <a16:creationId xmlns:a16="http://schemas.microsoft.com/office/drawing/2014/main" id="{E7417F48-5D0F-4E6C-8485-DE46CBC42DF9}"/>
              </a:ext>
            </a:extLst>
          </p:cNvPr>
          <p:cNvSpPr>
            <a:spLocks noGrp="1"/>
          </p:cNvSpPr>
          <p:nvPr>
            <p:ph idx="1"/>
          </p:nvPr>
        </p:nvSpPr>
        <p:spPr/>
        <p:txBody>
          <a:bodyPr>
            <a:normAutofit fontScale="85000" lnSpcReduction="20000"/>
          </a:bodyPr>
          <a:lstStyle/>
          <a:p>
            <a:r>
              <a:rPr lang="fr-FR" dirty="0"/>
              <a:t>Une équipe qui utilise des stratégies et des outils communs pour faire progresser l’élève et pour lui donner des pistes méthodologiques.</a:t>
            </a:r>
          </a:p>
          <a:p>
            <a:r>
              <a:rPr lang="fr-FR" dirty="0"/>
              <a:t>Mise en place de 2h/semaine (lundi 8h-9h et vendredi 13h-14h): moment d’accueil pour chaque élève. Etape de verbalisation, prendre conscience de soi et des autres (jeux coopératifs), mise en place du tutorat, conseil coopératif où on décide ensemble des règles de vie du groupe, des projets à venir, divers rituels, travail sur la méthodologie….</a:t>
            </a:r>
          </a:p>
          <a:p>
            <a:r>
              <a:rPr lang="fr-FR" dirty="0"/>
              <a:t>Prise en charge une à deux fois dans le trimestre par les enseignants volontaires de la classe pour que chaque élève verbalise ses résultats en fonction des compétences de la boucle évaluative, ses attentes ou ses difficultés et se fixe des objectifs pour la période suivante.</a:t>
            </a:r>
          </a:p>
          <a:p>
            <a:r>
              <a:rPr lang="fr-FR" dirty="0"/>
              <a:t>Fin de trimestre: les élèves sont reçus en entretien individuel avec le PP pendant l’heure coopérative pour réfléchir sur leur trimestre écoulé à l’aide de leur bulletin afin de préparer les entretiens-conseils et pour pouvoir se fixer des objectifs de progression.</a:t>
            </a:r>
          </a:p>
          <a:p>
            <a:r>
              <a:rPr lang="fr-FR" dirty="0"/>
              <a:t>Mise en place de divers projets en lien avec la coopération: le marché de connaissances, démarches de projets, la </a:t>
            </a:r>
            <a:r>
              <a:rPr lang="fr-FR"/>
              <a:t>classe hors les murs…</a:t>
            </a:r>
            <a:endParaRPr lang="fr-FR" dirty="0"/>
          </a:p>
        </p:txBody>
      </p:sp>
      <p:pic>
        <p:nvPicPr>
          <p:cNvPr id="4" name="Image 3">
            <a:extLst>
              <a:ext uri="{FF2B5EF4-FFF2-40B4-BE49-F238E27FC236}">
                <a16:creationId xmlns:a16="http://schemas.microsoft.com/office/drawing/2014/main" id="{AEF0E0EB-D83C-44BE-8A9C-9A52567440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29082" y="5342049"/>
            <a:ext cx="1326890" cy="1282661"/>
          </a:xfrm>
          <a:prstGeom prst="rect">
            <a:avLst/>
          </a:prstGeom>
        </p:spPr>
      </p:pic>
    </p:spTree>
    <p:extLst>
      <p:ext uri="{BB962C8B-B14F-4D97-AF65-F5344CB8AC3E}">
        <p14:creationId xmlns:p14="http://schemas.microsoft.com/office/powerpoint/2010/main" val="2182624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C8EB08-0157-4D63-B778-B1AE728F0349}"/>
              </a:ext>
            </a:extLst>
          </p:cNvPr>
          <p:cNvSpPr>
            <a:spLocks noGrp="1"/>
          </p:cNvSpPr>
          <p:nvPr>
            <p:ph type="title"/>
          </p:nvPr>
        </p:nvSpPr>
        <p:spPr/>
        <p:txBody>
          <a:bodyPr/>
          <a:lstStyle/>
          <a:p>
            <a:pPr algn="ctr"/>
            <a:r>
              <a:rPr lang="fr-FR" dirty="0"/>
              <a:t>Objectifs visés</a:t>
            </a:r>
          </a:p>
        </p:txBody>
      </p:sp>
      <p:sp>
        <p:nvSpPr>
          <p:cNvPr id="3" name="Espace réservé du contenu 2">
            <a:extLst>
              <a:ext uri="{FF2B5EF4-FFF2-40B4-BE49-F238E27FC236}">
                <a16:creationId xmlns:a16="http://schemas.microsoft.com/office/drawing/2014/main" id="{6A9284A8-B398-420A-AEBD-C28B955928FC}"/>
              </a:ext>
            </a:extLst>
          </p:cNvPr>
          <p:cNvSpPr>
            <a:spLocks noGrp="1"/>
          </p:cNvSpPr>
          <p:nvPr>
            <p:ph idx="1"/>
          </p:nvPr>
        </p:nvSpPr>
        <p:spPr/>
        <p:txBody>
          <a:bodyPr>
            <a:normAutofit lnSpcReduction="10000"/>
          </a:bodyPr>
          <a:lstStyle/>
          <a:p>
            <a:r>
              <a:rPr lang="fr-FR" sz="2800" dirty="0"/>
              <a:t>Des élèves heureux de venir et d’être au collège, qui se sentent bien, entendus, compris et qui s’investissent dans leur vie de collégien et dans leur scolarité,</a:t>
            </a:r>
          </a:p>
          <a:p>
            <a:r>
              <a:rPr lang="fr-FR" sz="2800" dirty="0"/>
              <a:t>Davantage de motivation et donc de réussite,</a:t>
            </a:r>
          </a:p>
          <a:p>
            <a:r>
              <a:rPr lang="fr-FR" sz="2800" dirty="0"/>
              <a:t>Une orientation en adéquation avec les choix de l’élève,</a:t>
            </a:r>
          </a:p>
          <a:p>
            <a:r>
              <a:rPr lang="fr-FR" sz="2800" dirty="0"/>
              <a:t>Des élèves qui apprennent à travailler et à être ensemble pour aller plus loin dans la vie.</a:t>
            </a:r>
          </a:p>
          <a:p>
            <a:pPr marL="0" indent="0">
              <a:buNone/>
            </a:pPr>
            <a:endParaRPr lang="fr-FR" dirty="0"/>
          </a:p>
        </p:txBody>
      </p:sp>
      <p:pic>
        <p:nvPicPr>
          <p:cNvPr id="4" name="Image 3">
            <a:extLst>
              <a:ext uri="{FF2B5EF4-FFF2-40B4-BE49-F238E27FC236}">
                <a16:creationId xmlns:a16="http://schemas.microsoft.com/office/drawing/2014/main" id="{411E8A37-AC1F-47E1-B896-372F4E186C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3827" y="5440524"/>
            <a:ext cx="1326890" cy="1282661"/>
          </a:xfrm>
          <a:prstGeom prst="rect">
            <a:avLst/>
          </a:prstGeom>
        </p:spPr>
      </p:pic>
    </p:spTree>
    <p:extLst>
      <p:ext uri="{BB962C8B-B14F-4D97-AF65-F5344CB8AC3E}">
        <p14:creationId xmlns:p14="http://schemas.microsoft.com/office/powerpoint/2010/main" val="3333499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007D32-2BF9-46B2-878A-89B782EA12E9}"/>
              </a:ext>
            </a:extLst>
          </p:cNvPr>
          <p:cNvSpPr>
            <a:spLocks noGrp="1"/>
          </p:cNvSpPr>
          <p:nvPr>
            <p:ph type="title"/>
          </p:nvPr>
        </p:nvSpPr>
        <p:spPr/>
        <p:txBody>
          <a:bodyPr/>
          <a:lstStyle/>
          <a:p>
            <a:r>
              <a:rPr lang="fr-FR" dirty="0"/>
              <a:t>Vivre au rythme de la coopération</a:t>
            </a:r>
          </a:p>
        </p:txBody>
      </p:sp>
      <p:sp>
        <p:nvSpPr>
          <p:cNvPr id="3" name="Espace réservé du contenu 2">
            <a:extLst>
              <a:ext uri="{FF2B5EF4-FFF2-40B4-BE49-F238E27FC236}">
                <a16:creationId xmlns:a16="http://schemas.microsoft.com/office/drawing/2014/main" id="{05A25B0C-EA90-4428-9C9F-16C1DE2D140C}"/>
              </a:ext>
            </a:extLst>
          </p:cNvPr>
          <p:cNvSpPr>
            <a:spLocks noGrp="1"/>
          </p:cNvSpPr>
          <p:nvPr>
            <p:ph idx="1"/>
          </p:nvPr>
        </p:nvSpPr>
        <p:spPr/>
        <p:txBody>
          <a:bodyPr/>
          <a:lstStyle/>
          <a:p>
            <a:r>
              <a:rPr lang="fr-FR" dirty="0"/>
              <a:t>Mise en ligne d’un outil pour suivre l’avancée des classes coopératives tout le long de l’année:</a:t>
            </a:r>
          </a:p>
          <a:p>
            <a:pPr marL="0" indent="0" algn="ctr">
              <a:buNone/>
            </a:pPr>
            <a:r>
              <a:rPr lang="fr-FR" sz="2400" b="1" dirty="0" err="1">
                <a:solidFill>
                  <a:srgbClr val="FF0000"/>
                </a:solidFill>
              </a:rPr>
              <a:t>ENT</a:t>
            </a:r>
            <a:r>
              <a:rPr lang="fr-FR" sz="2400" b="1" dirty="0" err="1">
                <a:solidFill>
                  <a:srgbClr val="FF0000"/>
                </a:solidFill>
                <a:latin typeface="Calibri" panose="020F0502020204030204" pitchFamily="34" charset="0"/>
                <a:cs typeface="Calibri" panose="020F0502020204030204" pitchFamily="34" charset="0"/>
              </a:rPr>
              <a:t>→Espace</a:t>
            </a:r>
            <a:r>
              <a:rPr lang="fr-FR" sz="2400" b="1" dirty="0">
                <a:solidFill>
                  <a:srgbClr val="FF0000"/>
                </a:solidFill>
                <a:latin typeface="Calibri" panose="020F0502020204030204" pitchFamily="34" charset="0"/>
                <a:cs typeface="Calibri" panose="020F0502020204030204" pitchFamily="34" charset="0"/>
              </a:rPr>
              <a:t> des </a:t>
            </a:r>
            <a:r>
              <a:rPr lang="fr-FR" sz="2400" b="1" dirty="0" err="1">
                <a:solidFill>
                  <a:srgbClr val="FF0000"/>
                </a:solidFill>
                <a:latin typeface="Calibri" panose="020F0502020204030204" pitchFamily="34" charset="0"/>
                <a:cs typeface="Calibri" panose="020F0502020204030204" pitchFamily="34" charset="0"/>
              </a:rPr>
              <a:t>classes→Classe</a:t>
            </a:r>
            <a:r>
              <a:rPr lang="fr-FR" sz="2400" b="1" dirty="0">
                <a:solidFill>
                  <a:srgbClr val="FF0000"/>
                </a:solidFill>
                <a:latin typeface="Calibri" panose="020F0502020204030204" pitchFamily="34" charset="0"/>
                <a:cs typeface="Calibri" panose="020F0502020204030204" pitchFamily="34" charset="0"/>
              </a:rPr>
              <a:t> 3°2→Classe coopérative</a:t>
            </a:r>
          </a:p>
          <a:p>
            <a:pPr marL="0" indent="0" algn="ctr">
              <a:buNone/>
            </a:pPr>
            <a:r>
              <a:rPr lang="fr-FR" sz="2400" b="1" dirty="0" err="1">
                <a:solidFill>
                  <a:srgbClr val="FF0000"/>
                </a:solidFill>
                <a:latin typeface="Calibri" panose="020F0502020204030204" pitchFamily="34" charset="0"/>
                <a:cs typeface="Calibri" panose="020F0502020204030204" pitchFamily="34" charset="0"/>
              </a:rPr>
              <a:t>ENT→Espace</a:t>
            </a:r>
            <a:r>
              <a:rPr lang="fr-FR" sz="2400" b="1" dirty="0">
                <a:solidFill>
                  <a:srgbClr val="FF0000"/>
                </a:solidFill>
                <a:latin typeface="Calibri" panose="020F0502020204030204" pitchFamily="34" charset="0"/>
                <a:cs typeface="Calibri" panose="020F0502020204030204" pitchFamily="34" charset="0"/>
              </a:rPr>
              <a:t> des </a:t>
            </a:r>
            <a:r>
              <a:rPr lang="fr-FR" sz="2400" b="1" dirty="0" err="1">
                <a:solidFill>
                  <a:srgbClr val="FF0000"/>
                </a:solidFill>
                <a:latin typeface="Calibri" panose="020F0502020204030204" pitchFamily="34" charset="0"/>
                <a:cs typeface="Calibri" panose="020F0502020204030204" pitchFamily="34" charset="0"/>
              </a:rPr>
              <a:t>classes→Classe</a:t>
            </a:r>
            <a:r>
              <a:rPr lang="fr-FR" sz="2400" b="1" dirty="0">
                <a:solidFill>
                  <a:srgbClr val="FF0000"/>
                </a:solidFill>
                <a:latin typeface="Calibri" panose="020F0502020204030204" pitchFamily="34" charset="0"/>
                <a:cs typeface="Calibri" panose="020F0502020204030204" pitchFamily="34" charset="0"/>
              </a:rPr>
              <a:t> 5°6→Classe coopérative</a:t>
            </a:r>
            <a:endParaRPr lang="fr-FR" sz="2400" b="1" dirty="0">
              <a:solidFill>
                <a:srgbClr val="FF0000"/>
              </a:solidFill>
            </a:endParaRPr>
          </a:p>
        </p:txBody>
      </p:sp>
    </p:spTree>
    <p:extLst>
      <p:ext uri="{BB962C8B-B14F-4D97-AF65-F5344CB8AC3E}">
        <p14:creationId xmlns:p14="http://schemas.microsoft.com/office/powerpoint/2010/main" val="1689959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BD6760-FAF2-4592-AFB0-85E21C4E1F9F}"/>
              </a:ext>
            </a:extLst>
          </p:cNvPr>
          <p:cNvSpPr>
            <a:spLocks noGrp="1"/>
          </p:cNvSpPr>
          <p:nvPr>
            <p:ph type="title"/>
          </p:nvPr>
        </p:nvSpPr>
        <p:spPr/>
        <p:txBody>
          <a:bodyPr/>
          <a:lstStyle/>
          <a:p>
            <a:r>
              <a:rPr lang="fr-FR" dirty="0"/>
              <a:t>Bibliographie</a:t>
            </a:r>
          </a:p>
        </p:txBody>
      </p:sp>
      <p:sp>
        <p:nvSpPr>
          <p:cNvPr id="3" name="Espace réservé du contenu 2">
            <a:extLst>
              <a:ext uri="{FF2B5EF4-FFF2-40B4-BE49-F238E27FC236}">
                <a16:creationId xmlns:a16="http://schemas.microsoft.com/office/drawing/2014/main" id="{18E63AE9-AE75-4AF3-8C96-DBFF9831D932}"/>
              </a:ext>
            </a:extLst>
          </p:cNvPr>
          <p:cNvSpPr>
            <a:spLocks noGrp="1"/>
          </p:cNvSpPr>
          <p:nvPr>
            <p:ph idx="1"/>
          </p:nvPr>
        </p:nvSpPr>
        <p:spPr/>
        <p:txBody>
          <a:bodyPr>
            <a:normAutofit fontScale="70000" lnSpcReduction="20000"/>
          </a:bodyPr>
          <a:lstStyle/>
          <a:p>
            <a:pPr marL="365760" indent="-256032">
              <a:buFont typeface="Wingdings 3"/>
              <a:buChar char=""/>
              <a:defRPr/>
            </a:pPr>
            <a:r>
              <a:rPr lang="fr-FR" dirty="0"/>
              <a:t>→La coopération et le tutorat</a:t>
            </a:r>
          </a:p>
          <a:p>
            <a:pPr marL="365760" indent="-256032">
              <a:buFont typeface="Wingdings 3"/>
              <a:buChar char=""/>
              <a:defRPr/>
            </a:pPr>
            <a:r>
              <a:rPr lang="fr-FR" dirty="0"/>
              <a:t>Sylvain Connac, </a:t>
            </a:r>
            <a:r>
              <a:rPr lang="fr-FR" i="1" dirty="0"/>
              <a:t>Apprendre avec les pédagogies coopératives. Démarches et outils pour l’école</a:t>
            </a:r>
            <a:r>
              <a:rPr lang="fr-FR" dirty="0"/>
              <a:t>, ESF, 2009</a:t>
            </a:r>
          </a:p>
          <a:p>
            <a:pPr marL="365760" indent="-256032">
              <a:buFont typeface="Wingdings 3"/>
              <a:buChar char=""/>
              <a:defRPr/>
            </a:pPr>
            <a:r>
              <a:rPr lang="fr-FR" dirty="0"/>
              <a:t>Sylvain Connac, </a:t>
            </a:r>
            <a:r>
              <a:rPr lang="fr-FR" i="1" dirty="0"/>
              <a:t>La personnalisation des apprentissages. Agir face à l’hétérogénéité à l’école et au collège</a:t>
            </a:r>
            <a:r>
              <a:rPr lang="fr-FR" dirty="0"/>
              <a:t>, ESF, 2012.</a:t>
            </a:r>
          </a:p>
          <a:p>
            <a:pPr marL="365760" indent="-256032">
              <a:buFont typeface="Wingdings 3"/>
              <a:buChar char=""/>
              <a:defRPr/>
            </a:pPr>
            <a:r>
              <a:rPr lang="fr-FR" dirty="0"/>
              <a:t>Sylvain Connac, </a:t>
            </a:r>
            <a:r>
              <a:rPr lang="fr-FR" i="1" dirty="0"/>
              <a:t>La coopération entre élèves</a:t>
            </a:r>
            <a:r>
              <a:rPr lang="fr-FR" dirty="0"/>
              <a:t>, Canopé éditions, 2017</a:t>
            </a:r>
          </a:p>
          <a:p>
            <a:pPr marL="365760" indent="-256032">
              <a:buFont typeface="Wingdings 3"/>
              <a:buChar char=""/>
              <a:defRPr/>
            </a:pPr>
            <a:r>
              <a:rPr lang="fr-FR" dirty="0"/>
              <a:t>Sylvain Connac, </a:t>
            </a:r>
            <a:r>
              <a:rPr lang="fr-FR" i="1" dirty="0"/>
              <a:t>La coopération, ça s’apprend</a:t>
            </a:r>
            <a:r>
              <a:rPr lang="fr-FR" dirty="0"/>
              <a:t>, ESF, 2020</a:t>
            </a:r>
          </a:p>
          <a:p>
            <a:pPr marL="365760" indent="-256032">
              <a:buFont typeface="Wingdings 3"/>
              <a:buChar char=""/>
              <a:defRPr/>
            </a:pPr>
            <a:r>
              <a:rPr lang="fr-FR" dirty="0"/>
              <a:t>Guillaume Caron, Laurent Fillion, Céline </a:t>
            </a:r>
            <a:r>
              <a:rPr lang="fr-FR" dirty="0" err="1"/>
              <a:t>Scy</a:t>
            </a:r>
            <a:r>
              <a:rPr lang="fr-FR" dirty="0"/>
              <a:t>, Yasmine Vasseur, </a:t>
            </a:r>
            <a:r>
              <a:rPr lang="fr-FR" i="1" dirty="0"/>
              <a:t>Osez les pédagogies coopératives au collège et au lycée</a:t>
            </a:r>
            <a:r>
              <a:rPr lang="fr-FR" dirty="0"/>
              <a:t>, ESF, 2018</a:t>
            </a:r>
          </a:p>
          <a:p>
            <a:pPr marL="365760" indent="-256032">
              <a:buFont typeface="Wingdings 3"/>
              <a:buChar char=""/>
              <a:defRPr/>
            </a:pPr>
            <a:endParaRPr lang="fr-FR" dirty="0"/>
          </a:p>
          <a:p>
            <a:pPr marL="365760" indent="-256032">
              <a:buFont typeface="Wingdings 3"/>
              <a:buChar char=""/>
              <a:defRPr/>
            </a:pPr>
            <a:r>
              <a:rPr lang="fr-FR" dirty="0"/>
              <a:t>→La collaboration</a:t>
            </a:r>
          </a:p>
          <a:p>
            <a:pPr marL="365760" indent="-256032">
              <a:buFont typeface="Wingdings 3"/>
              <a:buChar char=""/>
              <a:defRPr/>
            </a:pPr>
            <a:r>
              <a:rPr lang="fr-FR" dirty="0"/>
              <a:t>Alain </a:t>
            </a:r>
            <a:r>
              <a:rPr lang="fr-FR" dirty="0" err="1"/>
              <a:t>Baudrit</a:t>
            </a:r>
            <a:r>
              <a:rPr lang="fr-FR" dirty="0"/>
              <a:t>, Les Sciences de l’Education, Pour l’Ere nouvelle (2007)</a:t>
            </a:r>
          </a:p>
          <a:p>
            <a:pPr marL="365760" indent="-256032">
              <a:buFont typeface="Wingdings 3"/>
              <a:buChar char=""/>
              <a:defRPr/>
            </a:pPr>
            <a:endParaRPr lang="fr-FR" dirty="0"/>
          </a:p>
          <a:p>
            <a:pPr marL="365760" indent="-256032">
              <a:buFont typeface="Wingdings 3"/>
              <a:buChar char=""/>
              <a:defRPr/>
            </a:pPr>
            <a:r>
              <a:rPr lang="fr-FR" dirty="0"/>
              <a:t>→Le métier de l’enseignant </a:t>
            </a:r>
          </a:p>
          <a:p>
            <a:pPr marL="365760" indent="-256032">
              <a:buFont typeface="Wingdings 3"/>
              <a:buChar char=""/>
              <a:defRPr/>
            </a:pPr>
            <a:r>
              <a:rPr lang="fr-FR" dirty="0"/>
              <a:t>www.meirieu.com</a:t>
            </a:r>
          </a:p>
        </p:txBody>
      </p:sp>
    </p:spTree>
    <p:extLst>
      <p:ext uri="{BB962C8B-B14F-4D97-AF65-F5344CB8AC3E}">
        <p14:creationId xmlns:p14="http://schemas.microsoft.com/office/powerpoint/2010/main" val="11524433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484</TotalTime>
  <Words>820</Words>
  <Application>Microsoft Office PowerPoint</Application>
  <PresentationFormat>Grand écran</PresentationFormat>
  <Paragraphs>63</Paragraphs>
  <Slides>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Calibri</vt:lpstr>
      <vt:lpstr>Century Gothic</vt:lpstr>
      <vt:lpstr>Wingdings 3</vt:lpstr>
      <vt:lpstr>Ion</vt:lpstr>
      <vt:lpstr>Classes coopératives  - Au bonheur d’apprendre au collège Bellevue</vt:lpstr>
      <vt:lpstr>L’expérimentation pédagogique se précise…</vt:lpstr>
      <vt:lpstr>Constat</vt:lpstr>
      <vt:lpstr>Objectifs de la classe coopérative</vt:lpstr>
      <vt:lpstr>La coopération, c’est quoi?</vt:lpstr>
      <vt:lpstr>Et concrètement…  Qu’est-ce qui va changer?</vt:lpstr>
      <vt:lpstr>Objectifs visés</vt:lpstr>
      <vt:lpstr>Vivre au rythme de la coopération</vt:lpstr>
      <vt:lpstr>Bibliographie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Expérimenter une Classe coopérative en 3ème</dc:title>
  <dc:creator>Stéphanie</dc:creator>
  <cp:lastModifiedBy>Stéphanie</cp:lastModifiedBy>
  <cp:revision>34</cp:revision>
  <dcterms:created xsi:type="dcterms:W3CDTF">2018-09-05T19:41:34Z</dcterms:created>
  <dcterms:modified xsi:type="dcterms:W3CDTF">2020-09-02T14:05:15Z</dcterms:modified>
</cp:coreProperties>
</file>