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>
      <p:cViewPr varScale="1">
        <p:scale>
          <a:sx n="165" d="100"/>
          <a:sy n="165" d="100"/>
        </p:scale>
        <p:origin x="664" y="1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728f3f9bd5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728f3f9bd5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728f3f9bd5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728f3f9bd5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728f3f9bd5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728f3f9bd5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728f3f9bd5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728f3f9bd5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733214b92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733214b92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Regarder le diaporama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6800" y="647650"/>
            <a:ext cx="5247150" cy="3788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4"/>
          <p:cNvPicPr preferRelativeResize="0"/>
          <p:nvPr/>
        </p:nvPicPr>
        <p:blipFill rotWithShape="1">
          <a:blip r:embed="rId4">
            <a:alphaModFix/>
          </a:blip>
          <a:srcRect l="26790" r="23086"/>
          <a:stretch/>
        </p:blipFill>
        <p:spPr>
          <a:xfrm>
            <a:off x="5578250" y="77825"/>
            <a:ext cx="923651" cy="1842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4"/>
          <p:cNvPicPr preferRelativeResize="0"/>
          <p:nvPr/>
        </p:nvPicPr>
        <p:blipFill rotWithShape="1">
          <a:blip r:embed="rId5">
            <a:alphaModFix/>
          </a:blip>
          <a:srcRect l="17259" r="24312"/>
          <a:stretch/>
        </p:blipFill>
        <p:spPr>
          <a:xfrm>
            <a:off x="7937875" y="3120050"/>
            <a:ext cx="1118075" cy="191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/>
          <p:nvPr/>
        </p:nvSpPr>
        <p:spPr>
          <a:xfrm>
            <a:off x="1280600" y="77825"/>
            <a:ext cx="3622500" cy="513300"/>
          </a:xfrm>
          <a:prstGeom prst="roundRect">
            <a:avLst>
              <a:gd name="adj" fmla="val 16667"/>
            </a:avLst>
          </a:prstGeom>
          <a:solidFill>
            <a:srgbClr val="FFF2CC"/>
          </a:solidFill>
          <a:ln w="28575" cap="flat" cmpd="sng">
            <a:solidFill>
              <a:srgbClr val="7F6000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Situation 1 : au Moyen-Age</a:t>
            </a:r>
            <a:endParaRPr/>
          </a:p>
        </p:txBody>
      </p:sp>
      <p:sp>
        <p:nvSpPr>
          <p:cNvPr id="63" name="Google Shape;63;p14"/>
          <p:cNvSpPr/>
          <p:nvPr/>
        </p:nvSpPr>
        <p:spPr>
          <a:xfrm>
            <a:off x="6227825" y="1256250"/>
            <a:ext cx="2700900" cy="1761600"/>
          </a:xfrm>
          <a:prstGeom prst="roundRect">
            <a:avLst>
              <a:gd name="adj" fmla="val 16667"/>
            </a:avLst>
          </a:prstGeom>
          <a:solidFill>
            <a:srgbClr val="FFF2CC"/>
          </a:solidFill>
          <a:ln w="28575" cap="flat" cmpd="sng">
            <a:solidFill>
              <a:srgbClr val="7F6000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Lancelot qui est confiné dans son château fort à Orléans </a:t>
            </a:r>
            <a:r>
              <a:rPr lang="fr" b="1"/>
              <a:t>veut communiquer </a:t>
            </a:r>
            <a:r>
              <a:rPr lang="fr"/>
              <a:t>avec son amie Guenièvre qui est confinée dans sa tour à Bordeaux. Il souhaite pour prendre de ses nouvelles.</a:t>
            </a:r>
            <a:endParaRPr/>
          </a:p>
        </p:txBody>
      </p:sp>
      <p:cxnSp>
        <p:nvCxnSpPr>
          <p:cNvPr id="64" name="Google Shape;64;p14"/>
          <p:cNvCxnSpPr/>
          <p:nvPr/>
        </p:nvCxnSpPr>
        <p:spPr>
          <a:xfrm flipH="1">
            <a:off x="2759350" y="647650"/>
            <a:ext cx="2964300" cy="14928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65" name="Google Shape;65;p14"/>
          <p:cNvCxnSpPr>
            <a:stCxn id="61" idx="1"/>
          </p:cNvCxnSpPr>
          <p:nvPr/>
        </p:nvCxnSpPr>
        <p:spPr>
          <a:xfrm rot="10800000">
            <a:off x="2093875" y="3334000"/>
            <a:ext cx="5844000" cy="7428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5"/>
          <p:cNvPicPr preferRelativeResize="0"/>
          <p:nvPr/>
        </p:nvPicPr>
        <p:blipFill rotWithShape="1">
          <a:blip r:embed="rId3">
            <a:alphaModFix/>
          </a:blip>
          <a:srcRect l="65595"/>
          <a:stretch/>
        </p:blipFill>
        <p:spPr>
          <a:xfrm>
            <a:off x="8030074" y="3170250"/>
            <a:ext cx="816225" cy="1820850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5"/>
          <p:cNvSpPr/>
          <p:nvPr/>
        </p:nvSpPr>
        <p:spPr>
          <a:xfrm>
            <a:off x="1280600" y="77825"/>
            <a:ext cx="3622500" cy="513300"/>
          </a:xfrm>
          <a:prstGeom prst="roundRect">
            <a:avLst>
              <a:gd name="adj" fmla="val 16667"/>
            </a:avLst>
          </a:prstGeom>
          <a:solidFill>
            <a:srgbClr val="CFE2F3"/>
          </a:solidFill>
          <a:ln w="28575" cap="flat" cmpd="sng">
            <a:solidFill>
              <a:srgbClr val="073763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Situation 2 : fin du  19 ème siècle</a:t>
            </a:r>
            <a:endParaRPr/>
          </a:p>
        </p:txBody>
      </p:sp>
      <p:sp>
        <p:nvSpPr>
          <p:cNvPr id="72" name="Google Shape;72;p15"/>
          <p:cNvSpPr/>
          <p:nvPr/>
        </p:nvSpPr>
        <p:spPr>
          <a:xfrm>
            <a:off x="6105700" y="1386025"/>
            <a:ext cx="2815800" cy="1860600"/>
          </a:xfrm>
          <a:prstGeom prst="roundRect">
            <a:avLst>
              <a:gd name="adj" fmla="val 16667"/>
            </a:avLst>
          </a:prstGeom>
          <a:solidFill>
            <a:srgbClr val="CFE2F3"/>
          </a:solidFill>
          <a:ln w="28575" cap="flat" cmpd="sng">
            <a:solidFill>
              <a:srgbClr val="0B5394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Jean qui est confiné dans son hôtel particulier  à Orléans </a:t>
            </a:r>
            <a:r>
              <a:rPr lang="fr" b="1"/>
              <a:t>veut communiquer </a:t>
            </a:r>
            <a:r>
              <a:rPr lang="fr"/>
              <a:t>avec son amie Marguerite qui est confinée dans sa chartreuse à Bordeaux.</a:t>
            </a:r>
            <a:r>
              <a:rPr lang="fr">
                <a:solidFill>
                  <a:schemeClr val="dk1"/>
                </a:solidFill>
              </a:rPr>
              <a:t> Il souhaite pour prendre de ses nouvelles.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73" name="Google Shape;73;p15"/>
          <p:cNvPicPr preferRelativeResize="0"/>
          <p:nvPr/>
        </p:nvPicPr>
        <p:blipFill rotWithShape="1">
          <a:blip r:embed="rId4">
            <a:alphaModFix/>
          </a:blip>
          <a:srcRect r="22360" b="10402"/>
          <a:stretch/>
        </p:blipFill>
        <p:spPr>
          <a:xfrm>
            <a:off x="152400" y="743525"/>
            <a:ext cx="4099649" cy="4165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5"/>
          <p:cNvPicPr preferRelativeResize="0"/>
          <p:nvPr/>
        </p:nvPicPr>
        <p:blipFill rotWithShape="1">
          <a:blip r:embed="rId5">
            <a:alphaModFix/>
          </a:blip>
          <a:srcRect l="25987" r="24286" b="10897"/>
          <a:stretch/>
        </p:blipFill>
        <p:spPr>
          <a:xfrm>
            <a:off x="5299150" y="77825"/>
            <a:ext cx="770675" cy="18607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5" name="Google Shape;75;p15"/>
          <p:cNvCxnSpPr/>
          <p:nvPr/>
        </p:nvCxnSpPr>
        <p:spPr>
          <a:xfrm flipH="1">
            <a:off x="2334850" y="799475"/>
            <a:ext cx="2964300" cy="14928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76" name="Google Shape;76;p15"/>
          <p:cNvCxnSpPr/>
          <p:nvPr/>
        </p:nvCxnSpPr>
        <p:spPr>
          <a:xfrm rot="10800000">
            <a:off x="1570525" y="3721550"/>
            <a:ext cx="6388800" cy="5022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/>
          <p:nvPr/>
        </p:nvSpPr>
        <p:spPr>
          <a:xfrm>
            <a:off x="1280600" y="77825"/>
            <a:ext cx="3622500" cy="513300"/>
          </a:xfrm>
          <a:prstGeom prst="roundRect">
            <a:avLst>
              <a:gd name="adj" fmla="val 16667"/>
            </a:avLst>
          </a:prstGeom>
          <a:solidFill>
            <a:srgbClr val="D9EAD3"/>
          </a:solidFill>
          <a:ln w="28575" cap="flat" cmpd="sng">
            <a:solidFill>
              <a:srgbClr val="6AA84F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Situation 3 : 2020</a:t>
            </a:r>
            <a:endParaRPr/>
          </a:p>
        </p:txBody>
      </p:sp>
      <p:sp>
        <p:nvSpPr>
          <p:cNvPr id="82" name="Google Shape;82;p16"/>
          <p:cNvSpPr/>
          <p:nvPr/>
        </p:nvSpPr>
        <p:spPr>
          <a:xfrm>
            <a:off x="6227825" y="1167375"/>
            <a:ext cx="2736300" cy="2079600"/>
          </a:xfrm>
          <a:prstGeom prst="roundRect">
            <a:avLst>
              <a:gd name="adj" fmla="val 16667"/>
            </a:avLst>
          </a:prstGeom>
          <a:solidFill>
            <a:srgbClr val="D9EAD3"/>
          </a:solidFill>
          <a:ln w="28575" cap="flat" cmpd="sng">
            <a:solidFill>
              <a:srgbClr val="6AA84F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Titeuf qui est confiné dans son appartement  à Orléans </a:t>
            </a:r>
            <a:r>
              <a:rPr lang="fr" b="1"/>
              <a:t>veut communiquer </a:t>
            </a:r>
            <a:r>
              <a:rPr lang="fr"/>
              <a:t>avec son amie Nadia qui est confinée dans son échoppe à Bordeaux.</a:t>
            </a:r>
            <a:r>
              <a:rPr lang="fr">
                <a:solidFill>
                  <a:schemeClr val="dk1"/>
                </a:solidFill>
              </a:rPr>
              <a:t> Il souhaite pour prendre de ses nouvelles.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83" name="Google Shape;8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8125" y="672775"/>
            <a:ext cx="3796704" cy="424757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4" name="Google Shape;84;p16"/>
          <p:cNvCxnSpPr/>
          <p:nvPr/>
        </p:nvCxnSpPr>
        <p:spPr>
          <a:xfrm flipH="1">
            <a:off x="2554250" y="771175"/>
            <a:ext cx="2688300" cy="13128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85" name="Google Shape;85;p16"/>
          <p:cNvCxnSpPr/>
          <p:nvPr/>
        </p:nvCxnSpPr>
        <p:spPr>
          <a:xfrm rot="10800000">
            <a:off x="1782950" y="3410025"/>
            <a:ext cx="4648200" cy="6510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86" name="Google Shape;86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42549" y="148575"/>
            <a:ext cx="930600" cy="1535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31148" y="3493875"/>
            <a:ext cx="739725" cy="1426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 txBox="1"/>
          <p:nvPr/>
        </p:nvSpPr>
        <p:spPr>
          <a:xfrm>
            <a:off x="438650" y="417425"/>
            <a:ext cx="8567700" cy="43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fr" dirty="0"/>
              <a:t>Ecrire le titre en rouge et les questions sur votre cahier :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dirty="0">
                <a:solidFill>
                  <a:srgbClr val="FF0000"/>
                </a:solidFill>
              </a:rPr>
              <a:t>Lancement de séquence : </a:t>
            </a:r>
            <a:endParaRPr sz="1800" dirty="0">
              <a:solidFill>
                <a:srgbClr val="FF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AutoNum type="arabicPeriod"/>
            </a:pPr>
            <a:r>
              <a:rPr lang="fr" sz="1800" dirty="0">
                <a:solidFill>
                  <a:srgbClr val="FF0000"/>
                </a:solidFill>
              </a:rPr>
              <a:t>Que se passe-t-il ? (Qui ? Quoi ? Où? Quand ? Comment ? Pourquoi ?)</a:t>
            </a:r>
            <a:endParaRPr sz="1800" dirty="0">
              <a:solidFill>
                <a:srgbClr val="FF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AutoNum type="arabicPeriod"/>
            </a:pPr>
            <a:r>
              <a:rPr lang="fr" sz="1800" dirty="0">
                <a:solidFill>
                  <a:srgbClr val="FF0000"/>
                </a:solidFill>
              </a:rPr>
              <a:t>Quelle est la problématique ? (Faire une question qui commence par “Comment…. ?” )</a:t>
            </a:r>
            <a:endParaRPr sz="1800" dirty="0">
              <a:solidFill>
                <a:srgbClr val="FF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AutoNum type="arabicPeriod"/>
            </a:pPr>
            <a:r>
              <a:rPr lang="fr" sz="1800" dirty="0">
                <a:solidFill>
                  <a:srgbClr val="FF0000"/>
                </a:solidFill>
              </a:rPr>
              <a:t>Trouver des hypothèses pour résoudre la problématique.</a:t>
            </a:r>
            <a:endParaRPr sz="1800" dirty="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fr" dirty="0"/>
              <a:t>Puis répondre aux questions.</a:t>
            </a:r>
            <a:endParaRPr dirty="0"/>
          </a:p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 txBox="1"/>
          <p:nvPr/>
        </p:nvSpPr>
        <p:spPr>
          <a:xfrm>
            <a:off x="438650" y="417425"/>
            <a:ext cx="8567700" cy="43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dirty="0"/>
              <a:t>-Correction </a:t>
            </a:r>
            <a:endParaRPr dirty="0"/>
          </a:p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dirty="0">
                <a:solidFill>
                  <a:srgbClr val="FF0000"/>
                </a:solidFill>
              </a:rPr>
              <a:t>Lancement de séquence :</a:t>
            </a:r>
            <a:endParaRPr sz="1800" dirty="0">
              <a:solidFill>
                <a:srgbClr val="FF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AutoNum type="arabicPeriod"/>
            </a:pPr>
            <a:r>
              <a:rPr lang="fr" sz="1800" dirty="0">
                <a:solidFill>
                  <a:srgbClr val="FF0000"/>
                </a:solidFill>
              </a:rPr>
              <a:t>Que se passe-t-il ? (Qui ? Quoi ? Où ? Quand ? Comment ? Pourquoi ?)</a:t>
            </a:r>
            <a:endParaRPr sz="1800" dirty="0">
              <a:solidFill>
                <a:srgbClr val="FF0000"/>
              </a:solidFill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dirty="0"/>
              <a:t>Il y a trois situations à trois époques différentes : au Moyen Age, à la fin du 19ème siècle et en 2020. A chaque fois, deux personnes, l’une à Orléans et une autre à Bordeaux souhaitent communiquer, prendre des nouvelles, mais elles sont confinées.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AutoNum type="arabicPeriod"/>
            </a:pPr>
            <a:r>
              <a:rPr lang="fr" sz="1800" dirty="0">
                <a:solidFill>
                  <a:srgbClr val="FF0000"/>
                </a:solidFill>
              </a:rPr>
              <a:t>Quelle est la problématique ? </a:t>
            </a:r>
            <a:endParaRPr sz="1800" dirty="0">
              <a:solidFill>
                <a:srgbClr val="FF0000"/>
              </a:solidFill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 dirty="0"/>
              <a:t>“Comment communiquer à distance ?”</a:t>
            </a:r>
            <a:endParaRPr sz="18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AutoNum type="arabicPeriod"/>
            </a:pPr>
            <a:r>
              <a:rPr lang="fr" sz="1800" dirty="0">
                <a:solidFill>
                  <a:srgbClr val="FF0000"/>
                </a:solidFill>
              </a:rPr>
              <a:t>Trouver des hypothèses pour résoudre la problématique.</a:t>
            </a:r>
            <a:endParaRPr sz="1800" dirty="0">
              <a:solidFill>
                <a:srgbClr val="FF0000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fr" dirty="0"/>
              <a:t>Au Moyen-Age : messagers, pigeons voyageurs</a:t>
            </a:r>
            <a:endParaRPr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fr" dirty="0"/>
              <a:t>fin du 19 </a:t>
            </a:r>
            <a:r>
              <a:rPr lang="fr" dirty="0" err="1"/>
              <a:t>ème</a:t>
            </a:r>
            <a:r>
              <a:rPr lang="fr" dirty="0"/>
              <a:t> siècle : courrier, télégramme</a:t>
            </a:r>
            <a:endParaRPr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fr" dirty="0"/>
              <a:t>2020 : courrier, téléphone fixe, téléphone mobile, sms, réseaux sociaux, e-mail,…</a:t>
            </a:r>
            <a:endParaRPr dirty="0"/>
          </a:p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307</Words>
  <Application>Microsoft Macintosh PowerPoint</Application>
  <PresentationFormat>Affichage à l'écran (16:9)</PresentationFormat>
  <Paragraphs>26</Paragraphs>
  <Slides>6</Slides>
  <Notes>6</Notes>
  <HiddenSlides>0</HiddenSlides>
  <MMClips>0</MMClips>
  <ScaleCrop>false</ScaleCrop>
  <HeadingPairs>
    <vt:vector size="6" baseType="variant">
      <vt:variant>
        <vt:lpstr>Polices utilisées</vt:lpstr>
      </vt:variant>
      <vt:variant>
        <vt:i4>1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8" baseType="lpstr">
      <vt:lpstr>Arial</vt:lpstr>
      <vt:lpstr>Simple Light</vt:lpstr>
      <vt:lpstr>Regarder le diaporama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Regarder le diaporama</dc:title>
  <cp:lastModifiedBy>florence Lacaussague</cp:lastModifiedBy>
  <cp:revision>2</cp:revision>
  <dcterms:modified xsi:type="dcterms:W3CDTF">2020-04-29T15:58:49Z</dcterms:modified>
</cp:coreProperties>
</file>