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57" r:id="rId6"/>
    <p:sldId id="262" r:id="rId7"/>
    <p:sldId id="263" r:id="rId8"/>
    <p:sldId id="264" r:id="rId9"/>
    <p:sldId id="265" r:id="rId10"/>
    <p:sldId id="258"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8" autoAdjust="0"/>
    <p:restoredTop sz="94660"/>
  </p:normalViewPr>
  <p:slideViewPr>
    <p:cSldViewPr snapToGrid="0">
      <p:cViewPr>
        <p:scale>
          <a:sx n="80" d="100"/>
          <a:sy n="80" d="100"/>
        </p:scale>
        <p:origin x="33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49C4F-3764-4B36-BC40-C7DDD289934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796204F-FE9F-4775-A5AE-9441DBDDD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E15D22E-8742-4C17-85A5-67C4C961C054}"/>
              </a:ext>
            </a:extLst>
          </p:cNvPr>
          <p:cNvSpPr>
            <a:spLocks noGrp="1"/>
          </p:cNvSpPr>
          <p:nvPr>
            <p:ph type="dt" sz="half" idx="10"/>
          </p:nvPr>
        </p:nvSpPr>
        <p:spPr/>
        <p:txBody>
          <a:bodyPr/>
          <a:lstStyle/>
          <a:p>
            <a:fld id="{90B728AC-7C5A-491F-9DC8-758A9948AF9A}" type="datetimeFigureOut">
              <a:rPr lang="fr-FR" smtClean="0"/>
              <a:t>25/08/2020</a:t>
            </a:fld>
            <a:endParaRPr lang="fr-FR"/>
          </a:p>
        </p:txBody>
      </p:sp>
      <p:sp>
        <p:nvSpPr>
          <p:cNvPr id="5" name="Espace réservé du pied de page 4">
            <a:extLst>
              <a:ext uri="{FF2B5EF4-FFF2-40B4-BE49-F238E27FC236}">
                <a16:creationId xmlns:a16="http://schemas.microsoft.com/office/drawing/2014/main" id="{328B46FF-763E-40C8-A42B-3F3E2DE6B9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54C95D6-8D07-409F-84A6-A5E359F0DDC9}"/>
              </a:ext>
            </a:extLst>
          </p:cNvPr>
          <p:cNvSpPr>
            <a:spLocks noGrp="1"/>
          </p:cNvSpPr>
          <p:nvPr>
            <p:ph type="sldNum" sz="quarter" idx="12"/>
          </p:nvPr>
        </p:nvSpPr>
        <p:spPr/>
        <p:txBody>
          <a:bodyPr/>
          <a:lstStyle/>
          <a:p>
            <a:fld id="{3DFAA08B-8200-4106-AED2-AFCE6850015A}" type="slidenum">
              <a:rPr lang="fr-FR" smtClean="0"/>
              <a:t>‹N°›</a:t>
            </a:fld>
            <a:endParaRPr lang="fr-FR"/>
          </a:p>
        </p:txBody>
      </p:sp>
    </p:spTree>
    <p:extLst>
      <p:ext uri="{BB962C8B-B14F-4D97-AF65-F5344CB8AC3E}">
        <p14:creationId xmlns:p14="http://schemas.microsoft.com/office/powerpoint/2010/main" val="55276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406B7-F83C-457C-B781-417DCF4E786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6D282FC-AE9C-4D2E-9C39-4E2CA72B57F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AC3FB0-77D1-43AA-A6CB-6C7A0C2EB72D}"/>
              </a:ext>
            </a:extLst>
          </p:cNvPr>
          <p:cNvSpPr>
            <a:spLocks noGrp="1"/>
          </p:cNvSpPr>
          <p:nvPr>
            <p:ph type="dt" sz="half" idx="10"/>
          </p:nvPr>
        </p:nvSpPr>
        <p:spPr/>
        <p:txBody>
          <a:bodyPr/>
          <a:lstStyle/>
          <a:p>
            <a:fld id="{90B728AC-7C5A-491F-9DC8-758A9948AF9A}" type="datetimeFigureOut">
              <a:rPr lang="fr-FR" smtClean="0"/>
              <a:t>25/08/2020</a:t>
            </a:fld>
            <a:endParaRPr lang="fr-FR"/>
          </a:p>
        </p:txBody>
      </p:sp>
      <p:sp>
        <p:nvSpPr>
          <p:cNvPr id="5" name="Espace réservé du pied de page 4">
            <a:extLst>
              <a:ext uri="{FF2B5EF4-FFF2-40B4-BE49-F238E27FC236}">
                <a16:creationId xmlns:a16="http://schemas.microsoft.com/office/drawing/2014/main" id="{BC33D737-3E1E-4E08-A563-45A262013C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C0FEC3-DFDF-4FE0-8619-90971EF610C7}"/>
              </a:ext>
            </a:extLst>
          </p:cNvPr>
          <p:cNvSpPr>
            <a:spLocks noGrp="1"/>
          </p:cNvSpPr>
          <p:nvPr>
            <p:ph type="sldNum" sz="quarter" idx="12"/>
          </p:nvPr>
        </p:nvSpPr>
        <p:spPr/>
        <p:txBody>
          <a:bodyPr/>
          <a:lstStyle/>
          <a:p>
            <a:fld id="{3DFAA08B-8200-4106-AED2-AFCE6850015A}" type="slidenum">
              <a:rPr lang="fr-FR" smtClean="0"/>
              <a:t>‹N°›</a:t>
            </a:fld>
            <a:endParaRPr lang="fr-FR"/>
          </a:p>
        </p:txBody>
      </p:sp>
    </p:spTree>
    <p:extLst>
      <p:ext uri="{BB962C8B-B14F-4D97-AF65-F5344CB8AC3E}">
        <p14:creationId xmlns:p14="http://schemas.microsoft.com/office/powerpoint/2010/main" val="2708080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31C073B-DE1C-490F-8518-07CDC3A7603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7741EA9-8F6B-4BA4-B76B-9139CAB3282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4004EA-B4FF-4EB2-A300-063189C0C77A}"/>
              </a:ext>
            </a:extLst>
          </p:cNvPr>
          <p:cNvSpPr>
            <a:spLocks noGrp="1"/>
          </p:cNvSpPr>
          <p:nvPr>
            <p:ph type="dt" sz="half" idx="10"/>
          </p:nvPr>
        </p:nvSpPr>
        <p:spPr/>
        <p:txBody>
          <a:bodyPr/>
          <a:lstStyle/>
          <a:p>
            <a:fld id="{90B728AC-7C5A-491F-9DC8-758A9948AF9A}" type="datetimeFigureOut">
              <a:rPr lang="fr-FR" smtClean="0"/>
              <a:t>25/08/2020</a:t>
            </a:fld>
            <a:endParaRPr lang="fr-FR"/>
          </a:p>
        </p:txBody>
      </p:sp>
      <p:sp>
        <p:nvSpPr>
          <p:cNvPr id="5" name="Espace réservé du pied de page 4">
            <a:extLst>
              <a:ext uri="{FF2B5EF4-FFF2-40B4-BE49-F238E27FC236}">
                <a16:creationId xmlns:a16="http://schemas.microsoft.com/office/drawing/2014/main" id="{AB64834F-0FC7-4593-9D2F-8D46D9C4B4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DA6DC0-59D2-4016-BCC0-FA8001EF34EA}"/>
              </a:ext>
            </a:extLst>
          </p:cNvPr>
          <p:cNvSpPr>
            <a:spLocks noGrp="1"/>
          </p:cNvSpPr>
          <p:nvPr>
            <p:ph type="sldNum" sz="quarter" idx="12"/>
          </p:nvPr>
        </p:nvSpPr>
        <p:spPr/>
        <p:txBody>
          <a:bodyPr/>
          <a:lstStyle/>
          <a:p>
            <a:fld id="{3DFAA08B-8200-4106-AED2-AFCE6850015A}" type="slidenum">
              <a:rPr lang="fr-FR" smtClean="0"/>
              <a:t>‹N°›</a:t>
            </a:fld>
            <a:endParaRPr lang="fr-FR"/>
          </a:p>
        </p:txBody>
      </p:sp>
    </p:spTree>
    <p:extLst>
      <p:ext uri="{BB962C8B-B14F-4D97-AF65-F5344CB8AC3E}">
        <p14:creationId xmlns:p14="http://schemas.microsoft.com/office/powerpoint/2010/main" val="290440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8C474-6037-43C5-9B39-83815C464F8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2AA04D-28A1-40DD-9266-CE87A5F13B0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0B08EA-EA9A-4B34-BA56-B38C35382049}"/>
              </a:ext>
            </a:extLst>
          </p:cNvPr>
          <p:cNvSpPr>
            <a:spLocks noGrp="1"/>
          </p:cNvSpPr>
          <p:nvPr>
            <p:ph type="dt" sz="half" idx="10"/>
          </p:nvPr>
        </p:nvSpPr>
        <p:spPr/>
        <p:txBody>
          <a:bodyPr/>
          <a:lstStyle/>
          <a:p>
            <a:fld id="{90B728AC-7C5A-491F-9DC8-758A9948AF9A}" type="datetimeFigureOut">
              <a:rPr lang="fr-FR" smtClean="0"/>
              <a:t>25/08/2020</a:t>
            </a:fld>
            <a:endParaRPr lang="fr-FR"/>
          </a:p>
        </p:txBody>
      </p:sp>
      <p:sp>
        <p:nvSpPr>
          <p:cNvPr id="5" name="Espace réservé du pied de page 4">
            <a:extLst>
              <a:ext uri="{FF2B5EF4-FFF2-40B4-BE49-F238E27FC236}">
                <a16:creationId xmlns:a16="http://schemas.microsoft.com/office/drawing/2014/main" id="{1D658E77-3CE7-4DFC-8FB1-00A806FF05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C3ED50-1775-4481-BD53-BF2F832EC562}"/>
              </a:ext>
            </a:extLst>
          </p:cNvPr>
          <p:cNvSpPr>
            <a:spLocks noGrp="1"/>
          </p:cNvSpPr>
          <p:nvPr>
            <p:ph type="sldNum" sz="quarter" idx="12"/>
          </p:nvPr>
        </p:nvSpPr>
        <p:spPr/>
        <p:txBody>
          <a:bodyPr/>
          <a:lstStyle/>
          <a:p>
            <a:fld id="{3DFAA08B-8200-4106-AED2-AFCE6850015A}" type="slidenum">
              <a:rPr lang="fr-FR" smtClean="0"/>
              <a:t>‹N°›</a:t>
            </a:fld>
            <a:endParaRPr lang="fr-FR"/>
          </a:p>
        </p:txBody>
      </p:sp>
    </p:spTree>
    <p:extLst>
      <p:ext uri="{BB962C8B-B14F-4D97-AF65-F5344CB8AC3E}">
        <p14:creationId xmlns:p14="http://schemas.microsoft.com/office/powerpoint/2010/main" val="448210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A3DAE9-3814-4D54-A786-578A38DFB0F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3BA7862-28C2-4586-B17E-CB70A8FDE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439FE85-C32B-46C2-9F14-C6F726EF3B40}"/>
              </a:ext>
            </a:extLst>
          </p:cNvPr>
          <p:cNvSpPr>
            <a:spLocks noGrp="1"/>
          </p:cNvSpPr>
          <p:nvPr>
            <p:ph type="dt" sz="half" idx="10"/>
          </p:nvPr>
        </p:nvSpPr>
        <p:spPr/>
        <p:txBody>
          <a:bodyPr/>
          <a:lstStyle/>
          <a:p>
            <a:fld id="{90B728AC-7C5A-491F-9DC8-758A9948AF9A}" type="datetimeFigureOut">
              <a:rPr lang="fr-FR" smtClean="0"/>
              <a:t>25/08/2020</a:t>
            </a:fld>
            <a:endParaRPr lang="fr-FR"/>
          </a:p>
        </p:txBody>
      </p:sp>
      <p:sp>
        <p:nvSpPr>
          <p:cNvPr id="5" name="Espace réservé du pied de page 4">
            <a:extLst>
              <a:ext uri="{FF2B5EF4-FFF2-40B4-BE49-F238E27FC236}">
                <a16:creationId xmlns:a16="http://schemas.microsoft.com/office/drawing/2014/main" id="{BBEE9CA0-A4AD-4B60-82D3-70635BE77F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DED3F6-00CC-4698-AF03-E9C503920572}"/>
              </a:ext>
            </a:extLst>
          </p:cNvPr>
          <p:cNvSpPr>
            <a:spLocks noGrp="1"/>
          </p:cNvSpPr>
          <p:nvPr>
            <p:ph type="sldNum" sz="quarter" idx="12"/>
          </p:nvPr>
        </p:nvSpPr>
        <p:spPr/>
        <p:txBody>
          <a:bodyPr/>
          <a:lstStyle/>
          <a:p>
            <a:fld id="{3DFAA08B-8200-4106-AED2-AFCE6850015A}" type="slidenum">
              <a:rPr lang="fr-FR" smtClean="0"/>
              <a:t>‹N°›</a:t>
            </a:fld>
            <a:endParaRPr lang="fr-FR"/>
          </a:p>
        </p:txBody>
      </p:sp>
    </p:spTree>
    <p:extLst>
      <p:ext uri="{BB962C8B-B14F-4D97-AF65-F5344CB8AC3E}">
        <p14:creationId xmlns:p14="http://schemas.microsoft.com/office/powerpoint/2010/main" val="91184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67DD5C-7923-48A5-8FFE-606FD45E19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F0E2F17-38BD-42E1-812E-01F5AC40032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E788643-31BA-4C75-A45B-00F6C373B3D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41447DB-D476-46E0-8FC8-5D98AA9F58F6}"/>
              </a:ext>
            </a:extLst>
          </p:cNvPr>
          <p:cNvSpPr>
            <a:spLocks noGrp="1"/>
          </p:cNvSpPr>
          <p:nvPr>
            <p:ph type="dt" sz="half" idx="10"/>
          </p:nvPr>
        </p:nvSpPr>
        <p:spPr/>
        <p:txBody>
          <a:bodyPr/>
          <a:lstStyle/>
          <a:p>
            <a:fld id="{90B728AC-7C5A-491F-9DC8-758A9948AF9A}" type="datetimeFigureOut">
              <a:rPr lang="fr-FR" smtClean="0"/>
              <a:t>25/08/2020</a:t>
            </a:fld>
            <a:endParaRPr lang="fr-FR"/>
          </a:p>
        </p:txBody>
      </p:sp>
      <p:sp>
        <p:nvSpPr>
          <p:cNvPr id="6" name="Espace réservé du pied de page 5">
            <a:extLst>
              <a:ext uri="{FF2B5EF4-FFF2-40B4-BE49-F238E27FC236}">
                <a16:creationId xmlns:a16="http://schemas.microsoft.com/office/drawing/2014/main" id="{05430E1D-D518-4A55-9907-9C269FCD325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5B89311-91B2-46DF-A5D6-174E276DDDF6}"/>
              </a:ext>
            </a:extLst>
          </p:cNvPr>
          <p:cNvSpPr>
            <a:spLocks noGrp="1"/>
          </p:cNvSpPr>
          <p:nvPr>
            <p:ph type="sldNum" sz="quarter" idx="12"/>
          </p:nvPr>
        </p:nvSpPr>
        <p:spPr/>
        <p:txBody>
          <a:bodyPr/>
          <a:lstStyle/>
          <a:p>
            <a:fld id="{3DFAA08B-8200-4106-AED2-AFCE6850015A}" type="slidenum">
              <a:rPr lang="fr-FR" smtClean="0"/>
              <a:t>‹N°›</a:t>
            </a:fld>
            <a:endParaRPr lang="fr-FR"/>
          </a:p>
        </p:txBody>
      </p:sp>
    </p:spTree>
    <p:extLst>
      <p:ext uri="{BB962C8B-B14F-4D97-AF65-F5344CB8AC3E}">
        <p14:creationId xmlns:p14="http://schemas.microsoft.com/office/powerpoint/2010/main" val="12152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2E0C80-3C18-4F0E-824F-7456F456841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4B7E51D-D85B-476E-9D31-E03E15195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766330F-6A04-4C95-87A1-9A04D01DEB0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DF05096-CC07-4F0E-B312-09515E82EF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32E00E1-5F1F-4BB3-8E18-62DC3D58D4E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D742D33-5E25-4C35-B808-545893C23D18}"/>
              </a:ext>
            </a:extLst>
          </p:cNvPr>
          <p:cNvSpPr>
            <a:spLocks noGrp="1"/>
          </p:cNvSpPr>
          <p:nvPr>
            <p:ph type="dt" sz="half" idx="10"/>
          </p:nvPr>
        </p:nvSpPr>
        <p:spPr/>
        <p:txBody>
          <a:bodyPr/>
          <a:lstStyle/>
          <a:p>
            <a:fld id="{90B728AC-7C5A-491F-9DC8-758A9948AF9A}" type="datetimeFigureOut">
              <a:rPr lang="fr-FR" smtClean="0"/>
              <a:t>25/08/2020</a:t>
            </a:fld>
            <a:endParaRPr lang="fr-FR"/>
          </a:p>
        </p:txBody>
      </p:sp>
      <p:sp>
        <p:nvSpPr>
          <p:cNvPr id="8" name="Espace réservé du pied de page 7">
            <a:extLst>
              <a:ext uri="{FF2B5EF4-FFF2-40B4-BE49-F238E27FC236}">
                <a16:creationId xmlns:a16="http://schemas.microsoft.com/office/drawing/2014/main" id="{799738D4-58CA-47A8-A700-AA29CE16949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6C5ED9B-527B-4F51-93F4-1A74B90F417C}"/>
              </a:ext>
            </a:extLst>
          </p:cNvPr>
          <p:cNvSpPr>
            <a:spLocks noGrp="1"/>
          </p:cNvSpPr>
          <p:nvPr>
            <p:ph type="sldNum" sz="quarter" idx="12"/>
          </p:nvPr>
        </p:nvSpPr>
        <p:spPr/>
        <p:txBody>
          <a:bodyPr/>
          <a:lstStyle/>
          <a:p>
            <a:fld id="{3DFAA08B-8200-4106-AED2-AFCE6850015A}" type="slidenum">
              <a:rPr lang="fr-FR" smtClean="0"/>
              <a:t>‹N°›</a:t>
            </a:fld>
            <a:endParaRPr lang="fr-FR"/>
          </a:p>
        </p:txBody>
      </p:sp>
    </p:spTree>
    <p:extLst>
      <p:ext uri="{BB962C8B-B14F-4D97-AF65-F5344CB8AC3E}">
        <p14:creationId xmlns:p14="http://schemas.microsoft.com/office/powerpoint/2010/main" val="124505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3DF15A-0433-4A51-A96D-2AAD9C46992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7EBE208-84F4-4947-97F9-CCAFFACC624B}"/>
              </a:ext>
            </a:extLst>
          </p:cNvPr>
          <p:cNvSpPr>
            <a:spLocks noGrp="1"/>
          </p:cNvSpPr>
          <p:nvPr>
            <p:ph type="dt" sz="half" idx="10"/>
          </p:nvPr>
        </p:nvSpPr>
        <p:spPr/>
        <p:txBody>
          <a:bodyPr/>
          <a:lstStyle/>
          <a:p>
            <a:fld id="{90B728AC-7C5A-491F-9DC8-758A9948AF9A}" type="datetimeFigureOut">
              <a:rPr lang="fr-FR" smtClean="0"/>
              <a:t>25/08/2020</a:t>
            </a:fld>
            <a:endParaRPr lang="fr-FR"/>
          </a:p>
        </p:txBody>
      </p:sp>
      <p:sp>
        <p:nvSpPr>
          <p:cNvPr id="4" name="Espace réservé du pied de page 3">
            <a:extLst>
              <a:ext uri="{FF2B5EF4-FFF2-40B4-BE49-F238E27FC236}">
                <a16:creationId xmlns:a16="http://schemas.microsoft.com/office/drawing/2014/main" id="{50F83D0F-69A3-4EDC-A484-382BAF5A098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795F69D-271C-4D97-8CD2-03E4B80D893B}"/>
              </a:ext>
            </a:extLst>
          </p:cNvPr>
          <p:cNvSpPr>
            <a:spLocks noGrp="1"/>
          </p:cNvSpPr>
          <p:nvPr>
            <p:ph type="sldNum" sz="quarter" idx="12"/>
          </p:nvPr>
        </p:nvSpPr>
        <p:spPr/>
        <p:txBody>
          <a:bodyPr/>
          <a:lstStyle/>
          <a:p>
            <a:fld id="{3DFAA08B-8200-4106-AED2-AFCE6850015A}" type="slidenum">
              <a:rPr lang="fr-FR" smtClean="0"/>
              <a:t>‹N°›</a:t>
            </a:fld>
            <a:endParaRPr lang="fr-FR"/>
          </a:p>
        </p:txBody>
      </p:sp>
    </p:spTree>
    <p:extLst>
      <p:ext uri="{BB962C8B-B14F-4D97-AF65-F5344CB8AC3E}">
        <p14:creationId xmlns:p14="http://schemas.microsoft.com/office/powerpoint/2010/main" val="32189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30E90F2-2DDB-4CA0-8574-144D690D23CC}"/>
              </a:ext>
            </a:extLst>
          </p:cNvPr>
          <p:cNvSpPr>
            <a:spLocks noGrp="1"/>
          </p:cNvSpPr>
          <p:nvPr>
            <p:ph type="dt" sz="half" idx="10"/>
          </p:nvPr>
        </p:nvSpPr>
        <p:spPr/>
        <p:txBody>
          <a:bodyPr/>
          <a:lstStyle/>
          <a:p>
            <a:fld id="{90B728AC-7C5A-491F-9DC8-758A9948AF9A}" type="datetimeFigureOut">
              <a:rPr lang="fr-FR" smtClean="0"/>
              <a:t>25/08/2020</a:t>
            </a:fld>
            <a:endParaRPr lang="fr-FR"/>
          </a:p>
        </p:txBody>
      </p:sp>
      <p:sp>
        <p:nvSpPr>
          <p:cNvPr id="3" name="Espace réservé du pied de page 2">
            <a:extLst>
              <a:ext uri="{FF2B5EF4-FFF2-40B4-BE49-F238E27FC236}">
                <a16:creationId xmlns:a16="http://schemas.microsoft.com/office/drawing/2014/main" id="{E360CC00-2496-4F47-B13A-0888B2E2EDE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E699438-B321-4F44-8760-E6BBF7E04F44}"/>
              </a:ext>
            </a:extLst>
          </p:cNvPr>
          <p:cNvSpPr>
            <a:spLocks noGrp="1"/>
          </p:cNvSpPr>
          <p:nvPr>
            <p:ph type="sldNum" sz="quarter" idx="12"/>
          </p:nvPr>
        </p:nvSpPr>
        <p:spPr/>
        <p:txBody>
          <a:bodyPr/>
          <a:lstStyle/>
          <a:p>
            <a:fld id="{3DFAA08B-8200-4106-AED2-AFCE6850015A}" type="slidenum">
              <a:rPr lang="fr-FR" smtClean="0"/>
              <a:t>‹N°›</a:t>
            </a:fld>
            <a:endParaRPr lang="fr-FR"/>
          </a:p>
        </p:txBody>
      </p:sp>
    </p:spTree>
    <p:extLst>
      <p:ext uri="{BB962C8B-B14F-4D97-AF65-F5344CB8AC3E}">
        <p14:creationId xmlns:p14="http://schemas.microsoft.com/office/powerpoint/2010/main" val="403661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71213-6220-4243-898B-22D04A18FF6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7C99B9E-6BCA-4139-8629-7442F5A8F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33C243E-4F97-42F4-BF26-C370AD7D3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039B8A-093F-4D3E-A839-48F6BD7775BE}"/>
              </a:ext>
            </a:extLst>
          </p:cNvPr>
          <p:cNvSpPr>
            <a:spLocks noGrp="1"/>
          </p:cNvSpPr>
          <p:nvPr>
            <p:ph type="dt" sz="half" idx="10"/>
          </p:nvPr>
        </p:nvSpPr>
        <p:spPr/>
        <p:txBody>
          <a:bodyPr/>
          <a:lstStyle/>
          <a:p>
            <a:fld id="{90B728AC-7C5A-491F-9DC8-758A9948AF9A}" type="datetimeFigureOut">
              <a:rPr lang="fr-FR" smtClean="0"/>
              <a:t>25/08/2020</a:t>
            </a:fld>
            <a:endParaRPr lang="fr-FR"/>
          </a:p>
        </p:txBody>
      </p:sp>
      <p:sp>
        <p:nvSpPr>
          <p:cNvPr id="6" name="Espace réservé du pied de page 5">
            <a:extLst>
              <a:ext uri="{FF2B5EF4-FFF2-40B4-BE49-F238E27FC236}">
                <a16:creationId xmlns:a16="http://schemas.microsoft.com/office/drawing/2014/main" id="{F75086F6-A6A5-47C1-B99E-26417E6C4C7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C59547-C3A5-4E37-8C70-018824BAEA73}"/>
              </a:ext>
            </a:extLst>
          </p:cNvPr>
          <p:cNvSpPr>
            <a:spLocks noGrp="1"/>
          </p:cNvSpPr>
          <p:nvPr>
            <p:ph type="sldNum" sz="quarter" idx="12"/>
          </p:nvPr>
        </p:nvSpPr>
        <p:spPr/>
        <p:txBody>
          <a:bodyPr/>
          <a:lstStyle/>
          <a:p>
            <a:fld id="{3DFAA08B-8200-4106-AED2-AFCE6850015A}" type="slidenum">
              <a:rPr lang="fr-FR" smtClean="0"/>
              <a:t>‹N°›</a:t>
            </a:fld>
            <a:endParaRPr lang="fr-FR"/>
          </a:p>
        </p:txBody>
      </p:sp>
    </p:spTree>
    <p:extLst>
      <p:ext uri="{BB962C8B-B14F-4D97-AF65-F5344CB8AC3E}">
        <p14:creationId xmlns:p14="http://schemas.microsoft.com/office/powerpoint/2010/main" val="14249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0C1F99-2DDD-4B07-AD03-32A9857EEC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77743EC-48B1-4987-82ED-0EF1C4E7FE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A0B768E-9459-43E9-9680-3132B3C4B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9BF9A6B-126D-42AE-84F5-91EE7828A83F}"/>
              </a:ext>
            </a:extLst>
          </p:cNvPr>
          <p:cNvSpPr>
            <a:spLocks noGrp="1"/>
          </p:cNvSpPr>
          <p:nvPr>
            <p:ph type="dt" sz="half" idx="10"/>
          </p:nvPr>
        </p:nvSpPr>
        <p:spPr/>
        <p:txBody>
          <a:bodyPr/>
          <a:lstStyle/>
          <a:p>
            <a:fld id="{90B728AC-7C5A-491F-9DC8-758A9948AF9A}" type="datetimeFigureOut">
              <a:rPr lang="fr-FR" smtClean="0"/>
              <a:t>25/08/2020</a:t>
            </a:fld>
            <a:endParaRPr lang="fr-FR"/>
          </a:p>
        </p:txBody>
      </p:sp>
      <p:sp>
        <p:nvSpPr>
          <p:cNvPr id="6" name="Espace réservé du pied de page 5">
            <a:extLst>
              <a:ext uri="{FF2B5EF4-FFF2-40B4-BE49-F238E27FC236}">
                <a16:creationId xmlns:a16="http://schemas.microsoft.com/office/drawing/2014/main" id="{09BD9C48-869D-45BB-BC53-9C71943CA8F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27B9C8-8E51-4714-9174-ACD4554199EE}"/>
              </a:ext>
            </a:extLst>
          </p:cNvPr>
          <p:cNvSpPr>
            <a:spLocks noGrp="1"/>
          </p:cNvSpPr>
          <p:nvPr>
            <p:ph type="sldNum" sz="quarter" idx="12"/>
          </p:nvPr>
        </p:nvSpPr>
        <p:spPr/>
        <p:txBody>
          <a:bodyPr/>
          <a:lstStyle/>
          <a:p>
            <a:fld id="{3DFAA08B-8200-4106-AED2-AFCE6850015A}" type="slidenum">
              <a:rPr lang="fr-FR" smtClean="0"/>
              <a:t>‹N°›</a:t>
            </a:fld>
            <a:endParaRPr lang="fr-FR"/>
          </a:p>
        </p:txBody>
      </p:sp>
    </p:spTree>
    <p:extLst>
      <p:ext uri="{BB962C8B-B14F-4D97-AF65-F5344CB8AC3E}">
        <p14:creationId xmlns:p14="http://schemas.microsoft.com/office/powerpoint/2010/main" val="263435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A81EFB9-0365-488A-A656-D56B4FD303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0366F77-1ABA-4D76-870B-58A07C47C1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0384DE-C558-4DCA-8993-92EC7BF960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728AC-7C5A-491F-9DC8-758A9948AF9A}" type="datetimeFigureOut">
              <a:rPr lang="fr-FR" smtClean="0"/>
              <a:t>25/08/2020</a:t>
            </a:fld>
            <a:endParaRPr lang="fr-FR"/>
          </a:p>
        </p:txBody>
      </p:sp>
      <p:sp>
        <p:nvSpPr>
          <p:cNvPr id="5" name="Espace réservé du pied de page 4">
            <a:extLst>
              <a:ext uri="{FF2B5EF4-FFF2-40B4-BE49-F238E27FC236}">
                <a16:creationId xmlns:a16="http://schemas.microsoft.com/office/drawing/2014/main" id="{D6F8856B-F103-49B6-85A1-06A94C2A33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891DFFC-17F7-4E81-8A15-BC22F55BA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AA08B-8200-4106-AED2-AFCE6850015A}" type="slidenum">
              <a:rPr lang="fr-FR" smtClean="0"/>
              <a:t>‹N°›</a:t>
            </a:fld>
            <a:endParaRPr lang="fr-FR"/>
          </a:p>
        </p:txBody>
      </p:sp>
    </p:spTree>
    <p:extLst>
      <p:ext uri="{BB962C8B-B14F-4D97-AF65-F5344CB8AC3E}">
        <p14:creationId xmlns:p14="http://schemas.microsoft.com/office/powerpoint/2010/main" val="2395290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5DDE002-9C2D-45C5-8586-33CB5DA22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1" y="750330"/>
            <a:ext cx="8278527" cy="4921599"/>
          </a:xfrm>
          <a:prstGeom prst="rect">
            <a:avLst/>
          </a:prstGeom>
        </p:spPr>
      </p:pic>
      <p:sp>
        <p:nvSpPr>
          <p:cNvPr id="6" name="ZoneTexte 5">
            <a:extLst>
              <a:ext uri="{FF2B5EF4-FFF2-40B4-BE49-F238E27FC236}">
                <a16:creationId xmlns:a16="http://schemas.microsoft.com/office/drawing/2014/main" id="{D5F3C7D7-9555-43B5-9C48-3FA504ADD86A}"/>
              </a:ext>
            </a:extLst>
          </p:cNvPr>
          <p:cNvSpPr txBox="1"/>
          <p:nvPr/>
        </p:nvSpPr>
        <p:spPr>
          <a:xfrm>
            <a:off x="1948070" y="5923004"/>
            <a:ext cx="8918713" cy="369332"/>
          </a:xfrm>
          <a:prstGeom prst="rect">
            <a:avLst/>
          </a:prstGeom>
          <a:noFill/>
        </p:spPr>
        <p:txBody>
          <a:bodyPr wrap="square" rtlCol="0">
            <a:spAutoFit/>
          </a:bodyPr>
          <a:lstStyle/>
          <a:p>
            <a:r>
              <a:rPr lang="fr-FR" b="1" dirty="0"/>
              <a:t>Arbre généalogique d’une famille qui est atteinte par l’hypertrichose des oreilles</a:t>
            </a:r>
          </a:p>
        </p:txBody>
      </p:sp>
    </p:spTree>
    <p:extLst>
      <p:ext uri="{BB962C8B-B14F-4D97-AF65-F5344CB8AC3E}">
        <p14:creationId xmlns:p14="http://schemas.microsoft.com/office/powerpoint/2010/main" val="411568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A2DAB8A-D7A1-4666-A49D-34C1E294B168}"/>
              </a:ext>
            </a:extLst>
          </p:cNvPr>
          <p:cNvSpPr txBox="1"/>
          <p:nvPr/>
        </p:nvSpPr>
        <p:spPr>
          <a:xfrm>
            <a:off x="574158" y="986900"/>
            <a:ext cx="10760592" cy="4213589"/>
          </a:xfrm>
          <a:prstGeom prst="rect">
            <a:avLst/>
          </a:prstGeom>
          <a:noFill/>
        </p:spPr>
        <p:txBody>
          <a:bodyPr wrap="square">
            <a:spAutoFit/>
          </a:bodyPr>
          <a:lstStyle/>
          <a:p>
            <a:pPr>
              <a:lnSpc>
                <a:spcPct val="115000"/>
              </a:lnSpc>
              <a:spcAft>
                <a:spcPts val="1000"/>
              </a:spcAft>
            </a:pPr>
            <a:r>
              <a:rPr lang="fr-FR" sz="2800" b="1" dirty="0">
                <a:solidFill>
                  <a:srgbClr val="FF0000"/>
                </a:solidFill>
                <a:latin typeface="Verdana" panose="020B0604030504040204" pitchFamily="34" charset="0"/>
                <a:ea typeface="Calibri" panose="020F0502020204030204" pitchFamily="34" charset="0"/>
                <a:cs typeface="Calibri" panose="020F0502020204030204" pitchFamily="34" charset="0"/>
              </a:rPr>
              <a:t>BILAN</a:t>
            </a:r>
          </a:p>
          <a:p>
            <a:pPr marL="342900" indent="-342900">
              <a:lnSpc>
                <a:spcPct val="115000"/>
              </a:lnSpc>
              <a:spcAft>
                <a:spcPts val="1000"/>
              </a:spcAft>
              <a:buFontTx/>
              <a:buChar char="-"/>
            </a:pPr>
            <a:r>
              <a:rPr lang="fr-FR" sz="2400" b="1" dirty="0">
                <a:effectLst/>
                <a:latin typeface="Verdana" panose="020B0604030504040204" pitchFamily="34" charset="0"/>
                <a:ea typeface="Calibri" panose="020F0502020204030204" pitchFamily="34" charset="0"/>
                <a:cs typeface="Calibri" panose="020F0502020204030204" pitchFamily="34" charset="0"/>
              </a:rPr>
              <a:t>Les progrès dans le domaine de la génétique moléculaire  permettent un accès plus rapide et moins coûteux au génotype de chaque individu . On peut déterminer plus facilement le risque de maladies génétiques dans une famille </a:t>
            </a:r>
            <a:endParaRPr lang="fr-FR" sz="2400" b="1" dirty="0">
              <a:latin typeface="Verdana" panose="020B0604030504040204" pitchFamily="34" charset="0"/>
              <a:ea typeface="Calibri" panose="020F0502020204030204" pitchFamily="34" charset="0"/>
              <a:cs typeface="Calibri" panose="020F0502020204030204" pitchFamily="34" charset="0"/>
            </a:endParaRPr>
          </a:p>
          <a:p>
            <a:pPr>
              <a:lnSpc>
                <a:spcPct val="115000"/>
              </a:lnSpc>
              <a:spcAft>
                <a:spcPts val="1000"/>
              </a:spcAft>
            </a:pPr>
            <a:r>
              <a:rPr lang="fr-FR" sz="2400" b="1" dirty="0">
                <a:effectLst/>
                <a:latin typeface="Verdana" panose="020B0604030504040204" pitchFamily="34" charset="0"/>
                <a:ea typeface="Calibri" panose="020F0502020204030204" pitchFamily="34" charset="0"/>
                <a:cs typeface="Calibri" panose="020F0502020204030204" pitchFamily="34" charset="0"/>
              </a:rPr>
              <a:t>- La constitution de bases de données informatiques a rendu possible l’identification d’associations entre certains gènes mutés et certains phénotypes.  </a:t>
            </a:r>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079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C91AD76-D8D4-4F98-99A7-5FE1B84E9570}"/>
              </a:ext>
            </a:extLst>
          </p:cNvPr>
          <p:cNvSpPr txBox="1"/>
          <p:nvPr/>
        </p:nvSpPr>
        <p:spPr>
          <a:xfrm>
            <a:off x="662609" y="1192696"/>
            <a:ext cx="10840278" cy="1569660"/>
          </a:xfrm>
          <a:prstGeom prst="rect">
            <a:avLst/>
          </a:prstGeom>
          <a:noFill/>
        </p:spPr>
        <p:txBody>
          <a:bodyPr wrap="square" rtlCol="0">
            <a:spAutoFit/>
          </a:bodyPr>
          <a:lstStyle/>
          <a:p>
            <a:pPr algn="ctr"/>
            <a:r>
              <a:rPr lang="fr-FR" sz="3200" b="1" dirty="0">
                <a:solidFill>
                  <a:srgbClr val="FF0000"/>
                </a:solidFill>
              </a:rPr>
              <a:t>Comment l’exploitation des informations génétiques et généalogiques permet elle de prédire ou de suivre la transmission des allèles ?</a:t>
            </a:r>
          </a:p>
        </p:txBody>
      </p:sp>
    </p:spTree>
    <p:extLst>
      <p:ext uri="{BB962C8B-B14F-4D97-AF65-F5344CB8AC3E}">
        <p14:creationId xmlns:p14="http://schemas.microsoft.com/office/powerpoint/2010/main" val="389884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F5FCFB3-B7FD-453C-A338-E9EA0A00DE9A}"/>
              </a:ext>
            </a:extLst>
          </p:cNvPr>
          <p:cNvPicPr/>
          <p:nvPr/>
        </p:nvPicPr>
        <p:blipFill>
          <a:blip r:embed="rId2"/>
          <a:stretch>
            <a:fillRect/>
          </a:stretch>
        </p:blipFill>
        <p:spPr>
          <a:xfrm>
            <a:off x="808383" y="873816"/>
            <a:ext cx="7530161" cy="4457962"/>
          </a:xfrm>
          <a:prstGeom prst="rect">
            <a:avLst/>
          </a:prstGeom>
        </p:spPr>
      </p:pic>
      <p:sp>
        <p:nvSpPr>
          <p:cNvPr id="6" name="ZoneTexte 5">
            <a:extLst>
              <a:ext uri="{FF2B5EF4-FFF2-40B4-BE49-F238E27FC236}">
                <a16:creationId xmlns:a16="http://schemas.microsoft.com/office/drawing/2014/main" id="{8B3D54AE-09C0-44EC-8C02-D5613DB634D2}"/>
              </a:ext>
            </a:extLst>
          </p:cNvPr>
          <p:cNvSpPr txBox="1"/>
          <p:nvPr/>
        </p:nvSpPr>
        <p:spPr>
          <a:xfrm>
            <a:off x="8338544" y="1143000"/>
            <a:ext cx="3045073" cy="1200329"/>
          </a:xfrm>
          <a:prstGeom prst="rect">
            <a:avLst/>
          </a:prstGeom>
          <a:noFill/>
          <a:ln>
            <a:solidFill>
              <a:srgbClr val="FF0000"/>
            </a:solidFill>
          </a:ln>
        </p:spPr>
        <p:txBody>
          <a:bodyPr wrap="square" rtlCol="0">
            <a:spAutoFit/>
          </a:bodyPr>
          <a:lstStyle/>
          <a:p>
            <a:r>
              <a:rPr lang="fr-FR" sz="2400" b="1" dirty="0">
                <a:solidFill>
                  <a:srgbClr val="FF0000"/>
                </a:solidFill>
              </a:rPr>
              <a:t>Caractère présent chez l’enfant mais pas les parents : </a:t>
            </a:r>
            <a:r>
              <a:rPr lang="fr-FR" sz="2400" b="1" u="sng" dirty="0">
                <a:solidFill>
                  <a:srgbClr val="FF0000"/>
                </a:solidFill>
              </a:rPr>
              <a:t>RECESSIF</a:t>
            </a:r>
          </a:p>
        </p:txBody>
      </p:sp>
      <p:sp>
        <p:nvSpPr>
          <p:cNvPr id="7" name="ZoneTexte 6">
            <a:extLst>
              <a:ext uri="{FF2B5EF4-FFF2-40B4-BE49-F238E27FC236}">
                <a16:creationId xmlns:a16="http://schemas.microsoft.com/office/drawing/2014/main" id="{8D047560-A0D9-4442-B702-F8169B464D3B}"/>
              </a:ext>
            </a:extLst>
          </p:cNvPr>
          <p:cNvSpPr txBox="1"/>
          <p:nvPr/>
        </p:nvSpPr>
        <p:spPr>
          <a:xfrm>
            <a:off x="8338544" y="3102797"/>
            <a:ext cx="3045073" cy="1938992"/>
          </a:xfrm>
          <a:prstGeom prst="rect">
            <a:avLst/>
          </a:prstGeom>
          <a:noFill/>
          <a:ln>
            <a:solidFill>
              <a:srgbClr val="FF0000"/>
            </a:solidFill>
          </a:ln>
        </p:spPr>
        <p:txBody>
          <a:bodyPr wrap="square" rtlCol="0">
            <a:spAutoFit/>
          </a:bodyPr>
          <a:lstStyle/>
          <a:p>
            <a:r>
              <a:rPr lang="fr-FR" sz="2400" b="1" dirty="0">
                <a:solidFill>
                  <a:srgbClr val="FF0000"/>
                </a:solidFill>
              </a:rPr>
              <a:t>Caractère récessif mais qui concerne plus les hommes que les femmes : </a:t>
            </a:r>
            <a:r>
              <a:rPr lang="fr-FR" sz="2400" b="1" u="sng" dirty="0">
                <a:solidFill>
                  <a:srgbClr val="FF0000"/>
                </a:solidFill>
              </a:rPr>
              <a:t>Gène lié au chromosome X </a:t>
            </a:r>
          </a:p>
        </p:txBody>
      </p:sp>
    </p:spTree>
    <p:extLst>
      <p:ext uri="{BB962C8B-B14F-4D97-AF65-F5344CB8AC3E}">
        <p14:creationId xmlns:p14="http://schemas.microsoft.com/office/powerpoint/2010/main" val="216850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70E3311-4834-45D3-9C70-750009D9ACE5}"/>
              </a:ext>
            </a:extLst>
          </p:cNvPr>
          <p:cNvPicPr/>
          <p:nvPr/>
        </p:nvPicPr>
        <p:blipFill>
          <a:blip r:embed="rId2">
            <a:extLst>
              <a:ext uri="{28A0092B-C50C-407E-A947-70E740481C1C}">
                <a14:useLocalDpi xmlns:a14="http://schemas.microsoft.com/office/drawing/2010/main" val="0"/>
              </a:ext>
            </a:extLst>
          </a:blip>
          <a:stretch>
            <a:fillRect/>
          </a:stretch>
        </p:blipFill>
        <p:spPr>
          <a:xfrm>
            <a:off x="768625" y="723721"/>
            <a:ext cx="5069329" cy="4345844"/>
          </a:xfrm>
          <a:prstGeom prst="rect">
            <a:avLst/>
          </a:prstGeom>
        </p:spPr>
      </p:pic>
      <p:pic>
        <p:nvPicPr>
          <p:cNvPr id="7" name="Image 6">
            <a:extLst>
              <a:ext uri="{FF2B5EF4-FFF2-40B4-BE49-F238E27FC236}">
                <a16:creationId xmlns:a16="http://schemas.microsoft.com/office/drawing/2014/main" id="{ACB3D626-4840-4248-A622-B714295DD09D}"/>
              </a:ext>
            </a:extLst>
          </p:cNvPr>
          <p:cNvPicPr/>
          <p:nvPr/>
        </p:nvPicPr>
        <p:blipFill>
          <a:blip r:embed="rId3">
            <a:extLst>
              <a:ext uri="{28A0092B-C50C-407E-A947-70E740481C1C}">
                <a14:useLocalDpi xmlns:a14="http://schemas.microsoft.com/office/drawing/2010/main" val="0"/>
              </a:ext>
            </a:extLst>
          </a:blip>
          <a:stretch>
            <a:fillRect/>
          </a:stretch>
        </p:blipFill>
        <p:spPr>
          <a:xfrm>
            <a:off x="6235519" y="689114"/>
            <a:ext cx="4830046" cy="4345844"/>
          </a:xfrm>
          <a:prstGeom prst="rect">
            <a:avLst/>
          </a:prstGeom>
        </p:spPr>
      </p:pic>
      <p:sp>
        <p:nvSpPr>
          <p:cNvPr id="11" name="ZoneTexte 10">
            <a:extLst>
              <a:ext uri="{FF2B5EF4-FFF2-40B4-BE49-F238E27FC236}">
                <a16:creationId xmlns:a16="http://schemas.microsoft.com/office/drawing/2014/main" id="{18170160-36B7-43CB-99FC-C98C38B56A15}"/>
              </a:ext>
            </a:extLst>
          </p:cNvPr>
          <p:cNvSpPr txBox="1"/>
          <p:nvPr/>
        </p:nvSpPr>
        <p:spPr>
          <a:xfrm>
            <a:off x="258216" y="5115299"/>
            <a:ext cx="3045073" cy="1200329"/>
          </a:xfrm>
          <a:prstGeom prst="rect">
            <a:avLst/>
          </a:prstGeom>
          <a:noFill/>
          <a:ln>
            <a:solidFill>
              <a:srgbClr val="FF0000"/>
            </a:solidFill>
          </a:ln>
        </p:spPr>
        <p:txBody>
          <a:bodyPr wrap="square" rtlCol="0">
            <a:spAutoFit/>
          </a:bodyPr>
          <a:lstStyle/>
          <a:p>
            <a:r>
              <a:rPr lang="fr-FR" sz="2400" b="1" dirty="0">
                <a:solidFill>
                  <a:srgbClr val="FF0000"/>
                </a:solidFill>
              </a:rPr>
              <a:t>Caractère présent chez l’enfant mais pas les parents : </a:t>
            </a:r>
            <a:r>
              <a:rPr lang="fr-FR" sz="2400" b="1" u="sng" dirty="0">
                <a:solidFill>
                  <a:srgbClr val="FF0000"/>
                </a:solidFill>
              </a:rPr>
              <a:t>RECESSIF</a:t>
            </a:r>
          </a:p>
        </p:txBody>
      </p:sp>
      <p:sp>
        <p:nvSpPr>
          <p:cNvPr id="12" name="ZoneTexte 11">
            <a:extLst>
              <a:ext uri="{FF2B5EF4-FFF2-40B4-BE49-F238E27FC236}">
                <a16:creationId xmlns:a16="http://schemas.microsoft.com/office/drawing/2014/main" id="{F1870FDF-DE65-45ED-A830-53CE4C9D919F}"/>
              </a:ext>
            </a:extLst>
          </p:cNvPr>
          <p:cNvSpPr txBox="1"/>
          <p:nvPr/>
        </p:nvSpPr>
        <p:spPr>
          <a:xfrm>
            <a:off x="3303289" y="4745967"/>
            <a:ext cx="3045073" cy="1938992"/>
          </a:xfrm>
          <a:prstGeom prst="rect">
            <a:avLst/>
          </a:prstGeom>
          <a:noFill/>
          <a:ln>
            <a:solidFill>
              <a:srgbClr val="FF0000"/>
            </a:solidFill>
          </a:ln>
        </p:spPr>
        <p:txBody>
          <a:bodyPr wrap="square" rtlCol="0">
            <a:spAutoFit/>
          </a:bodyPr>
          <a:lstStyle/>
          <a:p>
            <a:r>
              <a:rPr lang="fr-FR" sz="2400" b="1" dirty="0">
                <a:solidFill>
                  <a:srgbClr val="FF0000"/>
                </a:solidFill>
              </a:rPr>
              <a:t>Caractère récessif mais qui concerne plus les hommes que les femmes : </a:t>
            </a:r>
            <a:r>
              <a:rPr lang="fr-FR" sz="2400" b="1" u="sng" dirty="0">
                <a:solidFill>
                  <a:srgbClr val="FF0000"/>
                </a:solidFill>
              </a:rPr>
              <a:t>Gène lié au chromosome X </a:t>
            </a:r>
          </a:p>
        </p:txBody>
      </p:sp>
      <p:sp>
        <p:nvSpPr>
          <p:cNvPr id="13" name="ZoneTexte 12">
            <a:extLst>
              <a:ext uri="{FF2B5EF4-FFF2-40B4-BE49-F238E27FC236}">
                <a16:creationId xmlns:a16="http://schemas.microsoft.com/office/drawing/2014/main" id="{35A879B7-7F76-4A0E-98B0-27E7F2120B5B}"/>
              </a:ext>
            </a:extLst>
          </p:cNvPr>
          <p:cNvSpPr txBox="1"/>
          <p:nvPr/>
        </p:nvSpPr>
        <p:spPr>
          <a:xfrm>
            <a:off x="6674019" y="5034958"/>
            <a:ext cx="3045073" cy="1200329"/>
          </a:xfrm>
          <a:prstGeom prst="rect">
            <a:avLst/>
          </a:prstGeom>
          <a:noFill/>
          <a:ln>
            <a:solidFill>
              <a:srgbClr val="FF0000"/>
            </a:solidFill>
          </a:ln>
        </p:spPr>
        <p:txBody>
          <a:bodyPr wrap="square" rtlCol="0">
            <a:spAutoFit/>
          </a:bodyPr>
          <a:lstStyle/>
          <a:p>
            <a:r>
              <a:rPr lang="fr-FR" sz="2400" b="1" dirty="0">
                <a:solidFill>
                  <a:srgbClr val="FF0000"/>
                </a:solidFill>
              </a:rPr>
              <a:t>Caractère présent à toutes les générations : </a:t>
            </a:r>
            <a:r>
              <a:rPr lang="fr-FR" sz="2400" b="1" u="sng" dirty="0">
                <a:solidFill>
                  <a:srgbClr val="FF0000"/>
                </a:solidFill>
              </a:rPr>
              <a:t>DOMINANT</a:t>
            </a:r>
          </a:p>
        </p:txBody>
      </p:sp>
      <p:sp>
        <p:nvSpPr>
          <p:cNvPr id="14" name="ZoneTexte 13">
            <a:extLst>
              <a:ext uri="{FF2B5EF4-FFF2-40B4-BE49-F238E27FC236}">
                <a16:creationId xmlns:a16="http://schemas.microsoft.com/office/drawing/2014/main" id="{9CA05117-7489-474A-BD3D-4B520A589E04}"/>
              </a:ext>
            </a:extLst>
          </p:cNvPr>
          <p:cNvSpPr txBox="1"/>
          <p:nvPr/>
        </p:nvSpPr>
        <p:spPr>
          <a:xfrm>
            <a:off x="9868685" y="4745967"/>
            <a:ext cx="3045073" cy="1569660"/>
          </a:xfrm>
          <a:prstGeom prst="rect">
            <a:avLst/>
          </a:prstGeom>
          <a:noFill/>
          <a:ln>
            <a:solidFill>
              <a:srgbClr val="FF0000"/>
            </a:solidFill>
          </a:ln>
        </p:spPr>
        <p:txBody>
          <a:bodyPr wrap="square" rtlCol="0">
            <a:spAutoFit/>
          </a:bodyPr>
          <a:lstStyle/>
          <a:p>
            <a:r>
              <a:rPr lang="fr-FR" sz="2400" b="1" dirty="0">
                <a:solidFill>
                  <a:srgbClr val="FF0000"/>
                </a:solidFill>
              </a:rPr>
              <a:t>Toutes les filles d’un père malade sont malades : </a:t>
            </a:r>
            <a:r>
              <a:rPr lang="fr-FR" sz="2400" b="1" u="sng" dirty="0">
                <a:solidFill>
                  <a:srgbClr val="FF0000"/>
                </a:solidFill>
              </a:rPr>
              <a:t>Gène lié au chromosome X </a:t>
            </a:r>
          </a:p>
        </p:txBody>
      </p:sp>
    </p:spTree>
    <p:extLst>
      <p:ext uri="{BB962C8B-B14F-4D97-AF65-F5344CB8AC3E}">
        <p14:creationId xmlns:p14="http://schemas.microsoft.com/office/powerpoint/2010/main" val="201450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FB4ED2C-1E7F-422F-90A1-DE89C5055122}"/>
              </a:ext>
            </a:extLst>
          </p:cNvPr>
          <p:cNvSpPr txBox="1"/>
          <p:nvPr/>
        </p:nvSpPr>
        <p:spPr>
          <a:xfrm>
            <a:off x="701748" y="1053152"/>
            <a:ext cx="10880652" cy="4996240"/>
          </a:xfrm>
          <a:prstGeom prst="rect">
            <a:avLst/>
          </a:prstGeom>
          <a:noFill/>
        </p:spPr>
        <p:txBody>
          <a:bodyPr wrap="square">
            <a:spAutoFit/>
          </a:bodyPr>
          <a:lstStyle/>
          <a:p>
            <a:pPr>
              <a:lnSpc>
                <a:spcPct val="115000"/>
              </a:lnSpc>
              <a:spcAft>
                <a:spcPts val="1000"/>
              </a:spcAft>
            </a:pPr>
            <a:r>
              <a:rPr lang="fr-FR" sz="2800" b="1" dirty="0">
                <a:solidFill>
                  <a:srgbClr val="4F81BD"/>
                </a:solidFill>
                <a:effectLst/>
                <a:latin typeface="Verdana" panose="020B0604030504040204" pitchFamily="34" charset="0"/>
                <a:ea typeface="Calibri" panose="020F0502020204030204" pitchFamily="34" charset="0"/>
                <a:cs typeface="Times New Roman" panose="02020603050405020304" pitchFamily="18" charset="0"/>
              </a:rPr>
              <a:t>II </a:t>
            </a:r>
            <a:r>
              <a:rPr lang="fr-FR" sz="2800" b="1" u="sng" dirty="0">
                <a:solidFill>
                  <a:srgbClr val="4F81BD"/>
                </a:solidFill>
                <a:effectLst/>
                <a:latin typeface="Verdana" panose="020B0604030504040204" pitchFamily="34" charset="0"/>
                <a:ea typeface="Calibri" panose="020F0502020204030204" pitchFamily="34" charset="0"/>
                <a:cs typeface="Times New Roman" panose="02020603050405020304" pitchFamily="18" charset="0"/>
              </a:rPr>
              <a:t>Mener une analyse génétique dans l’espèce humaine</a:t>
            </a:r>
            <a:r>
              <a:rPr lang="fr-FR" sz="2800" b="1" dirty="0">
                <a:solidFill>
                  <a:srgbClr val="4F81BD"/>
                </a:solidFill>
                <a:effectLst/>
                <a:latin typeface="Verdana" panose="020B0604030504040204" pitchFamily="34"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2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Verdana" panose="020B0604030504040204" pitchFamily="34" charset="0"/>
              <a:buChar char="-"/>
            </a:pPr>
            <a:r>
              <a:rPr lang="fr-FR" sz="2400" dirty="0">
                <a:effectLst/>
                <a:latin typeface="Verdana" panose="020B0604030504040204" pitchFamily="34" charset="0"/>
                <a:ea typeface="Calibri" panose="020F0502020204030204" pitchFamily="34" charset="0"/>
                <a:cs typeface="Calibri" panose="020F0502020204030204" pitchFamily="34" charset="0"/>
              </a:rPr>
              <a:t>Dans l’espèce humaine, l’identification des allèles portés par un individu se fonde d’abord sur l’étude d’arbres généalogiques. </a:t>
            </a:r>
            <a:endParaRPr lang="fr-FR"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fr-FR" sz="2400" dirty="0">
                <a:effectLst/>
                <a:latin typeface="Verdana" panose="020B0604030504040204" pitchFamily="34" charset="0"/>
                <a:ea typeface="Calibri" panose="020F0502020204030204" pitchFamily="34" charset="0"/>
                <a:cs typeface="Calibri" panose="020F0502020204030204" pitchFamily="34" charset="0"/>
              </a:rPr>
              <a:t> - En s’appuyant sur les règles de transmission des caractères héréditaires, on peut ainsi déterminer si un caractère est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2400" dirty="0">
                <a:effectLst/>
                <a:latin typeface="Verdana" panose="020B0604030504040204" pitchFamily="34" charset="0"/>
                <a:ea typeface="Calibri" panose="020F0502020204030204" pitchFamily="34" charset="0"/>
                <a:cs typeface="Calibri" panose="020F0502020204030204" pitchFamily="34" charset="0"/>
              </a:rPr>
              <a:t>      - A transmission autosomique, gonosomique ( gène sur chromosome sexuel)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400" dirty="0">
                <a:effectLst/>
                <a:latin typeface="Verdana" panose="020B0604030504040204" pitchFamily="34" charset="0"/>
                <a:ea typeface="Calibri" panose="020F0502020204030204" pitchFamily="34" charset="0"/>
                <a:cs typeface="Calibri" panose="020F0502020204030204" pitchFamily="34" charset="0"/>
              </a:rPr>
              <a:t>      - Récessif ou dominant </a:t>
            </a:r>
            <a:endParaRPr lang="fr-FR" sz="2400" dirty="0"/>
          </a:p>
        </p:txBody>
      </p:sp>
    </p:spTree>
    <p:extLst>
      <p:ext uri="{BB962C8B-B14F-4D97-AF65-F5344CB8AC3E}">
        <p14:creationId xmlns:p14="http://schemas.microsoft.com/office/powerpoint/2010/main" val="52081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7BE2E038-F5F3-4393-BAE4-7336121FD312}"/>
              </a:ext>
            </a:extLst>
          </p:cNvPr>
          <p:cNvGrpSpPr/>
          <p:nvPr/>
        </p:nvGrpSpPr>
        <p:grpSpPr>
          <a:xfrm>
            <a:off x="798157" y="932174"/>
            <a:ext cx="9578980" cy="4505325"/>
            <a:chOff x="0" y="0"/>
            <a:chExt cx="6534150" cy="2200275"/>
          </a:xfrm>
        </p:grpSpPr>
        <p:pic>
          <p:nvPicPr>
            <p:cNvPr id="8" name="Image 7">
              <a:extLst>
                <a:ext uri="{FF2B5EF4-FFF2-40B4-BE49-F238E27FC236}">
                  <a16:creationId xmlns:a16="http://schemas.microsoft.com/office/drawing/2014/main" id="{29C8D25F-AE9F-43CE-9E0B-8C3538C36112}"/>
                </a:ext>
              </a:extLst>
            </p:cNvPr>
            <p:cNvPicPr>
              <a:picLocks noChangeAspect="1"/>
            </p:cNvPicPr>
            <p:nvPr/>
          </p:nvPicPr>
          <p:blipFill rotWithShape="1">
            <a:blip r:embed="rId2">
              <a:extLst>
                <a:ext uri="{28A0092B-C50C-407E-A947-70E740481C1C}">
                  <a14:useLocalDpi xmlns:a14="http://schemas.microsoft.com/office/drawing/2010/main" val="0"/>
                </a:ext>
              </a:extLst>
            </a:blip>
            <a:srcRect l="5058" t="18898" r="52977" b="7481"/>
            <a:stretch/>
          </p:blipFill>
          <p:spPr bwMode="auto">
            <a:xfrm>
              <a:off x="0" y="47625"/>
              <a:ext cx="3067050" cy="2033270"/>
            </a:xfrm>
            <a:prstGeom prst="rect">
              <a:avLst/>
            </a:prstGeom>
            <a:ln>
              <a:noFill/>
            </a:ln>
            <a:extLst>
              <a:ext uri="{53640926-AAD7-44D8-BBD7-CCE9431645EC}">
                <a14:shadowObscured xmlns:a14="http://schemas.microsoft.com/office/drawing/2010/main"/>
              </a:ext>
            </a:extLst>
          </p:spPr>
        </p:pic>
        <p:grpSp>
          <p:nvGrpSpPr>
            <p:cNvPr id="9" name="Groupe 8">
              <a:extLst>
                <a:ext uri="{FF2B5EF4-FFF2-40B4-BE49-F238E27FC236}">
                  <a16:creationId xmlns:a16="http://schemas.microsoft.com/office/drawing/2014/main" id="{1A7FF98D-A646-4236-8DA8-EFF7482B7449}"/>
                </a:ext>
              </a:extLst>
            </p:cNvPr>
            <p:cNvGrpSpPr/>
            <p:nvPr/>
          </p:nvGrpSpPr>
          <p:grpSpPr>
            <a:xfrm>
              <a:off x="3257550" y="0"/>
              <a:ext cx="3276600" cy="2200275"/>
              <a:chOff x="0" y="0"/>
              <a:chExt cx="3276600" cy="2200275"/>
            </a:xfrm>
          </p:grpSpPr>
          <p:pic>
            <p:nvPicPr>
              <p:cNvPr id="10" name="Image 9">
                <a:extLst>
                  <a:ext uri="{FF2B5EF4-FFF2-40B4-BE49-F238E27FC236}">
                    <a16:creationId xmlns:a16="http://schemas.microsoft.com/office/drawing/2014/main" id="{15B8A530-A5CF-4F52-9053-5DD610EC2DE9}"/>
                  </a:ext>
                </a:extLst>
              </p:cNvPr>
              <p:cNvPicPr>
                <a:picLocks noChangeAspect="1"/>
              </p:cNvPicPr>
              <p:nvPr/>
            </p:nvPicPr>
            <p:blipFill rotWithShape="1">
              <a:blip r:embed="rId2">
                <a:extLst>
                  <a:ext uri="{28A0092B-C50C-407E-A947-70E740481C1C}">
                    <a14:useLocalDpi xmlns:a14="http://schemas.microsoft.com/office/drawing/2010/main" val="0"/>
                  </a:ext>
                </a:extLst>
              </a:blip>
              <a:srcRect l="48809" t="11024"/>
              <a:stretch/>
            </p:blipFill>
            <p:spPr bwMode="auto">
              <a:xfrm>
                <a:off x="0" y="47625"/>
                <a:ext cx="3276600" cy="2152650"/>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101C095C-E2AA-4E65-A342-EF0720A3AC98}"/>
                  </a:ext>
                </a:extLst>
              </p:cNvPr>
              <p:cNvSpPr/>
              <p:nvPr/>
            </p:nvSpPr>
            <p:spPr>
              <a:xfrm>
                <a:off x="0" y="0"/>
                <a:ext cx="609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13" name="ZoneTexte 12">
            <a:extLst>
              <a:ext uri="{FF2B5EF4-FFF2-40B4-BE49-F238E27FC236}">
                <a16:creationId xmlns:a16="http://schemas.microsoft.com/office/drawing/2014/main" id="{A563D86D-EF75-4BAC-B5B8-F10232F9669E}"/>
              </a:ext>
            </a:extLst>
          </p:cNvPr>
          <p:cNvSpPr txBox="1"/>
          <p:nvPr/>
        </p:nvSpPr>
        <p:spPr>
          <a:xfrm>
            <a:off x="9453212" y="2413337"/>
            <a:ext cx="1847850" cy="1015663"/>
          </a:xfrm>
          <a:prstGeom prst="rect">
            <a:avLst/>
          </a:prstGeom>
          <a:noFill/>
          <a:ln w="19050">
            <a:solidFill>
              <a:srgbClr val="FF0000"/>
            </a:solidFill>
          </a:ln>
        </p:spPr>
        <p:txBody>
          <a:bodyPr wrap="square" rtlCol="0">
            <a:spAutoFit/>
          </a:bodyPr>
          <a:lstStyle/>
          <a:p>
            <a:r>
              <a:rPr lang="fr-FR" sz="2000" b="1" dirty="0">
                <a:solidFill>
                  <a:srgbClr val="FF0000"/>
                </a:solidFill>
              </a:rPr>
              <a:t>Mère  : 1/27 chances d’être hétérozygote</a:t>
            </a:r>
          </a:p>
        </p:txBody>
      </p:sp>
      <p:sp>
        <p:nvSpPr>
          <p:cNvPr id="14" name="ZoneTexte 13">
            <a:extLst>
              <a:ext uri="{FF2B5EF4-FFF2-40B4-BE49-F238E27FC236}">
                <a16:creationId xmlns:a16="http://schemas.microsoft.com/office/drawing/2014/main" id="{1FFB1C15-D315-48A8-8BCA-51556A6C65CE}"/>
              </a:ext>
            </a:extLst>
          </p:cNvPr>
          <p:cNvSpPr txBox="1"/>
          <p:nvPr/>
        </p:nvSpPr>
        <p:spPr>
          <a:xfrm>
            <a:off x="6381148" y="3566066"/>
            <a:ext cx="1847850" cy="1015663"/>
          </a:xfrm>
          <a:prstGeom prst="rect">
            <a:avLst/>
          </a:prstGeom>
          <a:noFill/>
          <a:ln w="19050">
            <a:solidFill>
              <a:srgbClr val="FF0000"/>
            </a:solidFill>
          </a:ln>
        </p:spPr>
        <p:txBody>
          <a:bodyPr wrap="square" rtlCol="0">
            <a:spAutoFit/>
          </a:bodyPr>
          <a:lstStyle/>
          <a:p>
            <a:r>
              <a:rPr lang="fr-FR" sz="2000" b="1" dirty="0">
                <a:solidFill>
                  <a:srgbClr val="FF0000"/>
                </a:solidFill>
              </a:rPr>
              <a:t>Père   : 2/3 chances d’être hétérozygote</a:t>
            </a:r>
          </a:p>
        </p:txBody>
      </p:sp>
      <p:sp>
        <p:nvSpPr>
          <p:cNvPr id="15" name="ZoneTexte 14">
            <a:extLst>
              <a:ext uri="{FF2B5EF4-FFF2-40B4-BE49-F238E27FC236}">
                <a16:creationId xmlns:a16="http://schemas.microsoft.com/office/drawing/2014/main" id="{DB219415-9E78-4B2B-8942-D6040CCFDC24}"/>
              </a:ext>
            </a:extLst>
          </p:cNvPr>
          <p:cNvSpPr txBox="1"/>
          <p:nvPr/>
        </p:nvSpPr>
        <p:spPr>
          <a:xfrm>
            <a:off x="4511652" y="1143502"/>
            <a:ext cx="2370167" cy="707886"/>
          </a:xfrm>
          <a:prstGeom prst="rect">
            <a:avLst/>
          </a:prstGeom>
          <a:noFill/>
          <a:ln w="19050">
            <a:solidFill>
              <a:srgbClr val="FF0000"/>
            </a:solidFill>
          </a:ln>
        </p:spPr>
        <p:txBody>
          <a:bodyPr wrap="square" rtlCol="0">
            <a:spAutoFit/>
          </a:bodyPr>
          <a:lstStyle/>
          <a:p>
            <a:r>
              <a:rPr lang="fr-FR" sz="2000" b="1" dirty="0">
                <a:solidFill>
                  <a:srgbClr val="FF0000"/>
                </a:solidFill>
              </a:rPr>
              <a:t>Père   : hétérozygote</a:t>
            </a:r>
          </a:p>
          <a:p>
            <a:r>
              <a:rPr lang="fr-FR" sz="2000" b="1" dirty="0">
                <a:solidFill>
                  <a:srgbClr val="FF0000"/>
                </a:solidFill>
              </a:rPr>
              <a:t>             n//m</a:t>
            </a:r>
          </a:p>
        </p:txBody>
      </p:sp>
      <p:sp>
        <p:nvSpPr>
          <p:cNvPr id="16" name="ZoneTexte 15">
            <a:extLst>
              <a:ext uri="{FF2B5EF4-FFF2-40B4-BE49-F238E27FC236}">
                <a16:creationId xmlns:a16="http://schemas.microsoft.com/office/drawing/2014/main" id="{5CDD2118-59B4-42B0-9CE1-3980CA4CB0EF}"/>
              </a:ext>
            </a:extLst>
          </p:cNvPr>
          <p:cNvSpPr txBox="1"/>
          <p:nvPr/>
        </p:nvSpPr>
        <p:spPr>
          <a:xfrm>
            <a:off x="7083045" y="1128004"/>
            <a:ext cx="2746755" cy="707886"/>
          </a:xfrm>
          <a:prstGeom prst="rect">
            <a:avLst/>
          </a:prstGeom>
          <a:noFill/>
          <a:ln w="19050">
            <a:solidFill>
              <a:srgbClr val="FF0000"/>
            </a:solidFill>
          </a:ln>
        </p:spPr>
        <p:txBody>
          <a:bodyPr wrap="square" rtlCol="0">
            <a:spAutoFit/>
          </a:bodyPr>
          <a:lstStyle/>
          <a:p>
            <a:r>
              <a:rPr lang="fr-FR" sz="2000" b="1" dirty="0">
                <a:solidFill>
                  <a:srgbClr val="FF0000"/>
                </a:solidFill>
              </a:rPr>
              <a:t>Mère   : hétérozygote</a:t>
            </a:r>
          </a:p>
          <a:p>
            <a:r>
              <a:rPr lang="fr-FR" sz="2000" b="1" dirty="0">
                <a:solidFill>
                  <a:srgbClr val="FF0000"/>
                </a:solidFill>
              </a:rPr>
              <a:t>             n//m</a:t>
            </a:r>
          </a:p>
        </p:txBody>
      </p:sp>
      <p:sp>
        <p:nvSpPr>
          <p:cNvPr id="17" name="ZoneTexte 16">
            <a:extLst>
              <a:ext uri="{FF2B5EF4-FFF2-40B4-BE49-F238E27FC236}">
                <a16:creationId xmlns:a16="http://schemas.microsoft.com/office/drawing/2014/main" id="{0F95592C-57A8-4761-B61F-A0961488A68D}"/>
              </a:ext>
            </a:extLst>
          </p:cNvPr>
          <p:cNvSpPr txBox="1"/>
          <p:nvPr/>
        </p:nvSpPr>
        <p:spPr>
          <a:xfrm>
            <a:off x="9192053" y="3652504"/>
            <a:ext cx="2370167" cy="1323439"/>
          </a:xfrm>
          <a:prstGeom prst="rect">
            <a:avLst/>
          </a:prstGeom>
          <a:noFill/>
          <a:ln w="19050">
            <a:solidFill>
              <a:srgbClr val="FF0000"/>
            </a:solidFill>
          </a:ln>
        </p:spPr>
        <p:txBody>
          <a:bodyPr wrap="square" rtlCol="0">
            <a:spAutoFit/>
          </a:bodyPr>
          <a:lstStyle/>
          <a:p>
            <a:r>
              <a:rPr lang="fr-FR" sz="2000" b="1" dirty="0">
                <a:solidFill>
                  <a:srgbClr val="FF0000"/>
                </a:solidFill>
              </a:rPr>
              <a:t>Enfant   :pb d’être atteint:</a:t>
            </a:r>
          </a:p>
          <a:p>
            <a:r>
              <a:rPr lang="fr-FR" sz="2000" b="1" dirty="0">
                <a:solidFill>
                  <a:srgbClr val="FF0000"/>
                </a:solidFill>
              </a:rPr>
              <a:t>2/3 x ¼ x 1/27 = 1/162</a:t>
            </a:r>
          </a:p>
        </p:txBody>
      </p:sp>
      <p:sp>
        <p:nvSpPr>
          <p:cNvPr id="18" name="ZoneTexte 17">
            <a:extLst>
              <a:ext uri="{FF2B5EF4-FFF2-40B4-BE49-F238E27FC236}">
                <a16:creationId xmlns:a16="http://schemas.microsoft.com/office/drawing/2014/main" id="{FEB7C595-A336-4344-B639-D5C9D6A7FA7D}"/>
              </a:ext>
            </a:extLst>
          </p:cNvPr>
          <p:cNvSpPr txBox="1"/>
          <p:nvPr/>
        </p:nvSpPr>
        <p:spPr>
          <a:xfrm>
            <a:off x="1467853" y="5342507"/>
            <a:ext cx="10094367" cy="1015663"/>
          </a:xfrm>
          <a:prstGeom prst="rect">
            <a:avLst/>
          </a:prstGeom>
          <a:noFill/>
          <a:ln w="19050">
            <a:solidFill>
              <a:srgbClr val="FF0000"/>
            </a:solidFill>
          </a:ln>
        </p:spPr>
        <p:txBody>
          <a:bodyPr wrap="square" rtlCol="0">
            <a:spAutoFit/>
          </a:bodyPr>
          <a:lstStyle/>
          <a:p>
            <a:r>
              <a:rPr lang="fr-FR" sz="2000" b="1" dirty="0">
                <a:solidFill>
                  <a:srgbClr val="FF0000"/>
                </a:solidFill>
              </a:rPr>
              <a:t>L’enfant ayant 1/162 risque d’être atteint de la maladie, il serait judicieux de faire un dépistage </a:t>
            </a:r>
            <a:r>
              <a:rPr lang="fr-FR" sz="2000" b="1" dirty="0" err="1">
                <a:solidFill>
                  <a:srgbClr val="FF0000"/>
                </a:solidFill>
              </a:rPr>
              <a:t>pré-natal</a:t>
            </a:r>
            <a:r>
              <a:rPr lang="fr-FR" sz="2000" b="1" dirty="0">
                <a:solidFill>
                  <a:srgbClr val="FF0000"/>
                </a:solidFill>
              </a:rPr>
              <a:t> ou d’établir le génotype de parents</a:t>
            </a:r>
          </a:p>
          <a:p>
            <a:r>
              <a:rPr lang="fr-FR" sz="2000" b="1" dirty="0">
                <a:solidFill>
                  <a:srgbClr val="FF0000"/>
                </a:solidFill>
              </a:rPr>
              <a:t>      </a:t>
            </a:r>
          </a:p>
        </p:txBody>
      </p:sp>
    </p:spTree>
    <p:extLst>
      <p:ext uri="{BB962C8B-B14F-4D97-AF65-F5344CB8AC3E}">
        <p14:creationId xmlns:p14="http://schemas.microsoft.com/office/powerpoint/2010/main" val="235202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6F80A5F4-427A-49E2-8A9E-F887D3BB5515}"/>
              </a:ext>
            </a:extLst>
          </p:cNvPr>
          <p:cNvGrpSpPr/>
          <p:nvPr/>
        </p:nvGrpSpPr>
        <p:grpSpPr>
          <a:xfrm>
            <a:off x="499856" y="644800"/>
            <a:ext cx="6686550" cy="5355949"/>
            <a:chOff x="-276226" y="68003"/>
            <a:chExt cx="6267451" cy="3729209"/>
          </a:xfrm>
        </p:grpSpPr>
        <p:grpSp>
          <p:nvGrpSpPr>
            <p:cNvPr id="8" name="Groupe 7">
              <a:extLst>
                <a:ext uri="{FF2B5EF4-FFF2-40B4-BE49-F238E27FC236}">
                  <a16:creationId xmlns:a16="http://schemas.microsoft.com/office/drawing/2014/main" id="{D7C52968-02E2-4455-97CC-9EA445477074}"/>
                </a:ext>
              </a:extLst>
            </p:cNvPr>
            <p:cNvGrpSpPr/>
            <p:nvPr/>
          </p:nvGrpSpPr>
          <p:grpSpPr>
            <a:xfrm>
              <a:off x="-276226" y="68003"/>
              <a:ext cx="6267451" cy="3729209"/>
              <a:chOff x="-276227" y="68003"/>
              <a:chExt cx="6267451" cy="3729209"/>
            </a:xfrm>
          </p:grpSpPr>
          <p:pic>
            <p:nvPicPr>
              <p:cNvPr id="10" name="Image 9">
                <a:extLst>
                  <a:ext uri="{FF2B5EF4-FFF2-40B4-BE49-F238E27FC236}">
                    <a16:creationId xmlns:a16="http://schemas.microsoft.com/office/drawing/2014/main" id="{D65377C7-AA0B-45B2-AE5A-9CEE7384A670}"/>
                  </a:ext>
                </a:extLst>
              </p:cNvPr>
              <p:cNvPicPr>
                <a:picLocks noChangeAspect="1"/>
              </p:cNvPicPr>
              <p:nvPr/>
            </p:nvPicPr>
            <p:blipFill rotWithShape="1">
              <a:blip r:embed="rId2">
                <a:extLst>
                  <a:ext uri="{28A0092B-C50C-407E-A947-70E740481C1C}">
                    <a14:useLocalDpi xmlns:a14="http://schemas.microsoft.com/office/drawing/2010/main" val="0"/>
                  </a:ext>
                </a:extLst>
              </a:blip>
              <a:srcRect l="2439" t="1460" b="9733"/>
              <a:stretch/>
            </p:blipFill>
            <p:spPr bwMode="auto">
              <a:xfrm>
                <a:off x="-85726" y="68003"/>
                <a:ext cx="6076950" cy="3464985"/>
              </a:xfrm>
              <a:prstGeom prst="rect">
                <a:avLst/>
              </a:prstGeom>
              <a:ln>
                <a:noFill/>
              </a:ln>
              <a:extLst>
                <a:ext uri="{53640926-AAD7-44D8-BBD7-CCE9431645EC}">
                  <a14:shadowObscured xmlns:a14="http://schemas.microsoft.com/office/drawing/2010/main"/>
                </a:ext>
              </a:extLst>
            </p:spPr>
          </p:pic>
          <p:pic>
            <p:nvPicPr>
              <p:cNvPr id="11" name="Image 10">
                <a:extLst>
                  <a:ext uri="{FF2B5EF4-FFF2-40B4-BE49-F238E27FC236}">
                    <a16:creationId xmlns:a16="http://schemas.microsoft.com/office/drawing/2014/main" id="{59DCB7C8-80DB-4816-B662-8343E77D966E}"/>
                  </a:ext>
                </a:extLst>
              </p:cNvPr>
              <p:cNvPicPr>
                <a:picLocks noChangeAspect="1"/>
              </p:cNvPicPr>
              <p:nvPr/>
            </p:nvPicPr>
            <p:blipFill rotWithShape="1">
              <a:blip r:embed="rId2">
                <a:extLst>
                  <a:ext uri="{28A0092B-C50C-407E-A947-70E740481C1C}">
                    <a14:useLocalDpi xmlns:a14="http://schemas.microsoft.com/office/drawing/2010/main" val="0"/>
                  </a:ext>
                </a:extLst>
              </a:blip>
              <a:srcRect l="2287" t="54988" r="27743" b="-1460"/>
              <a:stretch/>
            </p:blipFill>
            <p:spPr bwMode="auto">
              <a:xfrm>
                <a:off x="-276227" y="1866957"/>
                <a:ext cx="4638675" cy="1930255"/>
              </a:xfrm>
              <a:prstGeom prst="rect">
                <a:avLst/>
              </a:prstGeom>
              <a:ln>
                <a:noFill/>
              </a:ln>
              <a:extLst>
                <a:ext uri="{53640926-AAD7-44D8-BBD7-CCE9431645EC}">
                  <a14:shadowObscured xmlns:a14="http://schemas.microsoft.com/office/drawing/2010/main"/>
                </a:ext>
              </a:extLst>
            </p:spPr>
          </p:pic>
        </p:grpSp>
        <p:sp>
          <p:nvSpPr>
            <p:cNvPr id="9" name="Rectangle 8">
              <a:extLst>
                <a:ext uri="{FF2B5EF4-FFF2-40B4-BE49-F238E27FC236}">
                  <a16:creationId xmlns:a16="http://schemas.microsoft.com/office/drawing/2014/main" id="{F5CCC4A5-6AA5-4FED-9B45-EF3CFB564A4A}"/>
                </a:ext>
              </a:extLst>
            </p:cNvPr>
            <p:cNvSpPr/>
            <p:nvPr/>
          </p:nvSpPr>
          <p:spPr>
            <a:xfrm>
              <a:off x="-123826" y="1466932"/>
              <a:ext cx="2847975" cy="4095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cxnSp>
        <p:nvCxnSpPr>
          <p:cNvPr id="16" name="Connecteur droit avec flèche 15">
            <a:extLst>
              <a:ext uri="{FF2B5EF4-FFF2-40B4-BE49-F238E27FC236}">
                <a16:creationId xmlns:a16="http://schemas.microsoft.com/office/drawing/2014/main" id="{C26BED3A-DCE5-43D9-A7A9-B88DDA971275}"/>
              </a:ext>
            </a:extLst>
          </p:cNvPr>
          <p:cNvCxnSpPr/>
          <p:nvPr/>
        </p:nvCxnSpPr>
        <p:spPr>
          <a:xfrm flipH="1">
            <a:off x="5185611" y="1082842"/>
            <a:ext cx="309211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20D98015-8FE9-4C4D-91D7-DD9774AE9A8A}"/>
              </a:ext>
            </a:extLst>
          </p:cNvPr>
          <p:cNvSpPr txBox="1"/>
          <p:nvPr/>
        </p:nvSpPr>
        <p:spPr>
          <a:xfrm>
            <a:off x="8277726" y="728899"/>
            <a:ext cx="2370167" cy="400110"/>
          </a:xfrm>
          <a:prstGeom prst="rect">
            <a:avLst/>
          </a:prstGeom>
          <a:noFill/>
          <a:ln w="19050">
            <a:solidFill>
              <a:srgbClr val="FF0000"/>
            </a:solidFill>
          </a:ln>
        </p:spPr>
        <p:txBody>
          <a:bodyPr wrap="square" rtlCol="0">
            <a:spAutoFit/>
          </a:bodyPr>
          <a:lstStyle/>
          <a:p>
            <a:r>
              <a:rPr lang="fr-FR" sz="2000" b="1" dirty="0">
                <a:solidFill>
                  <a:srgbClr val="FF0000"/>
                </a:solidFill>
              </a:rPr>
              <a:t>Parents non atteints    </a:t>
            </a:r>
          </a:p>
        </p:txBody>
      </p:sp>
      <p:cxnSp>
        <p:nvCxnSpPr>
          <p:cNvPr id="19" name="Connecteur droit avec flèche 18">
            <a:extLst>
              <a:ext uri="{FF2B5EF4-FFF2-40B4-BE49-F238E27FC236}">
                <a16:creationId xmlns:a16="http://schemas.microsoft.com/office/drawing/2014/main" id="{585DB68A-F61D-4899-944C-51E4138E3C79}"/>
              </a:ext>
            </a:extLst>
          </p:cNvPr>
          <p:cNvCxnSpPr>
            <a:cxnSpLocks/>
          </p:cNvCxnSpPr>
          <p:nvPr/>
        </p:nvCxnSpPr>
        <p:spPr>
          <a:xfrm flipH="1">
            <a:off x="5185611" y="2153653"/>
            <a:ext cx="327258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BB4C277A-540C-4989-B3F2-865318A0EA9B}"/>
              </a:ext>
            </a:extLst>
          </p:cNvPr>
          <p:cNvSpPr txBox="1"/>
          <p:nvPr/>
        </p:nvSpPr>
        <p:spPr>
          <a:xfrm>
            <a:off x="8458200" y="1816223"/>
            <a:ext cx="2370167" cy="400110"/>
          </a:xfrm>
          <a:prstGeom prst="rect">
            <a:avLst/>
          </a:prstGeom>
          <a:noFill/>
          <a:ln w="19050">
            <a:solidFill>
              <a:srgbClr val="FF0000"/>
            </a:solidFill>
          </a:ln>
        </p:spPr>
        <p:txBody>
          <a:bodyPr wrap="square" rtlCol="0">
            <a:spAutoFit/>
          </a:bodyPr>
          <a:lstStyle/>
          <a:p>
            <a:r>
              <a:rPr lang="fr-FR" sz="2000" b="1" dirty="0">
                <a:solidFill>
                  <a:srgbClr val="FF0000"/>
                </a:solidFill>
              </a:rPr>
              <a:t>Enfant  atteint  </a:t>
            </a:r>
          </a:p>
        </p:txBody>
      </p:sp>
      <p:sp>
        <p:nvSpPr>
          <p:cNvPr id="23" name="ZoneTexte 22">
            <a:extLst>
              <a:ext uri="{FF2B5EF4-FFF2-40B4-BE49-F238E27FC236}">
                <a16:creationId xmlns:a16="http://schemas.microsoft.com/office/drawing/2014/main" id="{6C0900A4-A53F-4DC2-8218-4FE65C0BD829}"/>
              </a:ext>
            </a:extLst>
          </p:cNvPr>
          <p:cNvSpPr txBox="1"/>
          <p:nvPr/>
        </p:nvSpPr>
        <p:spPr>
          <a:xfrm>
            <a:off x="7515726" y="2824354"/>
            <a:ext cx="3745832" cy="400110"/>
          </a:xfrm>
          <a:prstGeom prst="rect">
            <a:avLst/>
          </a:prstGeom>
          <a:noFill/>
          <a:ln w="19050">
            <a:solidFill>
              <a:srgbClr val="FF0000"/>
            </a:solidFill>
          </a:ln>
        </p:spPr>
        <p:txBody>
          <a:bodyPr wrap="square" rtlCol="0">
            <a:spAutoFit/>
          </a:bodyPr>
          <a:lstStyle/>
          <a:p>
            <a:r>
              <a:rPr lang="fr-FR" sz="2000" b="1" dirty="0">
                <a:solidFill>
                  <a:srgbClr val="FF0000"/>
                </a:solidFill>
              </a:rPr>
              <a:t>Parents hétérozygotes ?? Mais ….</a:t>
            </a:r>
          </a:p>
        </p:txBody>
      </p:sp>
      <p:cxnSp>
        <p:nvCxnSpPr>
          <p:cNvPr id="24" name="Connecteur droit avec flèche 23">
            <a:extLst>
              <a:ext uri="{FF2B5EF4-FFF2-40B4-BE49-F238E27FC236}">
                <a16:creationId xmlns:a16="http://schemas.microsoft.com/office/drawing/2014/main" id="{1EC9F49E-BDBB-4D6A-BF55-DD4353C8439F}"/>
              </a:ext>
            </a:extLst>
          </p:cNvPr>
          <p:cNvCxnSpPr>
            <a:cxnSpLocks/>
          </p:cNvCxnSpPr>
          <p:nvPr/>
        </p:nvCxnSpPr>
        <p:spPr>
          <a:xfrm flipH="1">
            <a:off x="5317958" y="4414562"/>
            <a:ext cx="2634916" cy="852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BC80190B-2C78-49B1-AB15-58A6FA86ABAF}"/>
              </a:ext>
            </a:extLst>
          </p:cNvPr>
          <p:cNvSpPr txBox="1"/>
          <p:nvPr/>
        </p:nvSpPr>
        <p:spPr>
          <a:xfrm>
            <a:off x="8101262" y="4214507"/>
            <a:ext cx="3745832" cy="707886"/>
          </a:xfrm>
          <a:prstGeom prst="rect">
            <a:avLst/>
          </a:prstGeom>
          <a:noFill/>
          <a:ln w="19050">
            <a:solidFill>
              <a:srgbClr val="FF0000"/>
            </a:solidFill>
          </a:ln>
        </p:spPr>
        <p:txBody>
          <a:bodyPr wrap="square" rtlCol="0">
            <a:spAutoFit/>
          </a:bodyPr>
          <a:lstStyle/>
          <a:p>
            <a:r>
              <a:rPr lang="fr-FR" sz="2000" b="1" dirty="0">
                <a:solidFill>
                  <a:srgbClr val="FF0000"/>
                </a:solidFill>
              </a:rPr>
              <a:t>Les allèles du gène des parents ne présentent pas la mutation </a:t>
            </a:r>
          </a:p>
        </p:txBody>
      </p:sp>
      <p:cxnSp>
        <p:nvCxnSpPr>
          <p:cNvPr id="29" name="Connecteur droit avec flèche 28">
            <a:extLst>
              <a:ext uri="{FF2B5EF4-FFF2-40B4-BE49-F238E27FC236}">
                <a16:creationId xmlns:a16="http://schemas.microsoft.com/office/drawing/2014/main" id="{9BACC2C3-66C3-4369-A704-89BE314FA7D1}"/>
              </a:ext>
            </a:extLst>
          </p:cNvPr>
          <p:cNvCxnSpPr>
            <a:cxnSpLocks/>
          </p:cNvCxnSpPr>
          <p:nvPr/>
        </p:nvCxnSpPr>
        <p:spPr>
          <a:xfrm flipH="1" flipV="1">
            <a:off x="3043989" y="4632159"/>
            <a:ext cx="4908885" cy="9891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AEF3ED3C-C360-4917-9F7C-FBA42558A334}"/>
              </a:ext>
            </a:extLst>
          </p:cNvPr>
          <p:cNvSpPr txBox="1"/>
          <p:nvPr/>
        </p:nvSpPr>
        <p:spPr>
          <a:xfrm>
            <a:off x="7952874" y="5242697"/>
            <a:ext cx="3745832" cy="1015663"/>
          </a:xfrm>
          <a:prstGeom prst="rect">
            <a:avLst/>
          </a:prstGeom>
          <a:noFill/>
          <a:ln w="19050">
            <a:solidFill>
              <a:srgbClr val="FF0000"/>
            </a:solidFill>
          </a:ln>
        </p:spPr>
        <p:txBody>
          <a:bodyPr wrap="square" rtlCol="0">
            <a:spAutoFit/>
          </a:bodyPr>
          <a:lstStyle/>
          <a:p>
            <a:r>
              <a:rPr lang="fr-FR" sz="2000" b="1" dirty="0">
                <a:solidFill>
                  <a:srgbClr val="FF0000"/>
                </a:solidFill>
              </a:rPr>
              <a:t>L’enfant présente la mutation sur un allèle  et est atteint donc cet allèle est dominant . </a:t>
            </a:r>
          </a:p>
        </p:txBody>
      </p:sp>
      <p:sp>
        <p:nvSpPr>
          <p:cNvPr id="33" name="ZoneTexte 32">
            <a:extLst>
              <a:ext uri="{FF2B5EF4-FFF2-40B4-BE49-F238E27FC236}">
                <a16:creationId xmlns:a16="http://schemas.microsoft.com/office/drawing/2014/main" id="{4247D749-7C5B-49F5-8F75-D786261120E4}"/>
              </a:ext>
            </a:extLst>
          </p:cNvPr>
          <p:cNvSpPr txBox="1"/>
          <p:nvPr/>
        </p:nvSpPr>
        <p:spPr>
          <a:xfrm>
            <a:off x="499855" y="5820130"/>
            <a:ext cx="6839408" cy="707886"/>
          </a:xfrm>
          <a:prstGeom prst="rect">
            <a:avLst/>
          </a:prstGeom>
          <a:noFill/>
          <a:ln w="19050">
            <a:solidFill>
              <a:srgbClr val="FF0000"/>
            </a:solidFill>
          </a:ln>
        </p:spPr>
        <p:txBody>
          <a:bodyPr wrap="square" rtlCol="0">
            <a:spAutoFit/>
          </a:bodyPr>
          <a:lstStyle/>
          <a:p>
            <a:r>
              <a:rPr lang="fr-FR" sz="2000" b="1" dirty="0">
                <a:solidFill>
                  <a:srgbClr val="FF0000"/>
                </a:solidFill>
              </a:rPr>
              <a:t>Donc on a ici le cas d’une mutation « in novo » , c’est-à-dire qu’elle a eu lieue dans un des gamètes des parents.</a:t>
            </a:r>
          </a:p>
        </p:txBody>
      </p:sp>
    </p:spTree>
    <p:extLst>
      <p:ext uri="{BB962C8B-B14F-4D97-AF65-F5344CB8AC3E}">
        <p14:creationId xmlns:p14="http://schemas.microsoft.com/office/powerpoint/2010/main" val="157153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P spid="26"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E2F2CA6E-9366-4726-9917-D6927354A9ED}"/>
              </a:ext>
            </a:extLst>
          </p:cNvPr>
          <p:cNvGrpSpPr/>
          <p:nvPr/>
        </p:nvGrpSpPr>
        <p:grpSpPr>
          <a:xfrm>
            <a:off x="838200" y="419099"/>
            <a:ext cx="4653068" cy="5675173"/>
            <a:chOff x="0" y="0"/>
            <a:chExt cx="6985000" cy="7172325"/>
          </a:xfrm>
        </p:grpSpPr>
        <p:grpSp>
          <p:nvGrpSpPr>
            <p:cNvPr id="12" name="Groupe 11">
              <a:extLst>
                <a:ext uri="{FF2B5EF4-FFF2-40B4-BE49-F238E27FC236}">
                  <a16:creationId xmlns:a16="http://schemas.microsoft.com/office/drawing/2014/main" id="{A9A0D4FE-98CA-47FB-986B-A6D155E662E5}"/>
                </a:ext>
              </a:extLst>
            </p:cNvPr>
            <p:cNvGrpSpPr/>
            <p:nvPr/>
          </p:nvGrpSpPr>
          <p:grpSpPr>
            <a:xfrm>
              <a:off x="9525" y="0"/>
              <a:ext cx="6971665" cy="4545330"/>
              <a:chOff x="-142875" y="0"/>
              <a:chExt cx="6971665" cy="4545330"/>
            </a:xfrm>
          </p:grpSpPr>
          <p:pic>
            <p:nvPicPr>
              <p:cNvPr id="16" name="Image 15">
                <a:extLst>
                  <a:ext uri="{FF2B5EF4-FFF2-40B4-BE49-F238E27FC236}">
                    <a16:creationId xmlns:a16="http://schemas.microsoft.com/office/drawing/2014/main" id="{0A9B72D6-AB03-4302-9F61-944814622E5D}"/>
                  </a:ext>
                </a:extLst>
              </p:cNvPr>
              <p:cNvPicPr>
                <a:picLocks noChangeAspect="1"/>
              </p:cNvPicPr>
              <p:nvPr/>
            </p:nvPicPr>
            <p:blipFill rotWithShape="1">
              <a:blip r:embed="rId2">
                <a:extLst>
                  <a:ext uri="{28A0092B-C50C-407E-A947-70E740481C1C}">
                    <a14:useLocalDpi xmlns:a14="http://schemas.microsoft.com/office/drawing/2010/main" val="0"/>
                  </a:ext>
                </a:extLst>
              </a:blip>
              <a:srcRect t="2254"/>
              <a:stretch/>
            </p:blipFill>
            <p:spPr bwMode="auto">
              <a:xfrm>
                <a:off x="0" y="0"/>
                <a:ext cx="6828790" cy="4545330"/>
              </a:xfrm>
              <a:prstGeom prst="rect">
                <a:avLst/>
              </a:prstGeom>
              <a:ln>
                <a:noFill/>
              </a:ln>
              <a:extLst>
                <a:ext uri="{53640926-AAD7-44D8-BBD7-CCE9431645EC}">
                  <a14:shadowObscured xmlns:a14="http://schemas.microsoft.com/office/drawing/2010/main"/>
                </a:ext>
              </a:extLst>
            </p:spPr>
          </p:pic>
          <p:grpSp>
            <p:nvGrpSpPr>
              <p:cNvPr id="17" name="Groupe 16">
                <a:extLst>
                  <a:ext uri="{FF2B5EF4-FFF2-40B4-BE49-F238E27FC236}">
                    <a16:creationId xmlns:a16="http://schemas.microsoft.com/office/drawing/2014/main" id="{25B33D40-B285-4E15-834E-0543D5B3E22B}"/>
                  </a:ext>
                </a:extLst>
              </p:cNvPr>
              <p:cNvGrpSpPr/>
              <p:nvPr/>
            </p:nvGrpSpPr>
            <p:grpSpPr>
              <a:xfrm>
                <a:off x="-142875" y="1704975"/>
                <a:ext cx="4105275" cy="2800350"/>
                <a:chOff x="-142875" y="0"/>
                <a:chExt cx="4105275" cy="2800350"/>
              </a:xfrm>
            </p:grpSpPr>
            <p:pic>
              <p:nvPicPr>
                <p:cNvPr id="18" name="Image 17">
                  <a:extLst>
                    <a:ext uri="{FF2B5EF4-FFF2-40B4-BE49-F238E27FC236}">
                      <a16:creationId xmlns:a16="http://schemas.microsoft.com/office/drawing/2014/main" id="{C9525223-93A9-4551-B1E8-DFC947D6E27A}"/>
                    </a:ext>
                  </a:extLst>
                </p:cNvPr>
                <p:cNvPicPr>
                  <a:picLocks noChangeAspect="1"/>
                </p:cNvPicPr>
                <p:nvPr/>
              </p:nvPicPr>
              <p:blipFill rotWithShape="1">
                <a:blip r:embed="rId2">
                  <a:extLst>
                    <a:ext uri="{28A0092B-C50C-407E-A947-70E740481C1C}">
                      <a14:useLocalDpi xmlns:a14="http://schemas.microsoft.com/office/drawing/2010/main" val="0"/>
                    </a:ext>
                  </a:extLst>
                </a:blip>
                <a:srcRect t="62680" r="42812"/>
                <a:stretch/>
              </p:blipFill>
              <p:spPr bwMode="auto">
                <a:xfrm>
                  <a:off x="0" y="0"/>
                  <a:ext cx="3905250" cy="1735455"/>
                </a:xfrm>
                <a:prstGeom prst="rect">
                  <a:avLst/>
                </a:prstGeom>
                <a:ln>
                  <a:noFill/>
                </a:ln>
                <a:extLst>
                  <a:ext uri="{53640926-AAD7-44D8-BBD7-CCE9431645EC}">
                    <a14:shadowObscured xmlns:a14="http://schemas.microsoft.com/office/drawing/2010/main"/>
                  </a:ext>
                </a:extLst>
              </p:spPr>
            </p:pic>
            <p:sp>
              <p:nvSpPr>
                <p:cNvPr id="19" name="Zone de texte 19">
                  <a:extLst>
                    <a:ext uri="{FF2B5EF4-FFF2-40B4-BE49-F238E27FC236}">
                      <a16:creationId xmlns:a16="http://schemas.microsoft.com/office/drawing/2014/main" id="{2C634B6B-5693-4BDF-9A4B-E407E8B3101F}"/>
                    </a:ext>
                  </a:extLst>
                </p:cNvPr>
                <p:cNvSpPr txBox="1"/>
                <p:nvPr/>
              </p:nvSpPr>
              <p:spPr>
                <a:xfrm>
                  <a:off x="-142875" y="1724025"/>
                  <a:ext cx="4105275" cy="1076325"/>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fr-FR" sz="1100">
                      <a:effectLst/>
                      <a:latin typeface="Calibri" panose="020F050202020403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p>
                  <a:pPr algn="just"/>
                  <a:r>
                    <a:rPr lang="fr-FR" sz="1100">
                      <a:effectLst/>
                      <a:latin typeface="Calibri" panose="020F0502020204030204" pitchFamily="34"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p>
                  <a:pPr algn="just"/>
                  <a:r>
                    <a:rPr lang="fr-FR" sz="1100">
                      <a:effectLst/>
                      <a:latin typeface="Calibri" panose="020F0502020204030204" pitchFamily="34" charset="0"/>
                      <a:ea typeface="Times New Roman" panose="02020603050405020304" pitchFamily="18" charset="0"/>
                    </a:rPr>
                    <a:t>La famille A (doc 3) a fait l’objet d’une analyse génétique approfondie précisant les allèles du gène CFTR de chaque individu et les symptômes associés.</a:t>
                  </a:r>
                  <a:endParaRPr lang="fr-FR" sz="1200">
                    <a:effectLst/>
                    <a:latin typeface="Times New Roman" panose="02020603050405020304" pitchFamily="18" charset="0"/>
                    <a:ea typeface="Times New Roman" panose="02020603050405020304" pitchFamily="18" charset="0"/>
                  </a:endParaRPr>
                </a:p>
              </p:txBody>
            </p:sp>
          </p:grpSp>
        </p:grpSp>
        <p:grpSp>
          <p:nvGrpSpPr>
            <p:cNvPr id="13" name="Groupe 12">
              <a:extLst>
                <a:ext uri="{FF2B5EF4-FFF2-40B4-BE49-F238E27FC236}">
                  <a16:creationId xmlns:a16="http://schemas.microsoft.com/office/drawing/2014/main" id="{9209CE12-A9DA-42A7-A830-497570BF8499}"/>
                </a:ext>
              </a:extLst>
            </p:cNvPr>
            <p:cNvGrpSpPr/>
            <p:nvPr/>
          </p:nvGrpSpPr>
          <p:grpSpPr>
            <a:xfrm>
              <a:off x="0" y="4533900"/>
              <a:ext cx="6985000" cy="2638425"/>
              <a:chOff x="0" y="0"/>
              <a:chExt cx="6985000" cy="2638425"/>
            </a:xfrm>
          </p:grpSpPr>
          <p:pic>
            <p:nvPicPr>
              <p:cNvPr id="14" name="Image 13">
                <a:extLst>
                  <a:ext uri="{FF2B5EF4-FFF2-40B4-BE49-F238E27FC236}">
                    <a16:creationId xmlns:a16="http://schemas.microsoft.com/office/drawing/2014/main" id="{4051C99E-9027-4EE9-818A-9ED2EB2725D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4340"/>
              <a:stretch/>
            </p:blipFill>
            <p:spPr bwMode="auto">
              <a:xfrm>
                <a:off x="0" y="0"/>
                <a:ext cx="6985000" cy="2638425"/>
              </a:xfrm>
              <a:prstGeom prst="rect">
                <a:avLst/>
              </a:prstGeom>
              <a:ln>
                <a:no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B5099A2A-FD99-46A9-AD93-9D44504CB65C}"/>
                  </a:ext>
                </a:extLst>
              </p:cNvPr>
              <p:cNvSpPr/>
              <p:nvPr/>
            </p:nvSpPr>
            <p:spPr>
              <a:xfrm>
                <a:off x="3190875" y="2466975"/>
                <a:ext cx="146685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22" name="ZoneTexte 21">
            <a:extLst>
              <a:ext uri="{FF2B5EF4-FFF2-40B4-BE49-F238E27FC236}">
                <a16:creationId xmlns:a16="http://schemas.microsoft.com/office/drawing/2014/main" id="{EF1E125B-5E8F-45BF-9F8F-4E7960A1CF47}"/>
              </a:ext>
            </a:extLst>
          </p:cNvPr>
          <p:cNvSpPr txBox="1"/>
          <p:nvPr/>
        </p:nvSpPr>
        <p:spPr>
          <a:xfrm>
            <a:off x="5683773" y="3983981"/>
            <a:ext cx="6093994" cy="1754326"/>
          </a:xfrm>
          <a:prstGeom prst="rect">
            <a:avLst/>
          </a:prstGeom>
          <a:noFill/>
          <a:ln w="19050">
            <a:solidFill>
              <a:srgbClr val="FF0000"/>
            </a:solidFill>
          </a:ln>
        </p:spPr>
        <p:txBody>
          <a:bodyPr wrap="square">
            <a:spAutoFit/>
          </a:bodyPr>
          <a:lstStyle/>
          <a:p>
            <a:pPr algn="l"/>
            <a:r>
              <a:rPr lang="fr-FR" sz="1800" b="1" i="0" u="none" strike="noStrike" baseline="0" dirty="0">
                <a:solidFill>
                  <a:srgbClr val="FF0000"/>
                </a:solidFill>
                <a:latin typeface="DINNextLTPro-Regular"/>
              </a:rPr>
              <a:t>L’analyse génétique apporte de précieuses informations concernant cette famille :</a:t>
            </a:r>
          </a:p>
          <a:p>
            <a:pPr algn="l"/>
            <a:r>
              <a:rPr lang="fr-FR" sz="1800" b="1" i="0" u="none" strike="noStrike" baseline="0" dirty="0">
                <a:solidFill>
                  <a:srgbClr val="FF0000"/>
                </a:solidFill>
                <a:latin typeface="DINNextLTPro-Regular"/>
              </a:rPr>
              <a:t>l’hypothèse de la mutation F508del, au déterminisme fort, peut être éliminée. Malgré tout, le risque de transmission de diverses mutations au déterminisme plus faible est important et justifie un suivi médical.</a:t>
            </a:r>
            <a:endParaRPr lang="fr-FR" b="1" dirty="0">
              <a:solidFill>
                <a:srgbClr val="FF0000"/>
              </a:solidFill>
            </a:endParaRPr>
          </a:p>
        </p:txBody>
      </p:sp>
      <p:sp>
        <p:nvSpPr>
          <p:cNvPr id="24" name="ZoneTexte 23">
            <a:extLst>
              <a:ext uri="{FF2B5EF4-FFF2-40B4-BE49-F238E27FC236}">
                <a16:creationId xmlns:a16="http://schemas.microsoft.com/office/drawing/2014/main" id="{66007E31-E702-4AE8-A2F1-5AF63784DD4F}"/>
              </a:ext>
            </a:extLst>
          </p:cNvPr>
          <p:cNvSpPr txBox="1"/>
          <p:nvPr/>
        </p:nvSpPr>
        <p:spPr>
          <a:xfrm>
            <a:off x="5767994" y="1704434"/>
            <a:ext cx="6093994" cy="1477328"/>
          </a:xfrm>
          <a:prstGeom prst="rect">
            <a:avLst/>
          </a:prstGeom>
          <a:noFill/>
          <a:ln>
            <a:solidFill>
              <a:srgbClr val="FF0000"/>
            </a:solidFill>
          </a:ln>
        </p:spPr>
        <p:txBody>
          <a:bodyPr wrap="square">
            <a:spAutoFit/>
          </a:bodyPr>
          <a:lstStyle/>
          <a:p>
            <a:pPr algn="l"/>
            <a:r>
              <a:rPr lang="fr-FR" sz="1800" b="0" i="0" u="none" strike="noStrike" baseline="0" dirty="0">
                <a:solidFill>
                  <a:srgbClr val="FF0000"/>
                </a:solidFill>
                <a:latin typeface="DINNextLTPro-Regular"/>
              </a:rPr>
              <a:t>De nombreux allèles mutés existent et n’ont pas</a:t>
            </a:r>
          </a:p>
          <a:p>
            <a:pPr algn="l"/>
            <a:r>
              <a:rPr lang="fr-FR" sz="1800" b="0" i="0" u="none" strike="noStrike" baseline="0" dirty="0">
                <a:solidFill>
                  <a:srgbClr val="FF0000"/>
                </a:solidFill>
                <a:latin typeface="DINNextLTPro-Regular"/>
              </a:rPr>
              <a:t>tous le même impact sur la santé de leurs porteurs, même à l’état homozygote. Certaines combinaisons d’allèles mutés conduisent à des troubles sévères , alors que ce n’est pas le cas pour d’autres</a:t>
            </a:r>
            <a:endParaRPr lang="fr-FR" dirty="0">
              <a:solidFill>
                <a:srgbClr val="FF0000"/>
              </a:solidFill>
            </a:endParaRPr>
          </a:p>
        </p:txBody>
      </p:sp>
    </p:spTree>
    <p:extLst>
      <p:ext uri="{BB962C8B-B14F-4D97-AF65-F5344CB8AC3E}">
        <p14:creationId xmlns:p14="http://schemas.microsoft.com/office/powerpoint/2010/main" val="34553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4A5852E8-38D2-479B-A169-74A5733070FA}"/>
              </a:ext>
            </a:extLst>
          </p:cNvPr>
          <p:cNvGrpSpPr/>
          <p:nvPr/>
        </p:nvGrpSpPr>
        <p:grpSpPr>
          <a:xfrm>
            <a:off x="927299" y="709864"/>
            <a:ext cx="9852995" cy="5173578"/>
            <a:chOff x="57149" y="247650"/>
            <a:chExt cx="6992621" cy="3562350"/>
          </a:xfrm>
        </p:grpSpPr>
        <p:pic>
          <p:nvPicPr>
            <p:cNvPr id="6" name="Image 5">
              <a:extLst>
                <a:ext uri="{FF2B5EF4-FFF2-40B4-BE49-F238E27FC236}">
                  <a16:creationId xmlns:a16="http://schemas.microsoft.com/office/drawing/2014/main" id="{44BD65BB-9F14-4E43-89A1-68DDD2B48B82}"/>
                </a:ext>
              </a:extLst>
            </p:cNvPr>
            <p:cNvPicPr>
              <a:picLocks noChangeAspect="1"/>
            </p:cNvPicPr>
            <p:nvPr/>
          </p:nvPicPr>
          <p:blipFill rotWithShape="1">
            <a:blip r:embed="rId2">
              <a:extLst>
                <a:ext uri="{28A0092B-C50C-407E-A947-70E740481C1C}">
                  <a14:useLocalDpi xmlns:a14="http://schemas.microsoft.com/office/drawing/2010/main" val="0"/>
                </a:ext>
              </a:extLst>
            </a:blip>
            <a:srcRect l="9609" t="6063" b="6717"/>
            <a:stretch/>
          </p:blipFill>
          <p:spPr bwMode="auto">
            <a:xfrm>
              <a:off x="866775" y="247650"/>
              <a:ext cx="6182995" cy="3562350"/>
            </a:xfrm>
            <a:prstGeom prst="rect">
              <a:avLst/>
            </a:prstGeom>
            <a:ln>
              <a:noFill/>
            </a:ln>
            <a:extLst>
              <a:ext uri="{53640926-AAD7-44D8-BBD7-CCE9431645EC}">
                <a14:shadowObscured xmlns:a14="http://schemas.microsoft.com/office/drawing/2010/main"/>
              </a:ext>
            </a:extLst>
          </p:spPr>
        </p:pic>
        <p:sp>
          <p:nvSpPr>
            <p:cNvPr id="7" name="Zone de texte 31">
              <a:extLst>
                <a:ext uri="{FF2B5EF4-FFF2-40B4-BE49-F238E27FC236}">
                  <a16:creationId xmlns:a16="http://schemas.microsoft.com/office/drawing/2014/main" id="{A9165FE9-050C-457C-AF67-D741F770B94B}"/>
                </a:ext>
              </a:extLst>
            </p:cNvPr>
            <p:cNvSpPr txBox="1"/>
            <p:nvPr/>
          </p:nvSpPr>
          <p:spPr>
            <a:xfrm>
              <a:off x="57149" y="1752600"/>
              <a:ext cx="828675" cy="4191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Times New Roman" panose="02020603050405020304" pitchFamily="18" charset="0"/>
                </a:rPr>
                <a:t>Séquençage de l’ADN</a:t>
              </a:r>
              <a:endParaRPr lang="fr-FR" sz="1200">
                <a:effectLst/>
                <a:latin typeface="Times New Roman" panose="02020603050405020304" pitchFamily="18" charset="0"/>
                <a:ea typeface="Times New Roman" panose="02020603050405020304" pitchFamily="18" charset="0"/>
              </a:endParaRPr>
            </a:p>
          </p:txBody>
        </p:sp>
      </p:grpSp>
      <p:sp>
        <p:nvSpPr>
          <p:cNvPr id="9" name="Rectangle 8">
            <a:extLst>
              <a:ext uri="{FF2B5EF4-FFF2-40B4-BE49-F238E27FC236}">
                <a16:creationId xmlns:a16="http://schemas.microsoft.com/office/drawing/2014/main" id="{6F2CEAA4-A787-4F7F-80E6-B747321F4FA2}"/>
              </a:ext>
            </a:extLst>
          </p:cNvPr>
          <p:cNvSpPr/>
          <p:nvPr/>
        </p:nvSpPr>
        <p:spPr>
          <a:xfrm>
            <a:off x="4307304" y="1191125"/>
            <a:ext cx="3344779" cy="2767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7C3D44A-5C20-4385-870D-60E103D77E06}"/>
              </a:ext>
            </a:extLst>
          </p:cNvPr>
          <p:cNvSpPr/>
          <p:nvPr/>
        </p:nvSpPr>
        <p:spPr>
          <a:xfrm>
            <a:off x="7652083" y="2077450"/>
            <a:ext cx="3344779" cy="5574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EA34C5F9-0B7E-4906-BB5E-2135B90CD936}"/>
              </a:ext>
            </a:extLst>
          </p:cNvPr>
          <p:cNvSpPr/>
          <p:nvPr/>
        </p:nvSpPr>
        <p:spPr>
          <a:xfrm>
            <a:off x="4134851" y="2820344"/>
            <a:ext cx="4684296" cy="6086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4051471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480</Words>
  <Application>Microsoft Office PowerPoint</Application>
  <PresentationFormat>Grand écran</PresentationFormat>
  <Paragraphs>41</Paragraphs>
  <Slides>10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Calibri</vt:lpstr>
      <vt:lpstr>Calibri Light</vt:lpstr>
      <vt:lpstr>DINNextLTPro-Regular</vt:lpstr>
      <vt:lpstr>Times New Roman</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Client</dc:creator>
  <cp:lastModifiedBy>Client</cp:lastModifiedBy>
  <cp:revision>12</cp:revision>
  <dcterms:created xsi:type="dcterms:W3CDTF">2020-08-25T13:35:56Z</dcterms:created>
  <dcterms:modified xsi:type="dcterms:W3CDTF">2020-08-26T15:17:54Z</dcterms:modified>
</cp:coreProperties>
</file>