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DE0000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5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07/11/2020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 5• Les traces du passé mouvementé de la Terre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237144" y="2616155"/>
            <a:ext cx="1281559" cy="100947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2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  <a:ea typeface="Verdana" panose="020B0604030504040204" pitchFamily="34" charset="0"/>
              </a:rPr>
              <a:t>Traces du passé mouvementé de la Terre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153399" y="1704358"/>
            <a:ext cx="1113029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solidFill>
                  <a:srgbClr val="CC0099"/>
                </a:solidFill>
                <a:ea typeface="Verdana" panose="020B0604030504040204" pitchFamily="34" charset="0"/>
              </a:rPr>
              <a:t>Ophiolites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2032303" y="3296755"/>
            <a:ext cx="167761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chemeClr val="accent1"/>
                </a:solidFill>
                <a:ea typeface="Verdana" panose="020B0604030504040204" pitchFamily="34" charset="0"/>
              </a:rPr>
              <a:t>Cycles orogéniques successifs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7754703" y="3324843"/>
            <a:ext cx="819811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ea typeface="Verdana" panose="020B0604030504040204" pitchFamily="34" charset="0"/>
              </a:rPr>
              <a:t>Péridotite</a:t>
            </a:r>
          </a:p>
          <a:p>
            <a:r>
              <a:rPr lang="fr-FR" sz="1100" dirty="0">
                <a:ea typeface="Verdana" panose="020B0604030504040204" pitchFamily="34" charset="0"/>
              </a:rPr>
              <a:t>Gabbro</a:t>
            </a:r>
          </a:p>
          <a:p>
            <a:r>
              <a:rPr lang="fr-FR" sz="1100" dirty="0">
                <a:ea typeface="Verdana" panose="020B0604030504040204" pitchFamily="34" charset="0"/>
              </a:rPr>
              <a:t>basalte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2454966" y="943577"/>
            <a:ext cx="1314290" cy="28338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Suture ophiolitique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3855973" y="2493525"/>
            <a:ext cx="1708208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</a:rPr>
              <a:t>Convergence et réunion de blocs continentaux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3625912" y="4056898"/>
            <a:ext cx="1700958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Ins="0" rtlCol="0" anchor="ctr">
            <a:spAutoFit/>
          </a:bodyPr>
          <a:lstStyle/>
          <a:p>
            <a:r>
              <a:rPr lang="fr-FR" sz="1100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</a:rPr>
              <a:t>Divergence et fragmentation continentale</a:t>
            </a:r>
          </a:p>
        </p:txBody>
      </p:sp>
      <p:cxnSp>
        <p:nvCxnSpPr>
          <p:cNvPr id="57" name="Connecteur droit 56"/>
          <p:cNvCxnSpPr>
            <a:stCxn id="45" idx="3"/>
            <a:endCxn id="54" idx="1"/>
          </p:cNvCxnSpPr>
          <p:nvPr/>
        </p:nvCxnSpPr>
        <p:spPr>
          <a:xfrm flipV="1">
            <a:off x="3709914" y="2721470"/>
            <a:ext cx="146059" cy="80323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cxnSpLocks/>
            <a:stCxn id="45" idx="3"/>
          </p:cNvCxnSpPr>
          <p:nvPr/>
        </p:nvCxnSpPr>
        <p:spPr>
          <a:xfrm>
            <a:off x="3709914" y="3524700"/>
            <a:ext cx="659067" cy="539544"/>
          </a:xfrm>
          <a:prstGeom prst="line">
            <a:avLst/>
          </a:prstGeom>
          <a:ln w="12700"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cxnSpLocks/>
            <a:endCxn id="51" idx="2"/>
          </p:cNvCxnSpPr>
          <p:nvPr/>
        </p:nvCxnSpPr>
        <p:spPr>
          <a:xfrm flipH="1" flipV="1">
            <a:off x="3112111" y="1226959"/>
            <a:ext cx="323578" cy="462872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5913525" y="4273658"/>
            <a:ext cx="169429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rgbClr val="CC0099"/>
                </a:solidFill>
                <a:ea typeface="Verdana" panose="020B0604030504040204" pitchFamily="34" charset="0"/>
              </a:rPr>
              <a:t>Marges passives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4953000" y="5532826"/>
            <a:ext cx="1327199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Blocs basculés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6539593" y="5491576"/>
            <a:ext cx="1215110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Failles normales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7368225" y="5146266"/>
            <a:ext cx="2074668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Sédiments anté-, syn- et post-rift</a:t>
            </a:r>
          </a:p>
        </p:txBody>
      </p:sp>
      <p:cxnSp>
        <p:nvCxnSpPr>
          <p:cNvPr id="68" name="Connecteur droit 67"/>
          <p:cNvCxnSpPr>
            <a:cxnSpLocks/>
          </p:cNvCxnSpPr>
          <p:nvPr/>
        </p:nvCxnSpPr>
        <p:spPr>
          <a:xfrm flipH="1">
            <a:off x="5303521" y="4567161"/>
            <a:ext cx="917171" cy="993134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cxnSpLocks/>
          </p:cNvCxnSpPr>
          <p:nvPr/>
        </p:nvCxnSpPr>
        <p:spPr>
          <a:xfrm>
            <a:off x="6872687" y="4550449"/>
            <a:ext cx="0" cy="914073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>
            <a:cxnSpLocks/>
          </p:cNvCxnSpPr>
          <p:nvPr/>
        </p:nvCxnSpPr>
        <p:spPr>
          <a:xfrm>
            <a:off x="7185135" y="4567161"/>
            <a:ext cx="422681" cy="579105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2032303" y="4371735"/>
            <a:ext cx="1113028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solidFill>
                  <a:schemeClr val="accent1"/>
                </a:solidFill>
                <a:ea typeface="Verdana" panose="020B0604030504040204" pitchFamily="34" charset="0"/>
              </a:rPr>
              <a:t>Ceintures orogéniques d’âges variés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6046592" y="3549274"/>
            <a:ext cx="1561224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lithosphère océanique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615933" y="708074"/>
            <a:ext cx="1470369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chemeClr val="accent1"/>
                </a:solidFill>
                <a:ea typeface="Verdana" panose="020B0604030504040204" pitchFamily="34" charset="0"/>
              </a:rPr>
              <a:t>Une paléogéographie qui change</a:t>
            </a:r>
          </a:p>
        </p:txBody>
      </p:sp>
      <p:cxnSp>
        <p:nvCxnSpPr>
          <p:cNvPr id="80" name="Connecteur droit 79"/>
          <p:cNvCxnSpPr>
            <a:cxnSpLocks/>
            <a:stCxn id="37" idx="0"/>
          </p:cNvCxnSpPr>
          <p:nvPr/>
        </p:nvCxnSpPr>
        <p:spPr>
          <a:xfrm flipV="1">
            <a:off x="877924" y="1163964"/>
            <a:ext cx="223856" cy="1452191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>
            <a:cxnSpLocks/>
            <a:stCxn id="37" idx="3"/>
          </p:cNvCxnSpPr>
          <p:nvPr/>
        </p:nvCxnSpPr>
        <p:spPr>
          <a:xfrm>
            <a:off x="1518703" y="3120891"/>
            <a:ext cx="620313" cy="83650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>
            <a:endCxn id="73" idx="1"/>
          </p:cNvCxnSpPr>
          <p:nvPr/>
        </p:nvCxnSpPr>
        <p:spPr>
          <a:xfrm>
            <a:off x="1518703" y="3397680"/>
            <a:ext cx="513600" cy="1291550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/>
          <p:cNvCxnSpPr>
            <a:cxnSpLocks/>
          </p:cNvCxnSpPr>
          <p:nvPr/>
        </p:nvCxnSpPr>
        <p:spPr>
          <a:xfrm>
            <a:off x="5331991" y="4306997"/>
            <a:ext cx="475460" cy="38314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23DE68A5-2549-4FC2-A77F-5747744ADF1F}"/>
              </a:ext>
            </a:extLst>
          </p:cNvPr>
          <p:cNvSpPr txBox="1"/>
          <p:nvPr/>
        </p:nvSpPr>
        <p:spPr>
          <a:xfrm>
            <a:off x="8721401" y="3523293"/>
            <a:ext cx="1113029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ea typeface="Verdana" panose="020B0604030504040204" pitchFamily="34" charset="0"/>
              </a:rPr>
              <a:t>Ophiolites</a:t>
            </a:r>
          </a:p>
        </p:txBody>
      </p: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3005F948-1323-4F39-B91C-65F82168D97C}"/>
              </a:ext>
            </a:extLst>
          </p:cNvPr>
          <p:cNvCxnSpPr>
            <a:cxnSpLocks/>
            <a:stCxn id="64" idx="0"/>
            <a:endCxn id="75" idx="2"/>
          </p:cNvCxnSpPr>
          <p:nvPr/>
        </p:nvCxnSpPr>
        <p:spPr>
          <a:xfrm flipV="1">
            <a:off x="6760671" y="3826065"/>
            <a:ext cx="66533" cy="447593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2614BF84-8E28-4EDF-A9B6-B554CD077928}"/>
              </a:ext>
            </a:extLst>
          </p:cNvPr>
          <p:cNvCxnSpPr>
            <a:cxnSpLocks/>
            <a:stCxn id="75" idx="3"/>
            <a:endCxn id="49" idx="1"/>
          </p:cNvCxnSpPr>
          <p:nvPr/>
        </p:nvCxnSpPr>
        <p:spPr>
          <a:xfrm flipV="1">
            <a:off x="7607816" y="3642338"/>
            <a:ext cx="146887" cy="45332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DDCADF72-A41A-41BF-AD85-58AA33C4EB23}"/>
              </a:ext>
            </a:extLst>
          </p:cNvPr>
          <p:cNvCxnSpPr>
            <a:cxnSpLocks/>
            <a:stCxn id="48" idx="1"/>
          </p:cNvCxnSpPr>
          <p:nvPr/>
        </p:nvCxnSpPr>
        <p:spPr>
          <a:xfrm>
            <a:off x="8721401" y="3661689"/>
            <a:ext cx="0" cy="2598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D24B0F2C-F5F6-4849-AC8D-B1DD425C796D}"/>
              </a:ext>
            </a:extLst>
          </p:cNvPr>
          <p:cNvCxnSpPr>
            <a:cxnSpLocks/>
          </p:cNvCxnSpPr>
          <p:nvPr/>
        </p:nvCxnSpPr>
        <p:spPr>
          <a:xfrm flipV="1">
            <a:off x="8576757" y="3590959"/>
            <a:ext cx="146887" cy="45332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ZoneTexte 103">
            <a:extLst>
              <a:ext uri="{FF2B5EF4-FFF2-40B4-BE49-F238E27FC236}">
                <a16:creationId xmlns:a16="http://schemas.microsoft.com/office/drawing/2014/main" id="{185D1D3F-673B-4C69-991E-918319AEA282}"/>
              </a:ext>
            </a:extLst>
          </p:cNvPr>
          <p:cNvSpPr txBox="1"/>
          <p:nvPr/>
        </p:nvSpPr>
        <p:spPr>
          <a:xfrm>
            <a:off x="4587316" y="1614808"/>
            <a:ext cx="220662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Métamorphisme hydrothermal</a:t>
            </a:r>
          </a:p>
          <a:p>
            <a:pPr algn="ctr"/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 ( péridotite serpentinisée</a:t>
            </a:r>
            <a:r>
              <a:rPr lang="fr-FR" sz="1100" dirty="0">
                <a:ea typeface="Verdana" panose="020B0604030504040204" pitchFamily="34" charset="0"/>
              </a:rPr>
              <a:t>)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ECB39C48-0DDD-4ECF-8347-8C38E0D418EC}"/>
              </a:ext>
            </a:extLst>
          </p:cNvPr>
          <p:cNvSpPr txBox="1"/>
          <p:nvPr/>
        </p:nvSpPr>
        <p:spPr>
          <a:xfrm>
            <a:off x="4162859" y="867647"/>
            <a:ext cx="220662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Métamorphisme facies schistes bleus / </a:t>
            </a:r>
            <a:r>
              <a:rPr lang="fr-FR" sz="1100" dirty="0" err="1">
                <a:solidFill>
                  <a:srgbClr val="7030A0"/>
                </a:solidFill>
                <a:ea typeface="Verdana" panose="020B0604030504040204" pitchFamily="34" charset="0"/>
              </a:rPr>
              <a:t>eclogite</a:t>
            </a:r>
            <a:r>
              <a:rPr lang="fr-FR" sz="1100" dirty="0">
                <a:solidFill>
                  <a:srgbClr val="7030A0"/>
                </a:solidFill>
                <a:ea typeface="Verdana" panose="020B0604030504040204" pitchFamily="34" charset="0"/>
              </a:rPr>
              <a:t> des métagabbros</a:t>
            </a:r>
          </a:p>
        </p:txBody>
      </p: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1CA764E8-900E-451E-804C-AB8256C4E45C}"/>
              </a:ext>
            </a:extLst>
          </p:cNvPr>
          <p:cNvCxnSpPr>
            <a:cxnSpLocks/>
          </p:cNvCxnSpPr>
          <p:nvPr/>
        </p:nvCxnSpPr>
        <p:spPr>
          <a:xfrm flipV="1">
            <a:off x="4039447" y="1365683"/>
            <a:ext cx="225636" cy="324148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479F31A7-74DC-43BA-95E9-48C73A6E73E6}"/>
              </a:ext>
            </a:extLst>
          </p:cNvPr>
          <p:cNvCxnSpPr>
            <a:cxnSpLocks/>
            <a:stCxn id="38" idx="3"/>
            <a:endCxn id="104" idx="1"/>
          </p:cNvCxnSpPr>
          <p:nvPr/>
        </p:nvCxnSpPr>
        <p:spPr>
          <a:xfrm flipV="1">
            <a:off x="4266428" y="1842753"/>
            <a:ext cx="320888" cy="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4B26CEA3-E9C6-49E3-80FE-0C0F1CF33A5E}"/>
              </a:ext>
            </a:extLst>
          </p:cNvPr>
          <p:cNvCxnSpPr>
            <a:cxnSpLocks/>
          </p:cNvCxnSpPr>
          <p:nvPr/>
        </p:nvCxnSpPr>
        <p:spPr>
          <a:xfrm flipV="1">
            <a:off x="6826260" y="1842752"/>
            <a:ext cx="320888" cy="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3F978A91-52CC-4F2E-A5B4-607A3C34B9A4}"/>
              </a:ext>
            </a:extLst>
          </p:cNvPr>
          <p:cNvCxnSpPr>
            <a:cxnSpLocks/>
          </p:cNvCxnSpPr>
          <p:nvPr/>
        </p:nvCxnSpPr>
        <p:spPr>
          <a:xfrm flipV="1">
            <a:off x="6385825" y="1061332"/>
            <a:ext cx="320888" cy="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>
            <a:extLst>
              <a:ext uri="{FF2B5EF4-FFF2-40B4-BE49-F238E27FC236}">
                <a16:creationId xmlns:a16="http://schemas.microsoft.com/office/drawing/2014/main" id="{BE3063B0-57D7-409E-83A9-C307B45BDE84}"/>
              </a:ext>
            </a:extLst>
          </p:cNvPr>
          <p:cNvSpPr txBox="1"/>
          <p:nvPr/>
        </p:nvSpPr>
        <p:spPr>
          <a:xfrm>
            <a:off x="7173009" y="1604841"/>
            <a:ext cx="220662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ea typeface="Verdana" panose="020B0604030504040204" pitchFamily="34" charset="0"/>
              </a:rPr>
              <a:t>Fermeture de l’océan par obduction</a:t>
            </a:r>
          </a:p>
        </p:txBody>
      </p: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7CB9CC4B-CB26-41DF-8B69-DAF2541441B1}"/>
              </a:ext>
            </a:extLst>
          </p:cNvPr>
          <p:cNvCxnSpPr>
            <a:cxnSpLocks/>
          </p:cNvCxnSpPr>
          <p:nvPr/>
        </p:nvCxnSpPr>
        <p:spPr>
          <a:xfrm flipH="1" flipV="1">
            <a:off x="3893388" y="1977938"/>
            <a:ext cx="533241" cy="535409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ZoneTexte 122">
            <a:extLst>
              <a:ext uri="{FF2B5EF4-FFF2-40B4-BE49-F238E27FC236}">
                <a16:creationId xmlns:a16="http://schemas.microsoft.com/office/drawing/2014/main" id="{907FAEAA-1235-4D7C-88BF-8DF0C73A091A}"/>
              </a:ext>
            </a:extLst>
          </p:cNvPr>
          <p:cNvSpPr txBox="1"/>
          <p:nvPr/>
        </p:nvSpPr>
        <p:spPr>
          <a:xfrm>
            <a:off x="6736163" y="867647"/>
            <a:ext cx="220662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ea typeface="Verdana" panose="020B0604030504040204" pitchFamily="34" charset="0"/>
              </a:rPr>
              <a:t>Fermeture de l’océan par subduction</a:t>
            </a:r>
          </a:p>
        </p:txBody>
      </p: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C4D518B6-AA8B-45EB-B3C3-3C6E9E765311}"/>
              </a:ext>
            </a:extLst>
          </p:cNvPr>
          <p:cNvCxnSpPr>
            <a:cxnSpLocks/>
          </p:cNvCxnSpPr>
          <p:nvPr/>
        </p:nvCxnSpPr>
        <p:spPr>
          <a:xfrm>
            <a:off x="5601624" y="2712998"/>
            <a:ext cx="729852" cy="597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ZoneTexte 126">
            <a:extLst>
              <a:ext uri="{FF2B5EF4-FFF2-40B4-BE49-F238E27FC236}">
                <a16:creationId xmlns:a16="http://schemas.microsoft.com/office/drawing/2014/main" id="{B7CBE8FF-FC94-4D1F-BDF0-16D8F294D336}"/>
              </a:ext>
            </a:extLst>
          </p:cNvPr>
          <p:cNvSpPr txBox="1"/>
          <p:nvPr/>
        </p:nvSpPr>
        <p:spPr>
          <a:xfrm>
            <a:off x="6331476" y="2485053"/>
            <a:ext cx="220662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>
                <a:solidFill>
                  <a:srgbClr val="CC0099"/>
                </a:solidFill>
                <a:ea typeface="Verdana" panose="020B0604030504040204" pitchFamily="34" charset="0"/>
              </a:rPr>
              <a:t>Failles inverses, nappes de charriage, plutons granitiques</a:t>
            </a:r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97</Words>
  <Application>Microsoft Office PowerPoint</Application>
  <PresentationFormat>Format A4 (210 x 297 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Client</cp:lastModifiedBy>
  <cp:revision>18</cp:revision>
  <dcterms:created xsi:type="dcterms:W3CDTF">2020-07-22T16:32:13Z</dcterms:created>
  <dcterms:modified xsi:type="dcterms:W3CDTF">2020-11-07T10:26:12Z</dcterms:modified>
</cp:coreProperties>
</file>