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8" r:id="rId3"/>
    <p:sldId id="314" r:id="rId4"/>
    <p:sldId id="315" r:id="rId5"/>
    <p:sldId id="304" r:id="rId6"/>
    <p:sldId id="262" r:id="rId7"/>
    <p:sldId id="316" r:id="rId8"/>
    <p:sldId id="318" r:id="rId9"/>
    <p:sldId id="319" r:id="rId10"/>
    <p:sldId id="257" r:id="rId11"/>
    <p:sldId id="307" r:id="rId12"/>
    <p:sldId id="309" r:id="rId13"/>
    <p:sldId id="310" r:id="rId14"/>
    <p:sldId id="311" r:id="rId15"/>
    <p:sldId id="312" r:id="rId16"/>
    <p:sldId id="317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A90"/>
    <a:srgbClr val="DDDDDD"/>
    <a:srgbClr val="0099CC"/>
    <a:srgbClr val="FF0066"/>
    <a:srgbClr val="FFFFFF"/>
    <a:srgbClr val="C0C0C0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>
        <p:scale>
          <a:sx n="60" d="100"/>
          <a:sy n="60" d="100"/>
        </p:scale>
        <p:origin x="-1428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D24B5D-3227-4ED9-9C80-074954A75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5E5009-AD43-4AE7-9333-56C3704DE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CA555-4BAD-4158-B781-E4DEC00A8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0F7E0-98C7-46B5-BB38-EE18C47D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A952E-F379-478E-A38D-33673712D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4190F-CB6E-4D15-A0CD-64D97D8F6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A3EE9-6743-4E86-A568-C257896AF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7243B-C1AB-4D52-8C60-772B4AD66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CBFCD-4B08-4CB9-AC59-3CDDBE4F7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45C00-BFA3-4754-996E-0A01531AF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5AC14-8FC4-4F3F-9C27-A4489B41D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CDF50-4D01-46D3-A629-347D3093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4569D-B842-4DAD-BD22-12080CF43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ECD1-7259-48C2-B98F-6D47AAEB2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BB2A-982E-48AB-9D63-2395F4C12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27" name="Picture 26" descr="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8C8EACE-EE7F-4D8F-9609-FE6E7072D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5"/>
          <p:cNvPicPr>
            <a:picLocks noChangeAspect="1" noChangeArrowheads="1"/>
          </p:cNvPicPr>
          <p:nvPr/>
        </p:nvPicPr>
        <p:blipFill>
          <a:blip r:embed="rId18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text=%D0%BA%D0%B0%D1%80%D1%82%D0%B8%D0%BD%D0%BA%D0%B8%20%D0%BE%D0%B1%D1%89%D0%B5%D0%BD%D0%B8%D0%B5%20%D0%BB%D1%8E%D0%B4%D0%B5%D0%B9&amp;fp=0&amp;pos=16&amp;uinfo=ww-1263-wh-929-fw-1038-fh-598-pd-1&amp;rpt=simage&amp;img_url=http://ic.pics.livejournal.com/ar00t/17377590/62630/62630_original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text=%D0%BA%D0%B0%D1%80%D1%82%D0%B8%D0%BD%D0%BA%D0%B8%20%D0%BE%D0%B1%D1%89%D0%B5%D0%BD%D0%B8%D0%B5%20%D0%BB%D1%8E%D0%B4%D0%B5%D0%B9&amp;fp=0&amp;pos=16&amp;uinfo=ww-1263-wh-929-fw-1038-fh-598-pd-1&amp;rpt=simage&amp;img_url=http://ic.pics.livejournal.com/ar00t/17377590/62630/62630_origina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85750" y="357188"/>
            <a:ext cx="8229600" cy="1524000"/>
          </a:xfrm>
        </p:spPr>
        <p:txBody>
          <a:bodyPr/>
          <a:lstStyle/>
          <a:p>
            <a:r>
              <a:rPr lang="ru-RU" sz="2400" dirty="0" smtClean="0"/>
              <a:t>МОДЕЛЬ ВЗАИМОДЕЙСТВИЯ УЧРЕЖДЕНИЯ ДОШКОЛЬНОГО ОБРАЗОВАНИЯ С РОДИТЕЛЯМИ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2605604"/>
            <a:ext cx="540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rgbClr val="003300"/>
                </a:solidFill>
                <a:latin typeface="Monotype Corsiva" pitchFamily="66" charset="0"/>
              </a:rPr>
              <a:t>Стефняк Марина </a:t>
            </a:r>
            <a:r>
              <a:rPr lang="ru-RU" dirty="0" smtClean="0">
                <a:solidFill>
                  <a:srgbClr val="003300"/>
                </a:solidFill>
                <a:latin typeface="Monotype Corsiva" pitchFamily="66" charset="0"/>
              </a:rPr>
              <a:t>Витальевна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7786687" cy="912812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atin typeface="Monotype Corsiva" pitchFamily="66" charset="0"/>
              </a:rPr>
              <a:t>Этапы   взаимодействия с родителями</a:t>
            </a:r>
            <a:endParaRPr lang="en-US" sz="3200" dirty="0" smtClean="0">
              <a:latin typeface="Monotype Corsiva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75" y="1643063"/>
            <a:ext cx="3929063" cy="571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диагностический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43063" y="2714625"/>
            <a:ext cx="3857625" cy="571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мотивационно-образовательный (подготовительный)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86000" y="3786188"/>
            <a:ext cx="4071938" cy="5000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проектировочный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86125" y="4857750"/>
            <a:ext cx="4071938" cy="571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содержательно–практический (основной)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7625" y="6000750"/>
            <a:ext cx="4500563" cy="571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оценочно-рефлексивный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3143250" y="2286000"/>
            <a:ext cx="214313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643313" y="3357563"/>
            <a:ext cx="214312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286250" y="4357688"/>
            <a:ext cx="214313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929188" y="5572125"/>
            <a:ext cx="214312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gray">
          <a:xfrm>
            <a:off x="2987675" y="2636838"/>
            <a:ext cx="3889375" cy="4032250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gray">
          <a:xfrm>
            <a:off x="3357563" y="5072063"/>
            <a:ext cx="3384550" cy="642937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dirty="0"/>
              <a:t>Творческие работы детей и </a:t>
            </a:r>
          </a:p>
          <a:p>
            <a:r>
              <a:rPr lang="ru-RU" dirty="0"/>
              <a:t>                родителей</a:t>
            </a: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gray">
          <a:xfrm>
            <a:off x="857250" y="500063"/>
            <a:ext cx="650081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>
                <a:solidFill>
                  <a:schemeClr val="tx2"/>
                </a:solidFill>
                <a:latin typeface="Monotype Corsiva" pitchFamily="66" charset="0"/>
              </a:rPr>
              <a:t>Диагностический  этап - изучение семьи</a:t>
            </a:r>
            <a:endParaRPr lang="en-US" sz="3200">
              <a:solidFill>
                <a:schemeClr val="tx2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143250" y="3929063"/>
            <a:ext cx="3816350" cy="447675"/>
            <a:chOff x="3143250" y="3929063"/>
            <a:chExt cx="3816350" cy="447675"/>
          </a:xfrm>
        </p:grpSpPr>
        <p:sp>
          <p:nvSpPr>
            <p:cNvPr id="8196" name="AutoShape 5"/>
            <p:cNvSpPr>
              <a:spLocks noChangeArrowheads="1"/>
            </p:cNvSpPr>
            <p:nvPr/>
          </p:nvSpPr>
          <p:spPr bwMode="gray">
            <a:xfrm>
              <a:off x="3714750" y="3929063"/>
              <a:ext cx="2714625" cy="42386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195"/>
              </a:schemeClr>
            </a:soli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Rectangle 32"/>
            <p:cNvSpPr>
              <a:spLocks noChangeArrowheads="1"/>
            </p:cNvSpPr>
            <p:nvPr/>
          </p:nvSpPr>
          <p:spPr bwMode="gray">
            <a:xfrm>
              <a:off x="3143250" y="4000500"/>
              <a:ext cx="3816350" cy="376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ru-RU" sz="2000" dirty="0">
                  <a:latin typeface="Monotype Corsiva" pitchFamily="66" charset="0"/>
                </a:rPr>
                <a:t>опрос </a:t>
              </a:r>
              <a:endParaRPr lang="en-US" sz="2000" dirty="0">
                <a:latin typeface="Monotype Corsiva" pitchFamily="66" charset="0"/>
              </a:endParaRPr>
            </a:p>
          </p:txBody>
        </p:sp>
      </p:grpSp>
      <p:sp>
        <p:nvSpPr>
          <p:cNvPr id="8200" name="AutoShape 28"/>
          <p:cNvSpPr>
            <a:spLocks noChangeArrowheads="1"/>
          </p:cNvSpPr>
          <p:nvPr/>
        </p:nvSpPr>
        <p:spPr bwMode="gray">
          <a:xfrm>
            <a:off x="3286125" y="5786438"/>
            <a:ext cx="3571875" cy="71437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 Анализ страниц социальных</a:t>
            </a:r>
          </a:p>
          <a:p>
            <a:pPr algn="ctr"/>
            <a:r>
              <a:rPr lang="ru-RU" dirty="0"/>
              <a:t> сетей</a:t>
            </a:r>
          </a:p>
        </p:txBody>
      </p:sp>
      <p:sp>
        <p:nvSpPr>
          <p:cNvPr id="8201" name="AutoShape 25"/>
          <p:cNvSpPr>
            <a:spLocks noChangeArrowheads="1"/>
          </p:cNvSpPr>
          <p:nvPr/>
        </p:nvSpPr>
        <p:spPr bwMode="gray">
          <a:xfrm>
            <a:off x="3500438" y="2714625"/>
            <a:ext cx="2879725" cy="576263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Monotype Corsiva" pitchFamily="66" charset="0"/>
              </a:rPr>
              <a:t>беседы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500438" y="4429125"/>
            <a:ext cx="3168650" cy="504825"/>
            <a:chOff x="3500438" y="4429125"/>
            <a:chExt cx="3168650" cy="504825"/>
          </a:xfrm>
        </p:grpSpPr>
        <p:sp>
          <p:nvSpPr>
            <p:cNvPr id="8195" name="AutoShape 4"/>
            <p:cNvSpPr>
              <a:spLocks noChangeArrowheads="1"/>
            </p:cNvSpPr>
            <p:nvPr/>
          </p:nvSpPr>
          <p:spPr bwMode="gray">
            <a:xfrm>
              <a:off x="3500438" y="4429125"/>
              <a:ext cx="3168650" cy="5048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195"/>
              </a:schemeClr>
            </a:soli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Rectangle 31"/>
            <p:cNvSpPr>
              <a:spLocks noChangeArrowheads="1"/>
            </p:cNvSpPr>
            <p:nvPr/>
          </p:nvSpPr>
          <p:spPr bwMode="gray">
            <a:xfrm>
              <a:off x="3643313" y="4500563"/>
              <a:ext cx="2952750" cy="377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sz="1400" dirty="0">
                  <a:cs typeface="Arial" charset="0"/>
                </a:rPr>
                <a:t> </a:t>
              </a:r>
              <a:r>
                <a:rPr lang="ru-RU" sz="2000" dirty="0">
                  <a:latin typeface="Monotype Corsiva" pitchFamily="66" charset="0"/>
                </a:rPr>
                <a:t>посещение семей на дому</a:t>
              </a:r>
              <a:endParaRPr lang="en-US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643313" y="3429000"/>
            <a:ext cx="2736850" cy="382588"/>
            <a:chOff x="3643313" y="3429000"/>
            <a:chExt cx="2736850" cy="382588"/>
          </a:xfrm>
        </p:grpSpPr>
        <p:sp>
          <p:nvSpPr>
            <p:cNvPr id="8203" name="AutoShape 31"/>
            <p:cNvSpPr>
              <a:spLocks noChangeArrowheads="1"/>
            </p:cNvSpPr>
            <p:nvPr/>
          </p:nvSpPr>
          <p:spPr bwMode="gray">
            <a:xfrm>
              <a:off x="3643313" y="3429000"/>
              <a:ext cx="2736850" cy="360363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195"/>
              </a:schemeClr>
            </a:soli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85" name="Rectangle 33"/>
            <p:cNvSpPr>
              <a:spLocks noChangeArrowheads="1"/>
            </p:cNvSpPr>
            <p:nvPr/>
          </p:nvSpPr>
          <p:spPr bwMode="auto">
            <a:xfrm>
              <a:off x="4214813" y="3443288"/>
              <a:ext cx="178911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ru-RU" dirty="0"/>
                <a:t>анкетирование</a:t>
              </a:r>
            </a:p>
          </p:txBody>
        </p:sp>
      </p:grpSp>
      <p:grpSp>
        <p:nvGrpSpPr>
          <p:cNvPr id="8205" name="Group 18"/>
          <p:cNvGrpSpPr>
            <a:grpSpLocks/>
          </p:cNvGrpSpPr>
          <p:nvPr/>
        </p:nvGrpSpPr>
        <p:grpSpPr bwMode="auto">
          <a:xfrm>
            <a:off x="142875" y="1428750"/>
            <a:ext cx="8821738" cy="1428750"/>
            <a:chOff x="398" y="2928"/>
            <a:chExt cx="4553" cy="812"/>
          </a:xfrm>
        </p:grpSpPr>
        <p:sp>
          <p:nvSpPr>
            <p:cNvPr id="8206" name="AutoShape 19"/>
            <p:cNvSpPr>
              <a:spLocks noChangeArrowheads="1"/>
            </p:cNvSpPr>
            <p:nvPr/>
          </p:nvSpPr>
          <p:spPr bwMode="ltGray">
            <a:xfrm>
              <a:off x="1209" y="2964"/>
              <a:ext cx="3742" cy="62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Rectangle 20"/>
            <p:cNvSpPr>
              <a:spLocks noChangeArrowheads="1"/>
            </p:cNvSpPr>
            <p:nvPr/>
          </p:nvSpPr>
          <p:spPr bwMode="auto">
            <a:xfrm>
              <a:off x="1246" y="3021"/>
              <a:ext cx="3650" cy="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sz="2000">
                  <a:latin typeface="Monotype Corsiva" pitchFamily="66" charset="0"/>
                </a:rPr>
                <a:t>Выявить особенности семейного воспитания, традиции каждой конкретной семьи.</a:t>
              </a:r>
              <a:endParaRPr lang="en-US" sz="2000">
                <a:latin typeface="Monotype Corsiva" pitchFamily="66" charset="0"/>
              </a:endParaRPr>
            </a:p>
          </p:txBody>
        </p:sp>
        <p:pic>
          <p:nvPicPr>
            <p:cNvPr id="8208" name="Picture 21" descr="YG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" y="2928"/>
              <a:ext cx="812" cy="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gray">
            <a:xfrm>
              <a:off x="398" y="3184"/>
              <a:ext cx="812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28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Цель</a:t>
              </a:r>
              <a:r>
                <a:rPr lang="ru-RU" sz="2000" b="1" dirty="0">
                  <a:latin typeface="Times New Roman" pitchFamily="18" charset="0"/>
                  <a:cs typeface="Arial" charset="0"/>
                </a:rPr>
                <a:t> </a:t>
              </a:r>
              <a:endParaRPr lang="en-US" sz="2000" b="1" dirty="0">
                <a:latin typeface="Times New Roman" pitchFamily="18" charset="0"/>
                <a:cs typeface="Arial" charset="0"/>
              </a:endParaRPr>
            </a:p>
          </p:txBody>
        </p:sp>
      </p:grpSp>
      <p:pic>
        <p:nvPicPr>
          <p:cNvPr id="21" name="Рисунок 20" descr="dwyCkG7Id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867532" y="3062295"/>
            <a:ext cx="2071703" cy="151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00QgNOgxp9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2786058"/>
            <a:ext cx="134217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Администратор\Desktop\квест\viber imageкуы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000636"/>
            <a:ext cx="2706678" cy="1624007"/>
          </a:xfrm>
          <a:prstGeom prst="rect">
            <a:avLst/>
          </a:prstGeom>
          <a:noFill/>
        </p:spPr>
      </p:pic>
      <p:pic>
        <p:nvPicPr>
          <p:cNvPr id="24" name="Рисунок 23" descr="т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5143512"/>
            <a:ext cx="1970138" cy="1357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200" grpId="0" animBg="1"/>
      <p:bldP spid="82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642910" y="3000372"/>
            <a:ext cx="3746499" cy="3675084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8" name="Rectangle 15"/>
          <p:cNvSpPr>
            <a:spLocks noChangeArrowheads="1"/>
          </p:cNvSpPr>
          <p:nvPr/>
        </p:nvSpPr>
        <p:spPr bwMode="gray">
          <a:xfrm>
            <a:off x="857250" y="285750"/>
            <a:ext cx="5951538" cy="979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>
                <a:solidFill>
                  <a:schemeClr val="tx2"/>
                </a:solidFill>
                <a:latin typeface="Monotype Corsiva" pitchFamily="66" charset="0"/>
              </a:rPr>
              <a:t>Мотивационно – образовательный этап (подготовительный)</a:t>
            </a:r>
            <a:endParaRPr lang="en-US" sz="3200">
              <a:solidFill>
                <a:schemeClr val="tx2"/>
              </a:solidFill>
            </a:endParaRPr>
          </a:p>
        </p:txBody>
      </p:sp>
      <p:grpSp>
        <p:nvGrpSpPr>
          <p:cNvPr id="9219" name="Group 18"/>
          <p:cNvGrpSpPr>
            <a:grpSpLocks/>
          </p:cNvGrpSpPr>
          <p:nvPr/>
        </p:nvGrpSpPr>
        <p:grpSpPr bwMode="auto">
          <a:xfrm>
            <a:off x="142875" y="1428750"/>
            <a:ext cx="8821738" cy="1428750"/>
            <a:chOff x="398" y="2928"/>
            <a:chExt cx="4553" cy="812"/>
          </a:xfrm>
        </p:grpSpPr>
        <p:sp>
          <p:nvSpPr>
            <p:cNvPr id="9220" name="AutoShape 19"/>
            <p:cNvSpPr>
              <a:spLocks noChangeArrowheads="1"/>
            </p:cNvSpPr>
            <p:nvPr/>
          </p:nvSpPr>
          <p:spPr bwMode="ltGray">
            <a:xfrm>
              <a:off x="1209" y="2964"/>
              <a:ext cx="3742" cy="62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Rectangle 20"/>
            <p:cNvSpPr>
              <a:spLocks noChangeArrowheads="1"/>
            </p:cNvSpPr>
            <p:nvPr/>
          </p:nvSpPr>
          <p:spPr bwMode="auto">
            <a:xfrm>
              <a:off x="1246" y="3021"/>
              <a:ext cx="3650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sz="2000" dirty="0">
                  <a:latin typeface="Monotype Corsiva" pitchFamily="66" charset="0"/>
                </a:rPr>
                <a:t>Вовлечение родителей  в совместную с педагогом деятельность по  воспитанию и обучению дошкольников, развитие у них интереса к особенностям своего ребёнка и формированию его личности.</a:t>
              </a:r>
              <a:endParaRPr lang="en-US" sz="2000" dirty="0">
                <a:latin typeface="Monotype Corsiva" pitchFamily="66" charset="0"/>
              </a:endParaRPr>
            </a:p>
          </p:txBody>
        </p:sp>
        <p:pic>
          <p:nvPicPr>
            <p:cNvPr id="9222" name="Picture 21" descr="YG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" y="2928"/>
              <a:ext cx="812" cy="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gray">
            <a:xfrm>
              <a:off x="398" y="3184"/>
              <a:ext cx="812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28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Цель</a:t>
              </a:r>
              <a:r>
                <a:rPr lang="ru-RU" sz="2000" b="1" dirty="0">
                  <a:latin typeface="Times New Roman" pitchFamily="18" charset="0"/>
                  <a:cs typeface="Arial" charset="0"/>
                </a:rPr>
                <a:t> </a:t>
              </a:r>
              <a:endParaRPr lang="en-US" sz="2000" b="1" dirty="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8" name="AutoShape 25"/>
          <p:cNvSpPr>
            <a:spLocks noChangeArrowheads="1"/>
          </p:cNvSpPr>
          <p:nvPr/>
        </p:nvSpPr>
        <p:spPr bwMode="gray">
          <a:xfrm>
            <a:off x="1071538" y="3143248"/>
            <a:ext cx="2879725" cy="576263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Дни открытых  дверей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gray">
          <a:xfrm>
            <a:off x="1000100" y="4000504"/>
            <a:ext cx="3000396" cy="576263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Экскурсии по детскому саду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gray">
          <a:xfrm>
            <a:off x="1000100" y="4857760"/>
            <a:ext cx="2879725" cy="576263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Мастер - класс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gray">
          <a:xfrm>
            <a:off x="928662" y="5786454"/>
            <a:ext cx="2879725" cy="576263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Тематические вечера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4" name="Рисунок 13" descr="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643182"/>
            <a:ext cx="2571736" cy="168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Безымянны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857628"/>
            <a:ext cx="2786050" cy="156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Безымянныл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929198"/>
            <a:ext cx="2042314" cy="164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"/>
          <p:cNvSpPr>
            <a:spLocks noChangeArrowheads="1"/>
          </p:cNvSpPr>
          <p:nvPr/>
        </p:nvSpPr>
        <p:spPr bwMode="gray">
          <a:xfrm>
            <a:off x="857250" y="285750"/>
            <a:ext cx="5951538" cy="54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Проектировочный этап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1357298"/>
            <a:ext cx="8821738" cy="1845761"/>
            <a:chOff x="398" y="2928"/>
            <a:chExt cx="4553" cy="1049"/>
          </a:xfrm>
        </p:grpSpPr>
        <p:sp>
          <p:nvSpPr>
            <p:cNvPr id="9220" name="AutoShape 19"/>
            <p:cNvSpPr>
              <a:spLocks noChangeArrowheads="1"/>
            </p:cNvSpPr>
            <p:nvPr/>
          </p:nvSpPr>
          <p:spPr bwMode="ltGray">
            <a:xfrm>
              <a:off x="1209" y="2964"/>
              <a:ext cx="3742" cy="97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Rectangle 20"/>
            <p:cNvSpPr>
              <a:spLocks noChangeArrowheads="1"/>
            </p:cNvSpPr>
            <p:nvPr/>
          </p:nvSpPr>
          <p:spPr bwMode="auto">
            <a:xfrm>
              <a:off x="1283" y="3050"/>
              <a:ext cx="3650" cy="9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sz="2000" dirty="0" smtClean="0">
                  <a:latin typeface="Monotype Corsiva" pitchFamily="66" charset="0"/>
                </a:rPr>
                <a:t>Постановка педагогами и родителями целей и задач и определение содержания совместной деятельности по воспитанию и развитию дошкольников в семье и детском саду. Способствовать сплочению субъектов взаимодействия, возникновению у родителей желания общаться.</a:t>
              </a:r>
              <a:endParaRPr lang="en-US" sz="2000" dirty="0">
                <a:latin typeface="Monotype Corsiva" pitchFamily="66" charset="0"/>
              </a:endParaRPr>
            </a:p>
          </p:txBody>
        </p:sp>
        <p:pic>
          <p:nvPicPr>
            <p:cNvPr id="9222" name="Picture 21" descr="YG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" y="2928"/>
              <a:ext cx="812" cy="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gray">
            <a:xfrm>
              <a:off x="398" y="3184"/>
              <a:ext cx="812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28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Цель</a:t>
              </a:r>
              <a:r>
                <a:rPr lang="ru-RU" sz="2000" b="1" dirty="0">
                  <a:latin typeface="Times New Roman" pitchFamily="18" charset="0"/>
                  <a:cs typeface="Arial" charset="0"/>
                </a:rPr>
                <a:t> </a:t>
              </a:r>
              <a:endParaRPr lang="en-US" sz="2000" b="1" dirty="0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57158" y="3214686"/>
            <a:ext cx="3603623" cy="3143272"/>
            <a:chOff x="357158" y="3214686"/>
            <a:chExt cx="3603623" cy="3143272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357158" y="3214686"/>
              <a:ext cx="3603623" cy="3143272"/>
              <a:chOff x="357158" y="3214686"/>
              <a:chExt cx="3603623" cy="3143272"/>
            </a:xfrm>
          </p:grpSpPr>
          <p:sp>
            <p:nvSpPr>
              <p:cNvPr id="23" name="AutoShape 3"/>
              <p:cNvSpPr>
                <a:spLocks noChangeArrowheads="1"/>
              </p:cNvSpPr>
              <p:nvPr/>
            </p:nvSpPr>
            <p:spPr bwMode="gray">
              <a:xfrm>
                <a:off x="357158" y="3214686"/>
                <a:ext cx="3603623" cy="3143272"/>
              </a:xfrm>
              <a:prstGeom prst="roundRect">
                <a:avLst>
                  <a:gd name="adj" fmla="val 8014"/>
                </a:avLst>
              </a:prstGeom>
              <a:solidFill>
                <a:srgbClr val="F8F8F8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utoShape 28"/>
              <p:cNvSpPr>
                <a:spLocks noChangeArrowheads="1"/>
              </p:cNvSpPr>
              <p:nvPr/>
            </p:nvSpPr>
            <p:spPr bwMode="gray">
              <a:xfrm>
                <a:off x="571472" y="4357694"/>
                <a:ext cx="3214710" cy="5715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50195"/>
                </a:schemeClr>
              </a:soli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Rectangle 33"/>
              <p:cNvSpPr>
                <a:spLocks noChangeArrowheads="1"/>
              </p:cNvSpPr>
              <p:nvPr/>
            </p:nvSpPr>
            <p:spPr bwMode="gray">
              <a:xfrm>
                <a:off x="571472" y="4429132"/>
                <a:ext cx="3125787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ru-RU" sz="2000" dirty="0">
                    <a:latin typeface="Monotype Corsiva" pitchFamily="66" charset="0"/>
                  </a:rPr>
                  <a:t>круглый стол «по любой теме»</a:t>
                </a:r>
                <a:endParaRPr lang="en-US" sz="2000" dirty="0">
                  <a:latin typeface="Monotype Corsiva" pitchFamily="66" charset="0"/>
                </a:endParaRPr>
              </a:p>
            </p:txBody>
          </p:sp>
          <p:sp>
            <p:nvSpPr>
              <p:cNvPr id="15" name="AutoShape 28"/>
              <p:cNvSpPr>
                <a:spLocks noChangeArrowheads="1"/>
              </p:cNvSpPr>
              <p:nvPr/>
            </p:nvSpPr>
            <p:spPr bwMode="gray">
              <a:xfrm>
                <a:off x="500034" y="5429264"/>
                <a:ext cx="3286121" cy="433371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50195"/>
                </a:schemeClr>
              </a:soli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ru-RU" dirty="0" smtClean="0">
                    <a:latin typeface="Monotype Corsiva" pitchFamily="66" charset="0"/>
                  </a:rPr>
                  <a:t>     родительская гостиная, клуб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p:grpSp>
        <p:sp>
          <p:nvSpPr>
            <p:cNvPr id="16" name="AutoShape 62"/>
            <p:cNvSpPr>
              <a:spLocks noChangeArrowheads="1"/>
            </p:cNvSpPr>
            <p:nvPr/>
          </p:nvSpPr>
          <p:spPr bwMode="gray">
            <a:xfrm>
              <a:off x="714348" y="3500438"/>
              <a:ext cx="2808287" cy="43338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195"/>
              </a:schemeClr>
            </a:soli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dirty="0" smtClean="0">
                  <a:latin typeface="Monotype Corsiva" pitchFamily="66" charset="0"/>
                </a:rPr>
                <a:t>аукцион секретов воспитания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57752" y="3214686"/>
            <a:ext cx="3857652" cy="3071834"/>
            <a:chOff x="4857752" y="3214686"/>
            <a:chExt cx="3857652" cy="3071834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gray">
            <a:xfrm>
              <a:off x="4857752" y="3214686"/>
              <a:ext cx="3857652" cy="3071834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5214942" y="5286388"/>
              <a:ext cx="3095626" cy="504825"/>
              <a:chOff x="1214414" y="4143380"/>
              <a:chExt cx="3095626" cy="504825"/>
            </a:xfrm>
          </p:grpSpPr>
          <p:sp>
            <p:nvSpPr>
              <p:cNvPr id="19" name="AutoShape 28"/>
              <p:cNvSpPr>
                <a:spLocks noChangeArrowheads="1"/>
              </p:cNvSpPr>
              <p:nvPr/>
            </p:nvSpPr>
            <p:spPr bwMode="gray">
              <a:xfrm>
                <a:off x="1214414" y="4143380"/>
                <a:ext cx="3071813" cy="504825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50195"/>
                </a:schemeClr>
              </a:soli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/>
            </p:nvSpPr>
            <p:spPr bwMode="gray">
              <a:xfrm>
                <a:off x="1357290" y="4214818"/>
                <a:ext cx="2952750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1400" dirty="0">
                    <a:cs typeface="Arial" charset="0"/>
                  </a:rPr>
                  <a:t> </a:t>
                </a:r>
                <a:r>
                  <a:rPr lang="ru-RU" sz="2000" dirty="0">
                    <a:latin typeface="Monotype Corsiva" pitchFamily="66" charset="0"/>
                  </a:rPr>
                  <a:t>общие, групповые собрания</a:t>
                </a:r>
                <a:endParaRPr lang="en-US" sz="2000" dirty="0">
                  <a:latin typeface="Monotype Corsiva" pitchFamily="66" charset="0"/>
                </a:endParaRPr>
              </a:p>
            </p:txBody>
          </p:sp>
        </p:grpSp>
        <p:sp>
          <p:nvSpPr>
            <p:cNvPr id="22" name="AutoShape 28"/>
            <p:cNvSpPr>
              <a:spLocks noChangeArrowheads="1"/>
            </p:cNvSpPr>
            <p:nvPr/>
          </p:nvSpPr>
          <p:spPr bwMode="gray">
            <a:xfrm>
              <a:off x="4929190" y="3429000"/>
              <a:ext cx="3527425" cy="6477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195"/>
              </a:schemeClr>
            </a:soli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dirty="0">
                  <a:latin typeface="Monotype Corsiva" pitchFamily="66" charset="0"/>
                </a:rPr>
                <a:t>родительский уголок: включающий </a:t>
              </a:r>
            </a:p>
            <a:p>
              <a:pPr algn="ctr"/>
              <a:r>
                <a:rPr lang="ru-RU" dirty="0">
                  <a:latin typeface="Monotype Corsiva" pitchFamily="66" charset="0"/>
                </a:rPr>
                <a:t>различную  информацию</a:t>
              </a:r>
              <a:r>
                <a:rPr lang="ru-RU" sz="2000" dirty="0"/>
                <a:t>.</a:t>
              </a:r>
              <a:r>
                <a:rPr lang="ru-RU" dirty="0"/>
                <a:t> </a:t>
              </a:r>
            </a:p>
          </p:txBody>
        </p:sp>
        <p:sp>
          <p:nvSpPr>
            <p:cNvPr id="29" name="AutoShape 25"/>
            <p:cNvSpPr>
              <a:spLocks noChangeArrowheads="1"/>
            </p:cNvSpPr>
            <p:nvPr/>
          </p:nvSpPr>
          <p:spPr bwMode="gray">
            <a:xfrm>
              <a:off x="5000628" y="4429132"/>
              <a:ext cx="3429024" cy="64770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195"/>
              </a:schemeClr>
            </a:soli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dirty="0" smtClean="0">
                  <a:latin typeface="Monotype Corsiva" pitchFamily="66" charset="0"/>
                </a:rPr>
                <a:t>Консультации и индивидуальные </a:t>
              </a:r>
            </a:p>
            <a:p>
              <a:pPr algn="ctr"/>
              <a:r>
                <a:rPr lang="ru-RU" sz="2000" dirty="0" smtClean="0">
                  <a:latin typeface="Monotype Corsiva" pitchFamily="66" charset="0"/>
                </a:rPr>
                <a:t>беседы</a:t>
              </a:r>
              <a:endParaRPr lang="ru-RU" sz="2000" dirty="0"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узей детства\viber 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2420925" cy="1452555"/>
          </a:xfrm>
          <a:prstGeom prst="rect">
            <a:avLst/>
          </a:prstGeom>
          <a:noFill/>
        </p:spPr>
      </p:pic>
      <p:sp>
        <p:nvSpPr>
          <p:cNvPr id="9218" name="Rectangle 15"/>
          <p:cNvSpPr>
            <a:spLocks noChangeArrowheads="1"/>
          </p:cNvSpPr>
          <p:nvPr/>
        </p:nvSpPr>
        <p:spPr bwMode="gray">
          <a:xfrm>
            <a:off x="857250" y="285750"/>
            <a:ext cx="5951538" cy="54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Содержательно - практический этап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42875" y="1428750"/>
            <a:ext cx="8715172" cy="1428750"/>
            <a:chOff x="398" y="2928"/>
            <a:chExt cx="4498" cy="812"/>
          </a:xfrm>
        </p:grpSpPr>
        <p:sp>
          <p:nvSpPr>
            <p:cNvPr id="9220" name="AutoShape 19"/>
            <p:cNvSpPr>
              <a:spLocks noChangeArrowheads="1"/>
            </p:cNvSpPr>
            <p:nvPr/>
          </p:nvSpPr>
          <p:spPr bwMode="ltGray">
            <a:xfrm>
              <a:off x="1209" y="2964"/>
              <a:ext cx="3650" cy="61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Rectangle 20"/>
            <p:cNvSpPr>
              <a:spLocks noChangeArrowheads="1"/>
            </p:cNvSpPr>
            <p:nvPr/>
          </p:nvSpPr>
          <p:spPr bwMode="auto">
            <a:xfrm>
              <a:off x="1283" y="3009"/>
              <a:ext cx="3613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sz="2000" dirty="0" smtClean="0">
                  <a:latin typeface="Monotype Corsiva" pitchFamily="66" charset="0"/>
                </a:rPr>
                <a:t>Организовать совместную  деятельность воспитателя и родителей, направленную на развитие ребёнка с учётом общих целевых установок и своеобразия индивидуальных, их потребностей и интересов.</a:t>
              </a:r>
              <a:endParaRPr lang="en-US" sz="2000" dirty="0">
                <a:latin typeface="Monotype Corsiva" pitchFamily="66" charset="0"/>
              </a:endParaRPr>
            </a:p>
          </p:txBody>
        </p:sp>
        <p:pic>
          <p:nvPicPr>
            <p:cNvPr id="9222" name="Picture 21" descr="YG_circle0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" y="2928"/>
              <a:ext cx="812" cy="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gray">
            <a:xfrm>
              <a:off x="398" y="3184"/>
              <a:ext cx="812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28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Цель</a:t>
              </a:r>
              <a:r>
                <a:rPr lang="ru-RU" sz="2000" b="1" dirty="0">
                  <a:latin typeface="Times New Roman" pitchFamily="18" charset="0"/>
                  <a:cs typeface="Arial" charset="0"/>
                </a:rPr>
                <a:t> </a:t>
              </a:r>
              <a:endParaRPr lang="en-US" sz="2000" b="1" dirty="0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28662" y="2928934"/>
            <a:ext cx="3714749" cy="3746522"/>
            <a:chOff x="928662" y="2928934"/>
            <a:chExt cx="3714749" cy="3746522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gray">
            <a:xfrm>
              <a:off x="928662" y="2928934"/>
              <a:ext cx="3714749" cy="3746522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>
              <a:off x="1357290" y="4714884"/>
              <a:ext cx="2857496" cy="5715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195"/>
              </a:schemeClr>
            </a:soli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1500166" y="4071942"/>
              <a:ext cx="2643206" cy="4318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195"/>
              </a:schemeClr>
            </a:soli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gray">
            <a:xfrm>
              <a:off x="2214546" y="4071942"/>
              <a:ext cx="1032655" cy="3770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ru-RU" sz="2000" dirty="0" smtClean="0">
                  <a:latin typeface="Monotype Corsiva" pitchFamily="66" charset="0"/>
                </a:rPr>
                <a:t>проекты</a:t>
              </a:r>
              <a:endParaRPr lang="en-US" dirty="0">
                <a:latin typeface="Monotype Corsiva" pitchFamily="66" charset="0"/>
              </a:endParaRPr>
            </a:p>
          </p:txBody>
        </p:sp>
        <p:sp>
          <p:nvSpPr>
            <p:cNvPr id="13" name="AutoShape 28"/>
            <p:cNvSpPr>
              <a:spLocks noChangeArrowheads="1"/>
            </p:cNvSpPr>
            <p:nvPr/>
          </p:nvSpPr>
          <p:spPr bwMode="gray">
            <a:xfrm>
              <a:off x="1142976" y="5357826"/>
              <a:ext cx="3303587" cy="45243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195"/>
              </a:schemeClr>
            </a:soli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dirty="0">
                  <a:latin typeface="Monotype Corsiva" pitchFamily="66" charset="0"/>
                </a:rPr>
                <a:t>семейные спортивные встречи</a:t>
              </a:r>
            </a:p>
          </p:txBody>
        </p:sp>
        <p:sp>
          <p:nvSpPr>
            <p:cNvPr id="14" name="AutoShape 25"/>
            <p:cNvSpPr>
              <a:spLocks noChangeArrowheads="1"/>
            </p:cNvSpPr>
            <p:nvPr/>
          </p:nvSpPr>
          <p:spPr bwMode="gray">
            <a:xfrm>
              <a:off x="1500166" y="3000372"/>
              <a:ext cx="2443162" cy="43338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195"/>
              </a:schemeClr>
            </a:soli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dirty="0">
                  <a:latin typeface="Monotype Corsiva" pitchFamily="66" charset="0"/>
                </a:rPr>
                <a:t>праздники</a:t>
              </a:r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gray">
            <a:xfrm>
              <a:off x="1285852" y="4786322"/>
              <a:ext cx="3159125" cy="377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sz="1400" dirty="0">
                  <a:cs typeface="Arial" charset="0"/>
                </a:rPr>
                <a:t> </a:t>
              </a:r>
              <a:r>
                <a:rPr lang="ru-RU" sz="2000" dirty="0">
                  <a:latin typeface="Monotype Corsiva" pitchFamily="66" charset="0"/>
                </a:rPr>
                <a:t>дни добрых дел, акции</a:t>
              </a:r>
              <a:endParaRPr lang="en-US" dirty="0">
                <a:latin typeface="Monotype Corsiva" pitchFamily="66" charset="0"/>
              </a:endParaRPr>
            </a:p>
          </p:txBody>
        </p:sp>
        <p:sp>
          <p:nvSpPr>
            <p:cNvPr id="16" name="AutoShape 31"/>
            <p:cNvSpPr>
              <a:spLocks noChangeArrowheads="1"/>
            </p:cNvSpPr>
            <p:nvPr/>
          </p:nvSpPr>
          <p:spPr bwMode="gray">
            <a:xfrm>
              <a:off x="1428728" y="3571876"/>
              <a:ext cx="2736850" cy="36036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195"/>
              </a:schemeClr>
            </a:soli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2143108" y="3571846"/>
              <a:ext cx="1146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ru-RU" sz="2000" dirty="0" smtClean="0">
                  <a:latin typeface="Monotype Corsiva" pitchFamily="66" charset="0"/>
                </a:rPr>
                <a:t>Конкурсы</a:t>
              </a:r>
              <a:endParaRPr lang="ru-RU" dirty="0">
                <a:latin typeface="Monotype Corsiva" pitchFamily="66" charset="0"/>
              </a:endParaRPr>
            </a:p>
          </p:txBody>
        </p:sp>
        <p:sp>
          <p:nvSpPr>
            <p:cNvPr id="18" name="AutoShape 28"/>
            <p:cNvSpPr>
              <a:spLocks noChangeArrowheads="1"/>
            </p:cNvSpPr>
            <p:nvPr/>
          </p:nvSpPr>
          <p:spPr bwMode="gray">
            <a:xfrm>
              <a:off x="1142976" y="5929330"/>
              <a:ext cx="3303587" cy="45243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195"/>
              </a:schemeClr>
            </a:soli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dirty="0" smtClean="0">
                  <a:latin typeface="Monotype Corsiva" pitchFamily="66" charset="0"/>
                </a:rPr>
                <a:t>Совместные прогулки</a:t>
              </a:r>
              <a:endParaRPr lang="ru-RU" dirty="0">
                <a:latin typeface="Monotype Corsiva" pitchFamily="66" charset="0"/>
              </a:endParaRPr>
            </a:p>
          </p:txBody>
        </p:sp>
      </p:grpSp>
      <p:pic>
        <p:nvPicPr>
          <p:cNvPr id="1026" name="Picture 2" descr="C:\Users\Администратор\Desktop\квест\OQAd6l5xj2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857628"/>
            <a:ext cx="2143140" cy="1607355"/>
          </a:xfrm>
          <a:prstGeom prst="rect">
            <a:avLst/>
          </a:prstGeom>
          <a:noFill/>
        </p:spPr>
      </p:pic>
      <p:pic>
        <p:nvPicPr>
          <p:cNvPr id="1027" name="Picture 3" descr="D:\музей детства\viber imageоо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5214950"/>
            <a:ext cx="2143140" cy="12858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"/>
          <p:cNvSpPr>
            <a:spLocks noChangeArrowheads="1"/>
          </p:cNvSpPr>
          <p:nvPr/>
        </p:nvSpPr>
        <p:spPr bwMode="gray">
          <a:xfrm>
            <a:off x="857250" y="285750"/>
            <a:ext cx="5951538" cy="54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Оценочно – рефлексивный этап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42875" y="1428750"/>
            <a:ext cx="8715172" cy="1428750"/>
            <a:chOff x="398" y="2928"/>
            <a:chExt cx="4498" cy="812"/>
          </a:xfrm>
        </p:grpSpPr>
        <p:sp>
          <p:nvSpPr>
            <p:cNvPr id="9220" name="AutoShape 19"/>
            <p:cNvSpPr>
              <a:spLocks noChangeArrowheads="1"/>
            </p:cNvSpPr>
            <p:nvPr/>
          </p:nvSpPr>
          <p:spPr bwMode="ltGray">
            <a:xfrm>
              <a:off x="1209" y="2969"/>
              <a:ext cx="3650" cy="61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Rectangle 20"/>
            <p:cNvSpPr>
              <a:spLocks noChangeArrowheads="1"/>
            </p:cNvSpPr>
            <p:nvPr/>
          </p:nvSpPr>
          <p:spPr bwMode="auto">
            <a:xfrm>
              <a:off x="1283" y="3050"/>
              <a:ext cx="3613" cy="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sz="2000" dirty="0" smtClean="0">
                  <a:latin typeface="Monotype Corsiva" pitchFamily="66" charset="0"/>
                </a:rPr>
                <a:t>Подвести итоги взаимодействия, его результативности, вносятся коррективы в стратегию дальнейшего сотрудничества</a:t>
              </a:r>
              <a:endParaRPr lang="en-US" sz="2000" dirty="0">
                <a:latin typeface="Monotype Corsiva" pitchFamily="66" charset="0"/>
              </a:endParaRPr>
            </a:p>
          </p:txBody>
        </p:sp>
        <p:pic>
          <p:nvPicPr>
            <p:cNvPr id="9222" name="Picture 21" descr="YG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" y="2928"/>
              <a:ext cx="812" cy="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gray">
            <a:xfrm>
              <a:off x="398" y="3184"/>
              <a:ext cx="812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28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Цель</a:t>
              </a:r>
              <a:r>
                <a:rPr lang="ru-RU" sz="2000" b="1" dirty="0">
                  <a:latin typeface="Times New Roman" pitchFamily="18" charset="0"/>
                  <a:cs typeface="Arial" charset="0"/>
                </a:rPr>
                <a:t> </a:t>
              </a:r>
              <a:endParaRPr lang="en-US" sz="2000" b="1" dirty="0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285720" y="2928934"/>
            <a:ext cx="8429684" cy="1714512"/>
            <a:chOff x="720" y="1392"/>
            <a:chExt cx="4058" cy="480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1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214282" y="4643446"/>
            <a:ext cx="8572528" cy="2000240"/>
            <a:chOff x="720" y="1392"/>
            <a:chExt cx="4058" cy="480"/>
          </a:xfrm>
        </p:grpSpPr>
        <p:sp>
          <p:nvSpPr>
            <p:cNvPr id="14" name="AutoShape 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6" name="AutoShape 1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428596" y="3214686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Результаты детей становятся предметом обсуждения с родителями, в ходе которого важно уделить внимание педагогической рефлексии, что служит основой для определения перспектив дальнейшей правильной воспитательной работы.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5000636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процессе совместной с родителями </a:t>
            </a:r>
            <a:r>
              <a:rPr lang="ru-RU" b="1" dirty="0" smtClean="0"/>
              <a:t>деятельности </a:t>
            </a:r>
            <a:r>
              <a:rPr lang="ru-RU" b="1" dirty="0"/>
              <a:t>воспитатель опирается на развивающиеся у них способности к самоанализу, к оценке результативности ребенка, умения замечать, как изменение собственной воспитательной тактики приводит к </a:t>
            </a:r>
            <a:r>
              <a:rPr lang="ru-RU" b="1" dirty="0" smtClean="0"/>
              <a:t>росту </a:t>
            </a:r>
            <a:r>
              <a:rPr lang="ru-RU" b="1" dirty="0"/>
              <a:t>личностных достижений ребенка.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21429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Критерии </a:t>
            </a:r>
            <a:r>
              <a:rPr lang="ru-RU" sz="2400" dirty="0" err="1" smtClean="0"/>
              <a:t>эфективности</a:t>
            </a:r>
            <a:r>
              <a:rPr lang="ru-RU" sz="2400" dirty="0" smtClean="0"/>
              <a:t> проводимой работы с родителями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358246" cy="5539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проявление у родителей интереса к содержанию образовательного процесса с детьми;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возникновение дискуссий, диспутов по их инициативе;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ответы на вопросы родителей ими самими; приведение примеров из собственного опыта;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увеличение количества вопросов к педагогу, касающихся личности ребенка, его внутреннего мира;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стремление взрослых к индивидуальным контактам с воспитателем;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размышление родителей о правильности использования тех или иных методов воспитания;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повышение их активности при анализе педагогических ситуаций, решение задач и обсуждение дискуссионных вопросов.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836613"/>
            <a:ext cx="8229600" cy="1524000"/>
          </a:xfrm>
        </p:spPr>
        <p:txBody>
          <a:bodyPr/>
          <a:lstStyle/>
          <a:p>
            <a:pPr eaLnBrk="1" hangingPunct="1"/>
            <a:r>
              <a:rPr lang="ru-RU" sz="5400" smtClean="0">
                <a:latin typeface="Monotype Corsiva" pitchFamily="66" charset="0"/>
              </a:rPr>
              <a:t>Спасибо за внимание!</a:t>
            </a:r>
            <a:endParaRPr lang="en-US" sz="540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ВЗАИМОДЕЙСТВИЕ С СЕМЬЁЙ</a:t>
            </a:r>
          </a:p>
        </p:txBody>
      </p:sp>
      <p:sp>
        <p:nvSpPr>
          <p:cNvPr id="5123" name="Нижний колонтитул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57188" y="1785938"/>
            <a:ext cx="2714625" cy="1857375"/>
            <a:chOff x="357188" y="1785938"/>
            <a:chExt cx="2714625" cy="185737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57188" y="1785938"/>
              <a:ext cx="2714625" cy="18573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42938" y="2000250"/>
              <a:ext cx="2071687" cy="142875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2"/>
                  </a:solidFill>
                </a:rPr>
                <a:t>Учреждение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chemeClr val="tx2"/>
                  </a:solidFill>
                </a:rPr>
                <a:t>Дошкольного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chemeClr val="tx2"/>
                  </a:solidFill>
                </a:rPr>
                <a:t>образования</a:t>
              </a:r>
              <a:endParaRPr lang="ru-RU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43625" y="1785938"/>
            <a:ext cx="2643188" cy="1714500"/>
            <a:chOff x="6143625" y="1785938"/>
            <a:chExt cx="2643188" cy="17145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143625" y="1785938"/>
              <a:ext cx="2643188" cy="1714500"/>
            </a:xfrm>
            <a:prstGeom prst="roundRect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715125" y="2214563"/>
              <a:ext cx="1500188" cy="928687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70C0"/>
                  </a:solidFill>
                </a:rPr>
                <a:t>Семья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357563" y="1714500"/>
            <a:ext cx="2786062" cy="2143125"/>
            <a:chOff x="3357563" y="1714500"/>
            <a:chExt cx="2786062" cy="2143125"/>
          </a:xfrm>
        </p:grpSpPr>
        <p:sp>
          <p:nvSpPr>
            <p:cNvPr id="10" name="Выгнутая вниз стрелка 9"/>
            <p:cNvSpPr/>
            <p:nvPr/>
          </p:nvSpPr>
          <p:spPr>
            <a:xfrm rot="10800000">
              <a:off x="3357563" y="1714500"/>
              <a:ext cx="2643187" cy="928688"/>
            </a:xfrm>
            <a:prstGeom prst="curvedUpArrow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3357563" y="2643188"/>
              <a:ext cx="2786062" cy="1214437"/>
              <a:chOff x="3357563" y="2643188"/>
              <a:chExt cx="2786062" cy="1214437"/>
            </a:xfrm>
          </p:grpSpPr>
          <p:sp>
            <p:nvSpPr>
              <p:cNvPr id="9" name="Выгнутая вниз стрелка 8"/>
              <p:cNvSpPr/>
              <p:nvPr/>
            </p:nvSpPr>
            <p:spPr>
              <a:xfrm>
                <a:off x="3429000" y="3143250"/>
                <a:ext cx="2571750" cy="714375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357563" y="2643188"/>
                <a:ext cx="2786062" cy="4000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2000" b="1" i="1" dirty="0">
                    <a:solidFill>
                      <a:schemeClr val="accent2">
                        <a:lumMod val="75000"/>
                      </a:schemeClr>
                    </a:solidFill>
                  </a:rPr>
                  <a:t>СОТРУДНИЧЕСТВО</a:t>
                </a:r>
              </a:p>
            </p:txBody>
          </p:sp>
        </p:grpSp>
      </p:grpSp>
      <p:grpSp>
        <p:nvGrpSpPr>
          <p:cNvPr id="5131" name="Group 3"/>
          <p:cNvGrpSpPr>
            <a:grpSpLocks/>
          </p:cNvGrpSpPr>
          <p:nvPr/>
        </p:nvGrpSpPr>
        <p:grpSpPr bwMode="auto">
          <a:xfrm>
            <a:off x="285750" y="4500563"/>
            <a:ext cx="8501063" cy="1714500"/>
            <a:chOff x="720" y="1392"/>
            <a:chExt cx="4058" cy="48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5134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132" name="Прямоугольник 16"/>
          <p:cNvSpPr>
            <a:spLocks noChangeArrowheads="1"/>
          </p:cNvSpPr>
          <p:nvPr/>
        </p:nvSpPr>
        <p:spPr bwMode="auto">
          <a:xfrm>
            <a:off x="357188" y="4857750"/>
            <a:ext cx="8358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Сотрудничество - совместная взаимосвязанная деятельность сторон, построенная на демократических принципах, ориентированная на достижение осознаваемых, значимых целей обеими сторонами.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540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Модель социального партнёрства с родителями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5" t="36124" r="19095" b="15659"/>
          <a:stretch/>
        </p:blipFill>
        <p:spPr bwMode="auto">
          <a:xfrm>
            <a:off x="755576" y="1748730"/>
            <a:ext cx="814083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14290"/>
            <a:ext cx="850112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Цель: создание единого пространства развития ребёнка в учреждении дошкольного образования и семье, путём вовлечения родителей в образовательный процесс.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40465" r="23605" b="19690"/>
          <a:stretch/>
        </p:blipFill>
        <p:spPr bwMode="auto">
          <a:xfrm>
            <a:off x="971600" y="1925082"/>
            <a:ext cx="7704856" cy="443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4859338" y="1700213"/>
            <a:ext cx="2449512" cy="1962150"/>
            <a:chOff x="4859338" y="1700213"/>
            <a:chExt cx="2449512" cy="1962150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4859338" y="1700213"/>
              <a:ext cx="2449512" cy="1962150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gray">
            <a:xfrm>
              <a:off x="5076825" y="2133600"/>
              <a:ext cx="2016125" cy="1076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rgbClr val="FFFFFF"/>
                  </a:solidFill>
                </a:rPr>
                <a:t>Объединение усилий для развития и воспитания детей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1472" y="4143380"/>
            <a:ext cx="2484438" cy="2033587"/>
            <a:chOff x="1476375" y="4005263"/>
            <a:chExt cx="2484438" cy="2033587"/>
          </a:xfrm>
        </p:grpSpPr>
        <p:sp>
          <p:nvSpPr>
            <p:cNvPr id="4100" name="Freeform 4"/>
            <p:cNvSpPr>
              <a:spLocks/>
            </p:cNvSpPr>
            <p:nvPr/>
          </p:nvSpPr>
          <p:spPr bwMode="gray">
            <a:xfrm>
              <a:off x="1476375" y="4005263"/>
              <a:ext cx="2484438" cy="2033587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gray">
            <a:xfrm>
              <a:off x="1547813" y="4076700"/>
              <a:ext cx="2376487" cy="15700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rgbClr val="FFFFFF"/>
                  </a:solidFill>
                </a:rPr>
                <a:t>Создание атмосферы взаимопонимания, общности интересов, эмоциональной взаимоподдержки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143636" y="4000504"/>
            <a:ext cx="2520950" cy="2033588"/>
            <a:chOff x="4787900" y="3933825"/>
            <a:chExt cx="2520950" cy="2033588"/>
          </a:xfrm>
        </p:grpSpPr>
        <p:sp>
          <p:nvSpPr>
            <p:cNvPr id="4101" name="Freeform 5"/>
            <p:cNvSpPr>
              <a:spLocks/>
            </p:cNvSpPr>
            <p:nvPr/>
          </p:nvSpPr>
          <p:spPr bwMode="gray">
            <a:xfrm flipH="1">
              <a:off x="4787900" y="3933825"/>
              <a:ext cx="2520950" cy="2033588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gray">
            <a:xfrm>
              <a:off x="5003800" y="4292600"/>
              <a:ext cx="1944688" cy="1323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rgbClr val="FFFFFF"/>
                  </a:solidFill>
                </a:rPr>
                <a:t>Активизация и обогащение воспитательных умений родителей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563938" y="3429000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Задачи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410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0" dirty="0" smtClean="0">
                <a:latin typeface="Monotype Corsiva" pitchFamily="66" charset="0"/>
              </a:rPr>
              <a:t>Приоритетные задачи, </a:t>
            </a:r>
            <a:br>
              <a:rPr lang="ru-RU" sz="3200" b="0" dirty="0" smtClean="0">
                <a:latin typeface="Monotype Corsiva" pitchFamily="66" charset="0"/>
              </a:rPr>
            </a:br>
            <a:r>
              <a:rPr lang="ru-RU" sz="3200" b="0" dirty="0" smtClean="0">
                <a:latin typeface="Monotype Corsiva" pitchFamily="66" charset="0"/>
              </a:rPr>
              <a:t>направленные на работу с родителями</a:t>
            </a:r>
            <a:endParaRPr lang="en-US" sz="3200" b="0" dirty="0" smtClean="0">
              <a:latin typeface="Monotype Corsiva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476375" y="1700213"/>
            <a:ext cx="2413000" cy="1962150"/>
            <a:chOff x="1476375" y="1700213"/>
            <a:chExt cx="2413000" cy="1962150"/>
          </a:xfrm>
        </p:grpSpPr>
        <p:sp>
          <p:nvSpPr>
            <p:cNvPr id="4098" name="Freeform 2"/>
            <p:cNvSpPr>
              <a:spLocks/>
            </p:cNvSpPr>
            <p:nvPr/>
          </p:nvSpPr>
          <p:spPr bwMode="ltGray">
            <a:xfrm flipH="1">
              <a:off x="1476375" y="1700213"/>
              <a:ext cx="2413000" cy="1962150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gray">
            <a:xfrm>
              <a:off x="1619250" y="1989138"/>
              <a:ext cx="2160588" cy="1322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rgbClr val="FFFFFF"/>
                  </a:solidFill>
                </a:rPr>
                <a:t>Установление партнерских отношений с семьей каждого воспитанника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Блок-схема: перфолента 19"/>
          <p:cNvSpPr/>
          <p:nvPr/>
        </p:nvSpPr>
        <p:spPr>
          <a:xfrm>
            <a:off x="3428992" y="4000504"/>
            <a:ext cx="2428892" cy="2643206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Поддерживать уверенность родителей в собственных педагогических возможностях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035925" cy="1079500"/>
          </a:xfrm>
        </p:spPr>
        <p:txBody>
          <a:bodyPr/>
          <a:lstStyle/>
          <a:p>
            <a:pPr eaLnBrk="1" hangingPunct="1"/>
            <a:r>
              <a:rPr lang="ru-RU" sz="3200" b="0" dirty="0" smtClean="0">
                <a:latin typeface="Monotype Corsiva" pitchFamily="66" charset="0"/>
              </a:rPr>
              <a:t>УСЛОВИЯ    ОРГАНИЗАЦИИ СОТРУДНИЧЕСТВА</a:t>
            </a:r>
            <a:endParaRPr lang="en-US" sz="3200" b="0" dirty="0" smtClean="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gray">
          <a:xfrm>
            <a:off x="571500" y="4429125"/>
            <a:ext cx="2471738" cy="1857375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gray">
          <a:xfrm rot="-1582515">
            <a:off x="3560763" y="3808413"/>
            <a:ext cx="20066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Сотрудничество</a:t>
            </a:r>
            <a:endParaRPr lang="en-US" sz="2200" b="1">
              <a:solidFill>
                <a:srgbClr val="7030A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714375" y="4714875"/>
            <a:ext cx="2203450" cy="13573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gray">
          <a:xfrm>
            <a:off x="785813" y="4786313"/>
            <a:ext cx="2214562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00B050"/>
                </a:solidFill>
              </a:rPr>
              <a:t>осуществление педагогической диагностики семьи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ltGray">
          <a:xfrm>
            <a:off x="428625" y="1714500"/>
            <a:ext cx="2513013" cy="2154238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gray">
          <a:xfrm>
            <a:off x="571500" y="2214563"/>
            <a:ext cx="2203450" cy="12144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gray">
          <a:xfrm>
            <a:off x="500063" y="2214563"/>
            <a:ext cx="2428875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FF0066"/>
                </a:solidFill>
              </a:rPr>
              <a:t>готовность педагога к взаимодействию с родителями</a:t>
            </a:r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</a:rPr>
              <a:t> </a:t>
            </a:r>
            <a:endParaRPr lang="en-US" sz="20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6154" name="AutoShape 12"/>
          <p:cNvSpPr>
            <a:spLocks noChangeArrowheads="1"/>
          </p:cNvSpPr>
          <p:nvPr/>
        </p:nvSpPr>
        <p:spPr bwMode="gray">
          <a:xfrm>
            <a:off x="6084888" y="4214813"/>
            <a:ext cx="2543175" cy="182245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AutoShape 13"/>
          <p:cNvSpPr>
            <a:spLocks noChangeArrowheads="1"/>
          </p:cNvSpPr>
          <p:nvPr/>
        </p:nvSpPr>
        <p:spPr bwMode="gray">
          <a:xfrm>
            <a:off x="6357938" y="4429125"/>
            <a:ext cx="2028825" cy="13573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Text Box 9"/>
          <p:cNvSpPr txBox="1">
            <a:spLocks noChangeArrowheads="1"/>
          </p:cNvSpPr>
          <p:nvPr/>
        </p:nvSpPr>
        <p:spPr bwMode="gray">
          <a:xfrm>
            <a:off x="6357938" y="4286250"/>
            <a:ext cx="2130425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определение значимых для педагогов и родителей задач и содержания</a:t>
            </a:r>
            <a:r>
              <a:rPr lang="ru-RU" sz="2000" b="1">
                <a:solidFill>
                  <a:srgbClr val="0070C0"/>
                </a:solidFill>
                <a:latin typeface="Monotype Corsiva" pitchFamily="66" charset="0"/>
              </a:rPr>
              <a:t> </a:t>
            </a:r>
            <a:endParaRPr lang="en-US" sz="2000" b="1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157" name="AutoShape 16"/>
          <p:cNvSpPr>
            <a:spLocks noChangeArrowheads="1"/>
          </p:cNvSpPr>
          <p:nvPr/>
        </p:nvSpPr>
        <p:spPr bwMode="gray">
          <a:xfrm>
            <a:off x="6143625" y="1714500"/>
            <a:ext cx="2697163" cy="2143125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7"/>
          <p:cNvSpPr>
            <a:spLocks noChangeArrowheads="1"/>
          </p:cNvSpPr>
          <p:nvPr/>
        </p:nvSpPr>
        <p:spPr bwMode="gray">
          <a:xfrm>
            <a:off x="6429375" y="2071688"/>
            <a:ext cx="2214563" cy="1500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Text Box 9"/>
          <p:cNvSpPr txBox="1">
            <a:spLocks noChangeArrowheads="1"/>
          </p:cNvSpPr>
          <p:nvPr/>
        </p:nvSpPr>
        <p:spPr bwMode="gray">
          <a:xfrm>
            <a:off x="6357938" y="2000250"/>
            <a:ext cx="2316162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C000"/>
                </a:solidFill>
              </a:rPr>
              <a:t>настроенность родителей на совместное воспитание детей</a:t>
            </a:r>
            <a:endParaRPr lang="en-US" sz="2000" b="1">
              <a:solidFill>
                <a:srgbClr val="FFC000"/>
              </a:solidFill>
              <a:latin typeface="Monotype Corsiva" pitchFamily="66" charset="0"/>
            </a:endParaRPr>
          </a:p>
        </p:txBody>
      </p:sp>
      <p:grpSp>
        <p:nvGrpSpPr>
          <p:cNvPr id="6160" name="Group 20"/>
          <p:cNvGrpSpPr>
            <a:grpSpLocks/>
          </p:cNvGrpSpPr>
          <p:nvPr/>
        </p:nvGrpSpPr>
        <p:grpSpPr bwMode="auto">
          <a:xfrm>
            <a:off x="3171825" y="2667000"/>
            <a:ext cx="2819400" cy="2803525"/>
            <a:chOff x="1968" y="1488"/>
            <a:chExt cx="1776" cy="1766"/>
          </a:xfrm>
        </p:grpSpPr>
        <p:sp>
          <p:nvSpPr>
            <p:cNvPr id="13333" name="AutoShape 21"/>
            <p:cNvSpPr>
              <a:spLocks noChangeArrowheads="1"/>
            </p:cNvSpPr>
            <p:nvPr/>
          </p:nvSpPr>
          <p:spPr bwMode="lt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4" name="AutoShape 22"/>
            <p:cNvSpPr>
              <a:spLocks noChangeArrowheads="1"/>
            </p:cNvSpPr>
            <p:nvPr/>
          </p:nvSpPr>
          <p:spPr bwMode="lt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5" name="AutoShape 23"/>
            <p:cNvSpPr>
              <a:spLocks noChangeArrowheads="1"/>
            </p:cNvSpPr>
            <p:nvPr/>
          </p:nvSpPr>
          <p:spPr bwMode="lt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lt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42860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Принципы успешного взаимодействия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29058" y="3286124"/>
            <a:ext cx="2071702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Открытость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2" t="35194" r="21687" b="19845"/>
          <a:stretch/>
        </p:blipFill>
        <p:spPr bwMode="auto">
          <a:xfrm>
            <a:off x="260228" y="1394332"/>
            <a:ext cx="8496944" cy="546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andscape_Wallpapers_640x480_800x480_211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-19990" y="0"/>
            <a:ext cx="9144000" cy="6858000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24579" name="Oval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99122" y="228600"/>
            <a:ext cx="2187678" cy="1828800"/>
          </a:xfrm>
          <a:prstGeom prst="ellipse">
            <a:avLst/>
          </a:prstGeom>
          <a:gradFill rotWithShape="1">
            <a:gsLst>
              <a:gs pos="0">
                <a:srgbClr val="FF66CC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EBFA9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2400" b="1" dirty="0">
              <a:solidFill>
                <a:srgbClr val="EBFA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6629400" y="2286000"/>
            <a:ext cx="2133600" cy="19050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3D003D"/>
            </a:prstShdw>
          </a:effectLst>
        </p:spPr>
        <p:txBody>
          <a:bodyPr wrap="none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Мозговой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штурм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6629400" y="533400"/>
            <a:ext cx="160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6781800" y="2743200"/>
            <a:ext cx="1905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3581400" y="205248"/>
            <a:ext cx="2133600" cy="17526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3D995C"/>
            </a:prst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Дни открытых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дверей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175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"Дни открытых </a:t>
            </a:r>
          </a:p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дверей"</a:t>
            </a: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609600" y="2209800"/>
            <a:ext cx="2209800" cy="20574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685800" y="2590800"/>
            <a:ext cx="2133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3733800" y="4724400"/>
            <a:ext cx="2057400" cy="1905000"/>
          </a:xfrm>
          <a:prstGeom prst="ellipse">
            <a:avLst/>
          </a:prstGeom>
          <a:gradFill rotWithShape="1">
            <a:gsLst>
              <a:gs pos="0">
                <a:srgbClr val="FF66CC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WordArt 12"/>
          <p:cNvSpPr>
            <a:spLocks noChangeArrowheads="1" noChangeShapeType="1" noTextEdit="1"/>
          </p:cNvSpPr>
          <p:nvPr/>
        </p:nvSpPr>
        <p:spPr bwMode="auto">
          <a:xfrm>
            <a:off x="3886200" y="5181600"/>
            <a:ext cx="175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Интернет-</a:t>
            </a:r>
          </a:p>
          <a:p>
            <a:pPr algn="ctr"/>
            <a:r>
              <a:rPr lang="ru-RU" sz="2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ресурсы</a:t>
            </a:r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571500" y="304800"/>
            <a:ext cx="2438400" cy="1676400"/>
          </a:xfrm>
          <a:prstGeom prst="ellipse">
            <a:avLst/>
          </a:prstGeom>
          <a:gradFill rotWithShape="1">
            <a:gsLst>
              <a:gs pos="0">
                <a:srgbClr val="FF66CC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r>
              <a:rPr lang="ru-RU" sz="2800" b="1" dirty="0" smtClean="0">
                <a:solidFill>
                  <a:srgbClr val="EBFA90"/>
                </a:solidFill>
              </a:rPr>
              <a:t>Экскурсии</a:t>
            </a:r>
            <a:endParaRPr lang="ru-RU" sz="2800" b="1" dirty="0">
              <a:solidFill>
                <a:srgbClr val="EBFA90"/>
              </a:solidFill>
            </a:endParaRPr>
          </a:p>
        </p:txBody>
      </p:sp>
      <p:sp>
        <p:nvSpPr>
          <p:cNvPr id="24590" name="WordArt 14"/>
          <p:cNvSpPr>
            <a:spLocks noChangeArrowheads="1" noChangeShapeType="1" noTextEdit="1"/>
          </p:cNvSpPr>
          <p:nvPr/>
        </p:nvSpPr>
        <p:spPr bwMode="auto">
          <a:xfrm>
            <a:off x="3886200" y="609600"/>
            <a:ext cx="182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6477000" y="4572000"/>
            <a:ext cx="2209800" cy="19050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3D5C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WordArt 16"/>
          <p:cNvSpPr>
            <a:spLocks noChangeArrowheads="1" noChangeShapeType="1" noTextEdit="1"/>
          </p:cNvSpPr>
          <p:nvPr/>
        </p:nvSpPr>
        <p:spPr bwMode="auto">
          <a:xfrm>
            <a:off x="6858000" y="5105400"/>
            <a:ext cx="16573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Проектная </a:t>
            </a:r>
          </a:p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деятельность</a:t>
            </a:r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609600" y="4495800"/>
            <a:ext cx="2362200" cy="20574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WordArt 18"/>
          <p:cNvSpPr>
            <a:spLocks noChangeArrowheads="1" noChangeShapeType="1" noTextEdit="1"/>
          </p:cNvSpPr>
          <p:nvPr/>
        </p:nvSpPr>
        <p:spPr bwMode="auto">
          <a:xfrm>
            <a:off x="914400" y="4953000"/>
            <a:ext cx="198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Участие в конкурсах, </a:t>
            </a:r>
          </a:p>
          <a:p>
            <a:pPr algn="ctr"/>
            <a:r>
              <a:rPr lang="ru-RU" sz="20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праздниках</a:t>
            </a:r>
            <a:endParaRPr lang="ru-RU" sz="20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595" name="Oval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48000" y="2438400"/>
            <a:ext cx="3352800" cy="21336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rgbClr val="FF9900"/>
            </a:solidFill>
            <a:round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WordArt 20"/>
          <p:cNvSpPr>
            <a:spLocks noChangeArrowheads="1" noChangeShapeType="1" noTextEdit="1"/>
          </p:cNvSpPr>
          <p:nvPr/>
        </p:nvSpPr>
        <p:spPr bwMode="auto">
          <a:xfrm>
            <a:off x="3505200" y="2971800"/>
            <a:ext cx="243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587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Формы и методы </a:t>
            </a:r>
          </a:p>
          <a:p>
            <a:pPr algn="ctr"/>
            <a:r>
              <a:rPr lang="ru-RU" sz="2000" kern="10">
                <a:ln w="1587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сотрудничества</a:t>
            </a:r>
          </a:p>
          <a:p>
            <a:pPr algn="ctr"/>
            <a:r>
              <a:rPr lang="ru-RU" sz="2000" kern="10">
                <a:ln w="1587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с семьей</a:t>
            </a: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H="1">
            <a:off x="2667000" y="4267200"/>
            <a:ext cx="838200" cy="533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6019800" y="4191000"/>
            <a:ext cx="762000" cy="6096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H="1" flipV="1">
            <a:off x="2819400" y="1752600"/>
            <a:ext cx="762000" cy="914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V="1">
            <a:off x="5791200" y="1752600"/>
            <a:ext cx="990600" cy="914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V="1">
            <a:off x="4724400" y="1981200"/>
            <a:ext cx="0" cy="457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H="1">
            <a:off x="2705100" y="3436374"/>
            <a:ext cx="304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6324600" y="3352800"/>
            <a:ext cx="304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4724400" y="4572000"/>
            <a:ext cx="0" cy="304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4605" name="Picture 29" descr="rostlompani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7338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andscape_Wallpapers_640x480_800x480_211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25603" name="Oval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77000" y="228600"/>
            <a:ext cx="1981200" cy="1828800"/>
          </a:xfrm>
          <a:prstGeom prst="ellipse">
            <a:avLst/>
          </a:prstGeom>
          <a:gradFill rotWithShape="1">
            <a:gsLst>
              <a:gs pos="0">
                <a:srgbClr val="FF66CC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6629400" y="2286000"/>
            <a:ext cx="2133600" cy="19050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3D003D"/>
            </a:prstShdw>
          </a:effectLst>
        </p:spPr>
        <p:txBody>
          <a:bodyPr wrap="none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Стенгазеты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6629400" y="533400"/>
            <a:ext cx="160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Дневники</a:t>
            </a:r>
          </a:p>
          <a:p>
            <a:pPr algn="ctr"/>
            <a:r>
              <a:rPr lang="ru-RU" sz="2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для</a:t>
            </a:r>
          </a:p>
          <a:p>
            <a:pPr algn="ctr"/>
            <a:r>
              <a:rPr lang="ru-RU" sz="2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родителей</a:t>
            </a:r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642910" y="0"/>
            <a:ext cx="2786082" cy="1914516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3D995C"/>
            </a:prstShdw>
          </a:effectLst>
        </p:spPr>
        <p:txBody>
          <a:bodyPr wrap="none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Экскурсии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607" name="Oval 9"/>
          <p:cNvSpPr>
            <a:spLocks noChangeArrowheads="1"/>
          </p:cNvSpPr>
          <p:nvPr/>
        </p:nvSpPr>
        <p:spPr bwMode="auto">
          <a:xfrm>
            <a:off x="285720" y="2000240"/>
            <a:ext cx="2714644" cy="2271714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Портфолио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608" name="Oval 11"/>
          <p:cNvSpPr>
            <a:spLocks noChangeArrowheads="1"/>
          </p:cNvSpPr>
          <p:nvPr/>
        </p:nvSpPr>
        <p:spPr bwMode="auto">
          <a:xfrm>
            <a:off x="3714744" y="4953000"/>
            <a:ext cx="2286016" cy="1905000"/>
          </a:xfrm>
          <a:prstGeom prst="ellipse">
            <a:avLst/>
          </a:prstGeom>
          <a:gradFill rotWithShape="1">
            <a:gsLst>
              <a:gs pos="0">
                <a:srgbClr val="FF66CC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Сочинения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609" name="Oval 13"/>
          <p:cNvSpPr>
            <a:spLocks noChangeArrowheads="1"/>
          </p:cNvSpPr>
          <p:nvPr/>
        </p:nvSpPr>
        <p:spPr bwMode="auto">
          <a:xfrm>
            <a:off x="3581400" y="228600"/>
            <a:ext cx="2362200" cy="2057400"/>
          </a:xfrm>
          <a:prstGeom prst="ellipse">
            <a:avLst/>
          </a:prstGeom>
          <a:gradFill rotWithShape="1">
            <a:gsLst>
              <a:gs pos="0">
                <a:srgbClr val="FF66CC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WordArt 14"/>
          <p:cNvSpPr>
            <a:spLocks noChangeArrowheads="1" noChangeShapeType="1" noTextEdit="1"/>
          </p:cNvSpPr>
          <p:nvPr/>
        </p:nvSpPr>
        <p:spPr bwMode="auto">
          <a:xfrm>
            <a:off x="3886200" y="609600"/>
            <a:ext cx="182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Технология</a:t>
            </a:r>
          </a:p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"Детский</a:t>
            </a:r>
          </a:p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календарь"</a:t>
            </a:r>
          </a:p>
        </p:txBody>
      </p:sp>
      <p:sp>
        <p:nvSpPr>
          <p:cNvPr id="25611" name="Oval 15"/>
          <p:cNvSpPr>
            <a:spLocks noChangeArrowheads="1"/>
          </p:cNvSpPr>
          <p:nvPr/>
        </p:nvSpPr>
        <p:spPr bwMode="auto">
          <a:xfrm>
            <a:off x="6477000" y="4572000"/>
            <a:ext cx="2209800" cy="19050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3D5C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Oval 17"/>
          <p:cNvSpPr>
            <a:spLocks noChangeArrowheads="1"/>
          </p:cNvSpPr>
          <p:nvPr/>
        </p:nvSpPr>
        <p:spPr bwMode="auto">
          <a:xfrm>
            <a:off x="609600" y="4495800"/>
            <a:ext cx="2362200" cy="20574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Досуги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5613" name="Oval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48000" y="2438400"/>
            <a:ext cx="3352800" cy="21336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rgbClr val="FF9900"/>
            </a:solidFill>
            <a:round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WordArt 20"/>
          <p:cNvSpPr>
            <a:spLocks noChangeArrowheads="1" noChangeShapeType="1" noTextEdit="1"/>
          </p:cNvSpPr>
          <p:nvPr/>
        </p:nvSpPr>
        <p:spPr bwMode="auto">
          <a:xfrm>
            <a:off x="3505200" y="2971800"/>
            <a:ext cx="243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587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Формы и методы </a:t>
            </a:r>
          </a:p>
          <a:p>
            <a:pPr algn="ctr"/>
            <a:r>
              <a:rPr lang="ru-RU" sz="2000" kern="10">
                <a:ln w="1587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сотрудничества</a:t>
            </a:r>
          </a:p>
          <a:p>
            <a:pPr algn="ctr"/>
            <a:r>
              <a:rPr lang="ru-RU" sz="2000" kern="10">
                <a:ln w="1587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с семьей</a:t>
            </a:r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 flipH="1">
            <a:off x="2667000" y="4267200"/>
            <a:ext cx="838200" cy="533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6019800" y="4191000"/>
            <a:ext cx="762000" cy="6096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 flipH="1" flipV="1">
            <a:off x="2819400" y="1752600"/>
            <a:ext cx="762000" cy="914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 flipV="1">
            <a:off x="5791200" y="1752600"/>
            <a:ext cx="990600" cy="914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Line 25"/>
          <p:cNvSpPr>
            <a:spLocks noChangeShapeType="1"/>
          </p:cNvSpPr>
          <p:nvPr/>
        </p:nvSpPr>
        <p:spPr bwMode="auto">
          <a:xfrm flipV="1">
            <a:off x="4724400" y="2133600"/>
            <a:ext cx="0" cy="304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 flipH="1">
            <a:off x="2819400" y="3429000"/>
            <a:ext cx="304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>
            <a:off x="6324600" y="3352800"/>
            <a:ext cx="304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2" name="Line 28"/>
          <p:cNvSpPr>
            <a:spLocks noChangeShapeType="1"/>
          </p:cNvSpPr>
          <p:nvPr/>
        </p:nvSpPr>
        <p:spPr bwMode="auto">
          <a:xfrm>
            <a:off x="4724400" y="4572000"/>
            <a:ext cx="0" cy="304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5623" name="Picture 29" descr="rostlompani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7338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4" name="WordArt 30"/>
          <p:cNvSpPr>
            <a:spLocks noChangeArrowheads="1" noChangeShapeType="1" noTextEdit="1"/>
          </p:cNvSpPr>
          <p:nvPr/>
        </p:nvSpPr>
        <p:spPr bwMode="auto">
          <a:xfrm>
            <a:off x="6732588" y="4833938"/>
            <a:ext cx="182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Технология</a:t>
            </a:r>
          </a:p>
          <a:p>
            <a:pPr algn="ctr"/>
            <a:r>
              <a:rPr lang="ru-RU" sz="2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"Читаем дома"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_light">
  <a:themeElements>
    <a:clrScheme name="Child_light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Child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ild_light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d_light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d_light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Child_light</Template>
  <TotalTime>1085</TotalTime>
  <Words>517</Words>
  <Application>Microsoft Office PowerPoint</Application>
  <PresentationFormat>Экран (4:3)</PresentationFormat>
  <Paragraphs>120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Child_light</vt:lpstr>
      <vt:lpstr>МОДЕЛЬ ВЗАИМОДЕЙСТВИЯ УЧРЕЖДЕНИЯ ДОШКОЛЬНОГО ОБРАЗОВАНИЯ С РОДИТЕЛЯМИ</vt:lpstr>
      <vt:lpstr>ВЗАИМОДЕЙСТВИЕ С СЕМЬЁЙ</vt:lpstr>
      <vt:lpstr>Модель социального партнёрства с родителями</vt:lpstr>
      <vt:lpstr>Презентация PowerPoint</vt:lpstr>
      <vt:lpstr>Приоритетные задачи,  направленные на работу с родителями</vt:lpstr>
      <vt:lpstr>УСЛОВИЯ    ОРГАНИЗАЦИИ СОТРУДНИЧЕСТВА</vt:lpstr>
      <vt:lpstr>Презентация PowerPoint</vt:lpstr>
      <vt:lpstr>Презентация PowerPoint</vt:lpstr>
      <vt:lpstr>Презентация PowerPoint</vt:lpstr>
      <vt:lpstr>Этапы   взаимодействия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«Технологии проектирования взаимодействия  ДОУ  с семьей в условиях реализации ФГОС ДО»</dc:title>
  <dc:creator>DNA7 X86</dc:creator>
  <cp:lastModifiedBy>Марина</cp:lastModifiedBy>
  <cp:revision>65</cp:revision>
  <dcterms:created xsi:type="dcterms:W3CDTF">2014-08-24T14:57:47Z</dcterms:created>
  <dcterms:modified xsi:type="dcterms:W3CDTF">2020-05-21T19:51:58Z</dcterms:modified>
</cp:coreProperties>
</file>