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67" r:id="rId17"/>
    <p:sldId id="295" r:id="rId18"/>
    <p:sldId id="296" r:id="rId19"/>
    <p:sldId id="297" r:id="rId20"/>
    <p:sldId id="310" r:id="rId21"/>
    <p:sldId id="302" r:id="rId22"/>
    <p:sldId id="307" r:id="rId23"/>
    <p:sldId id="308" r:id="rId24"/>
    <p:sldId id="309" r:id="rId25"/>
    <p:sldId id="315" r:id="rId26"/>
    <p:sldId id="306" r:id="rId27"/>
    <p:sldId id="305" r:id="rId28"/>
    <p:sldId id="316" r:id="rId29"/>
    <p:sldId id="317" r:id="rId30"/>
    <p:sldId id="318" r:id="rId31"/>
    <p:sldId id="312" r:id="rId32"/>
    <p:sldId id="268" r:id="rId33"/>
    <p:sldId id="269" r:id="rId34"/>
    <p:sldId id="270" r:id="rId35"/>
    <p:sldId id="271" r:id="rId36"/>
    <p:sldId id="272" r:id="rId37"/>
    <p:sldId id="273" r:id="rId38"/>
    <p:sldId id="31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27" autoAdjust="0"/>
  </p:normalViewPr>
  <p:slideViewPr>
    <p:cSldViewPr>
      <p:cViewPr varScale="1">
        <p:scale>
          <a:sx n="49" d="100"/>
          <a:sy n="49" d="100"/>
        </p:scale>
        <p:origin x="-17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D3C7-E2FE-4464-BDD2-7D4E385A2D71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0B91C-17DB-4377-9E7B-171521127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75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0B91C-17DB-4377-9E7B-1715211273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9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07E10B9-C76E-4E63-93FC-635996F20BC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CBE5BE-6EE1-465D-9D42-33430F49A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6912768" cy="4032448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Организация опытно – экспериментальной деятельности с воспитанниками в условиях учреждения дошкольного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373216"/>
            <a:ext cx="6720291" cy="28803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2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5229200"/>
            <a:ext cx="9144000" cy="1512168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Лучше один раз увидеть, чем сто раз услышать», — гласит народная мудрость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«Лучше один раз испытать, попробовать, сделать своими руками», — утверждают педагоги-практики.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ttp://player.myshared.ru/5/406389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54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уголка по экспериментированию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50405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484784"/>
            <a:ext cx="259228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развивать первичные естественно – научные представления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3419872" y="2564904"/>
            <a:ext cx="22322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развивать</a:t>
            </a:r>
          </a:p>
          <a:p>
            <a:r>
              <a:rPr lang="ru-RU" dirty="0" smtClean="0"/>
              <a:t>наблюдательность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04248" y="2636912"/>
            <a:ext cx="187220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</a:t>
            </a:r>
            <a:r>
              <a:rPr lang="ru-RU" dirty="0" smtClean="0"/>
              <a:t>азвивать</a:t>
            </a:r>
          </a:p>
          <a:p>
            <a:r>
              <a:rPr lang="ru-RU" dirty="0" smtClean="0"/>
              <a:t>любознательность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83568" y="3789040"/>
            <a:ext cx="3096344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активизировать  мыслительные </a:t>
            </a:r>
            <a:r>
              <a:rPr lang="ru-RU" dirty="0"/>
              <a:t>операции (анализ, сравнение, обобщение, классификация, наблюдение)</a:t>
            </a:r>
          </a:p>
        </p:txBody>
      </p:sp>
      <p:sp>
        <p:nvSpPr>
          <p:cNvPr id="8" name="Овал 7"/>
          <p:cNvSpPr/>
          <p:nvPr/>
        </p:nvSpPr>
        <p:spPr>
          <a:xfrm>
            <a:off x="5076056" y="4149080"/>
            <a:ext cx="2592288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формировать умения комплексно обследовать предмет или явление</a:t>
            </a:r>
          </a:p>
        </p:txBody>
      </p:sp>
    </p:spTree>
    <p:extLst>
      <p:ext uri="{BB962C8B-B14F-4D97-AF65-F5344CB8AC3E}">
        <p14:creationId xmlns:p14="http://schemas.microsoft.com/office/powerpoint/2010/main" val="14131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425355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Зоны уголка по экспериментированию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1520" y="1988840"/>
            <a:ext cx="2160240" cy="1753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место для постоянной выставки</a:t>
            </a:r>
          </a:p>
        </p:txBody>
      </p:sp>
      <p:sp>
        <p:nvSpPr>
          <p:cNvPr id="7" name="Овал 6"/>
          <p:cNvSpPr/>
          <p:nvPr/>
        </p:nvSpPr>
        <p:spPr>
          <a:xfrm>
            <a:off x="3923929" y="4149080"/>
            <a:ext cx="2880319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место для неструктурированных </a:t>
            </a:r>
            <a:r>
              <a:rPr lang="ru-RU" dirty="0" smtClean="0"/>
              <a:t>материалов (</a:t>
            </a:r>
            <a:r>
              <a:rPr lang="ru-RU" dirty="0"/>
              <a:t>вода, песок, опилки, стружка, пенопласт и т.д.)</a:t>
            </a:r>
          </a:p>
        </p:txBody>
      </p:sp>
      <p:sp>
        <p:nvSpPr>
          <p:cNvPr id="8" name="Овал 7"/>
          <p:cNvSpPr/>
          <p:nvPr/>
        </p:nvSpPr>
        <p:spPr>
          <a:xfrm>
            <a:off x="899592" y="4149080"/>
            <a:ext cx="201622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место </a:t>
            </a:r>
            <a:r>
              <a:rPr lang="ru-RU" dirty="0"/>
              <a:t>для </a:t>
            </a:r>
            <a:r>
              <a:rPr lang="ru-RU" dirty="0" smtClean="0"/>
              <a:t>проведения </a:t>
            </a:r>
            <a:r>
              <a:rPr lang="ru-RU" dirty="0"/>
              <a:t>опытов</a:t>
            </a:r>
          </a:p>
        </p:txBody>
      </p:sp>
      <p:sp>
        <p:nvSpPr>
          <p:cNvPr id="9" name="Овал 8"/>
          <p:cNvSpPr/>
          <p:nvPr/>
        </p:nvSpPr>
        <p:spPr>
          <a:xfrm>
            <a:off x="6660232" y="2480320"/>
            <a:ext cx="2235696" cy="2079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место </a:t>
            </a:r>
            <a:r>
              <a:rPr lang="ru-RU" dirty="0"/>
              <a:t>для хранения </a:t>
            </a:r>
            <a:r>
              <a:rPr lang="ru-RU" dirty="0" smtClean="0"/>
              <a:t>материалов  (природных</a:t>
            </a:r>
            <a:r>
              <a:rPr lang="ru-RU" dirty="0"/>
              <a:t>, «бросовых»)</a:t>
            </a:r>
          </a:p>
        </p:txBody>
      </p:sp>
      <p:sp>
        <p:nvSpPr>
          <p:cNvPr id="10" name="Овал 9"/>
          <p:cNvSpPr/>
          <p:nvPr/>
        </p:nvSpPr>
        <p:spPr>
          <a:xfrm>
            <a:off x="3635896" y="2132856"/>
            <a:ext cx="1800200" cy="1609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место для приборов</a:t>
            </a:r>
          </a:p>
        </p:txBody>
      </p:sp>
    </p:spTree>
    <p:extLst>
      <p:ext uri="{BB962C8B-B14F-4D97-AF65-F5344CB8AC3E}">
        <p14:creationId xmlns:p14="http://schemas.microsoft.com/office/powerpoint/2010/main" val="23758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988840"/>
            <a:ext cx="8640959" cy="44644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Компонент дидактический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6805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51520" y="1700808"/>
            <a:ext cx="208823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книги познавательного характера</a:t>
            </a:r>
          </a:p>
        </p:txBody>
      </p:sp>
      <p:sp>
        <p:nvSpPr>
          <p:cNvPr id="8" name="Овал 7"/>
          <p:cNvSpPr/>
          <p:nvPr/>
        </p:nvSpPr>
        <p:spPr>
          <a:xfrm rot="10800000" flipH="1" flipV="1">
            <a:off x="2339752" y="5517232"/>
            <a:ext cx="23042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тематические альбомы</a:t>
            </a:r>
          </a:p>
        </p:txBody>
      </p:sp>
      <p:sp>
        <p:nvSpPr>
          <p:cNvPr id="9" name="Овал 8"/>
          <p:cNvSpPr/>
          <p:nvPr/>
        </p:nvSpPr>
        <p:spPr>
          <a:xfrm>
            <a:off x="2339752" y="2600908"/>
            <a:ext cx="2592288" cy="241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коллекции семян , шишек, камней, тканей, засушенных листьев и </a:t>
            </a:r>
            <a:r>
              <a:rPr lang="ru-RU" dirty="0" smtClean="0"/>
              <a:t>цветов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79512" y="4437112"/>
            <a:ext cx="1872208" cy="1692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тематические мини музеи</a:t>
            </a:r>
          </a:p>
        </p:txBody>
      </p:sp>
    </p:spTree>
    <p:extLst>
      <p:ext uri="{BB962C8B-B14F-4D97-AF65-F5344CB8AC3E}">
        <p14:creationId xmlns:p14="http://schemas.microsoft.com/office/powerpoint/2010/main" val="6731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Компонент оборудования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156176" y="1628800"/>
            <a:ext cx="280831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микроскоп, лупы, увеличительные стекла</a:t>
            </a:r>
          </a:p>
          <a:p>
            <a:r>
              <a:rPr lang="ru-RU" dirty="0"/>
              <a:t>весы, безмен</a:t>
            </a:r>
          </a:p>
        </p:txBody>
      </p:sp>
      <p:sp>
        <p:nvSpPr>
          <p:cNvPr id="7" name="Овал 6"/>
          <p:cNvSpPr/>
          <p:nvPr/>
        </p:nvSpPr>
        <p:spPr>
          <a:xfrm>
            <a:off x="7092280" y="3587316"/>
            <a:ext cx="187220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песочные, механические </a:t>
            </a:r>
            <a:r>
              <a:rPr lang="ru-RU" dirty="0" smtClean="0"/>
              <a:t>часы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092280" y="5589240"/>
            <a:ext cx="158417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компас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139953" y="4149080"/>
            <a:ext cx="230425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портновский метр, линейки, треугольник т.д.</a:t>
            </a:r>
          </a:p>
          <a:p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4139952" y="2672916"/>
            <a:ext cx="165618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магниты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0888"/>
            <a:ext cx="3744416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7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3923266" y="1952836"/>
            <a:ext cx="5329916" cy="3420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/>
          </a:p>
          <a:p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Компонент стимулирующий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432048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323528" y="5517230"/>
            <a:ext cx="2592288" cy="1340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разнообразные сосуды из различных материалов (пластмасса, стекло, металл, керамика) разной конфигурации и объема</a:t>
            </a:r>
          </a:p>
        </p:txBody>
      </p:sp>
      <p:sp>
        <p:nvSpPr>
          <p:cNvPr id="9" name="Овал 8"/>
          <p:cNvSpPr/>
          <p:nvPr/>
        </p:nvSpPr>
        <p:spPr>
          <a:xfrm>
            <a:off x="3059833" y="5661248"/>
            <a:ext cx="1512168" cy="1196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сита, воронки разного размера и материала</a:t>
            </a:r>
          </a:p>
        </p:txBody>
      </p:sp>
      <p:sp>
        <p:nvSpPr>
          <p:cNvPr id="10" name="Овал 9"/>
          <p:cNvSpPr/>
          <p:nvPr/>
        </p:nvSpPr>
        <p:spPr>
          <a:xfrm>
            <a:off x="4932040" y="5127508"/>
            <a:ext cx="1872208" cy="1730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/>
              <a:t>природный материал: камешки, глина, песок, ракушки,</a:t>
            </a:r>
          </a:p>
          <a:p>
            <a:r>
              <a:rPr lang="ru-RU" sz="1100" dirty="0"/>
              <a:t>шишки, перья, мох, листья и </a:t>
            </a:r>
            <a:r>
              <a:rPr lang="ru-RU" sz="1100" dirty="0" smtClean="0"/>
              <a:t>др.</a:t>
            </a:r>
            <a:endParaRPr lang="ru-RU" sz="1100" dirty="0"/>
          </a:p>
        </p:txBody>
      </p:sp>
      <p:sp>
        <p:nvSpPr>
          <p:cNvPr id="11" name="Овал 10"/>
          <p:cNvSpPr/>
          <p:nvPr/>
        </p:nvSpPr>
        <p:spPr>
          <a:xfrm>
            <a:off x="6300192" y="3789041"/>
            <a:ext cx="180020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/>
              <a:t>утилизированный материал: проволока, кусочки кожи,</a:t>
            </a:r>
          </a:p>
          <a:p>
            <a:r>
              <a:rPr lang="ru-RU" sz="1100" dirty="0"/>
              <a:t>меха, ткани, пластмассы, пробки и </a:t>
            </a:r>
            <a:r>
              <a:rPr lang="ru-RU" sz="1100" dirty="0" smtClean="0"/>
              <a:t>др.</a:t>
            </a:r>
            <a:endParaRPr lang="ru-RU" sz="1100" dirty="0"/>
          </a:p>
        </p:txBody>
      </p:sp>
      <p:sp>
        <p:nvSpPr>
          <p:cNvPr id="12" name="Овал 11"/>
          <p:cNvSpPr/>
          <p:nvPr/>
        </p:nvSpPr>
        <p:spPr>
          <a:xfrm>
            <a:off x="7200292" y="5517231"/>
            <a:ext cx="2030524" cy="116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технические материалы: гайки, скрепки, болты, </a:t>
            </a:r>
            <a:r>
              <a:rPr lang="ru-RU" sz="1200" dirty="0" smtClean="0"/>
              <a:t>гвоздики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8100392" y="3609020"/>
            <a:ext cx="1043608" cy="9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разные виды бумаги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88024" y="3068960"/>
            <a:ext cx="15121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красители: пищевые и непищевые (гуашь, акварельные краски 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4211960" y="1124744"/>
            <a:ext cx="208823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медицинские материалы: пипетки, колбы, деревянные </a:t>
            </a:r>
            <a:r>
              <a:rPr lang="ru-RU" sz="1100" dirty="0"/>
              <a:t>палочки, шприцы (без игл), мерные ложки мензурки, резиновые груши 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32240" y="2024844"/>
            <a:ext cx="2160240" cy="1476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прочие материалы: зеркала, воздушные шары, масло, мука, соль, сахар, цветные и прозрачные стекла</a:t>
            </a:r>
          </a:p>
        </p:txBody>
      </p:sp>
    </p:spTree>
    <p:extLst>
      <p:ext uri="{BB962C8B-B14F-4D97-AF65-F5344CB8AC3E}">
        <p14:creationId xmlns:p14="http://schemas.microsoft.com/office/powerpoint/2010/main" val="18729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72819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Примерная структура занятия  - экспериментирования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2813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100" b="1" dirty="0"/>
          </a:p>
          <a:p>
            <a:pPr marL="0" lvl="0" indent="0">
              <a:buNone/>
            </a:pPr>
            <a:r>
              <a:rPr lang="ru-RU" sz="1100" b="1" dirty="0" smtClean="0"/>
              <a:t> </a:t>
            </a:r>
            <a:endParaRPr lang="ru-RU" sz="1100" b="1" dirty="0"/>
          </a:p>
          <a:p>
            <a:pPr marL="0" lvl="0" indent="0">
              <a:buNone/>
            </a:pPr>
            <a:r>
              <a:rPr lang="ru-RU" sz="1100" dirty="0" smtClean="0"/>
              <a:t> </a:t>
            </a:r>
            <a:endParaRPr lang="ru-RU" sz="1100" dirty="0"/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79512" y="1484784"/>
            <a:ext cx="280831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Постановка исследовательской задачи в виде того или иного варианта проблемной ситуации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2987824" y="2276872"/>
            <a:ext cx="316835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/>
              <a:t>      Уточнение </a:t>
            </a:r>
            <a:r>
              <a:rPr lang="ru-RU" sz="1600" b="1" dirty="0"/>
              <a:t>правил безопасности жизнедеятельности в ходе осуществления </a:t>
            </a:r>
            <a:r>
              <a:rPr lang="ru-RU" sz="1600" b="1" dirty="0" smtClean="0"/>
              <a:t>экспериментирования </a:t>
            </a:r>
            <a:endParaRPr lang="ru-RU" sz="1600" b="1" dirty="0"/>
          </a:p>
        </p:txBody>
      </p:sp>
      <p:sp>
        <p:nvSpPr>
          <p:cNvPr id="6" name="Овал 5"/>
          <p:cNvSpPr/>
          <p:nvPr/>
        </p:nvSpPr>
        <p:spPr>
          <a:xfrm>
            <a:off x="4499992" y="4206680"/>
            <a:ext cx="2088232" cy="1382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Уточнение плана исследования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6372200" y="1772816"/>
            <a:ext cx="252028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/>
              <a:t>         Выбор </a:t>
            </a:r>
            <a:r>
              <a:rPr lang="ru-RU" sz="1600" b="1" dirty="0"/>
              <a:t>оборудования, самостоятельное его размещение детьми в зоне </a:t>
            </a:r>
            <a:r>
              <a:rPr lang="ru-RU" sz="1600" b="1" dirty="0" smtClean="0"/>
              <a:t>исследования </a:t>
            </a:r>
            <a:endParaRPr lang="ru-RU" sz="1600" b="1" dirty="0"/>
          </a:p>
        </p:txBody>
      </p:sp>
      <p:sp>
        <p:nvSpPr>
          <p:cNvPr id="8" name="Овал 7"/>
          <p:cNvSpPr/>
          <p:nvPr/>
        </p:nvSpPr>
        <p:spPr>
          <a:xfrm>
            <a:off x="6660232" y="4206680"/>
            <a:ext cx="2232248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Анализ и обобщение полученных детьми результатов экспериментирования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323528" y="4005064"/>
            <a:ext cx="4104456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Распределение детей на подгруппы, выбор ведущих, помогающих организовать сверстников, комментирующих ход и результаты совместной деятельности детей в </a:t>
            </a:r>
            <a:r>
              <a:rPr lang="ru-RU" sz="1600" b="1" dirty="0" smtClean="0"/>
              <a:t>группах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66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420933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Основное содержание исследований, производимых детьми, предполагает формирование у них представлений: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352928" cy="2088232"/>
          </a:xfrm>
        </p:spPr>
        <p:txBody>
          <a:bodyPr>
            <a:normAutofit fontScale="90000"/>
          </a:bodyPr>
          <a:lstStyle/>
          <a:p>
            <a:r>
              <a:rPr lang="ru-RU" sz="1100" b="1" dirty="0" smtClean="0">
                <a:solidFill>
                  <a:srgbClr val="FFC000"/>
                </a:solidFill>
              </a:rPr>
              <a:t/>
            </a:r>
            <a:br>
              <a:rPr lang="ru-RU" sz="1100" b="1" dirty="0" smtClean="0">
                <a:solidFill>
                  <a:srgbClr val="FFC000"/>
                </a:solidFill>
              </a:rPr>
            </a:br>
            <a:r>
              <a:rPr lang="ru-RU" sz="1100" b="1" dirty="0" smtClean="0">
                <a:solidFill>
                  <a:srgbClr val="FFC000"/>
                </a:solidFill>
              </a:rPr>
              <a:t/>
            </a:r>
            <a:br>
              <a:rPr lang="ru-RU" sz="1100" b="1" dirty="0" smtClean="0">
                <a:solidFill>
                  <a:srgbClr val="FFC000"/>
                </a:solidFill>
              </a:rPr>
            </a:br>
            <a:r>
              <a:rPr lang="ru-RU" sz="1100" b="1" dirty="0">
                <a:solidFill>
                  <a:srgbClr val="FFC000"/>
                </a:solidFill>
              </a:rPr>
              <a:t/>
            </a:r>
            <a:br>
              <a:rPr lang="ru-RU" sz="1100" b="1" dirty="0">
                <a:solidFill>
                  <a:srgbClr val="FFC000"/>
                </a:solidFill>
              </a:rPr>
            </a:br>
            <a:r>
              <a:rPr lang="ru-RU" sz="1100" b="1" dirty="0" smtClean="0">
                <a:solidFill>
                  <a:srgbClr val="FFC000"/>
                </a:solidFill>
              </a:rPr>
              <a:t/>
            </a:r>
            <a:br>
              <a:rPr lang="ru-RU" sz="1100" b="1" dirty="0" smtClean="0">
                <a:solidFill>
                  <a:srgbClr val="FFC000"/>
                </a:solidFill>
              </a:rPr>
            </a:br>
            <a:r>
              <a:rPr lang="ru-RU" sz="1100" b="1" dirty="0">
                <a:solidFill>
                  <a:srgbClr val="FFC000"/>
                </a:solidFill>
              </a:rPr>
              <a:t/>
            </a:r>
            <a:br>
              <a:rPr lang="ru-RU" sz="1100" b="1" dirty="0">
                <a:solidFill>
                  <a:srgbClr val="FFC000"/>
                </a:solidFill>
              </a:rPr>
            </a:br>
            <a:r>
              <a:rPr lang="ru-RU" sz="1100" b="1" dirty="0" smtClean="0">
                <a:solidFill>
                  <a:srgbClr val="FFC000"/>
                </a:solidFill>
              </a:rPr>
              <a:t/>
            </a:r>
            <a:br>
              <a:rPr lang="ru-RU" sz="1100" b="1" dirty="0" smtClean="0">
                <a:solidFill>
                  <a:srgbClr val="FFC000"/>
                </a:solidFill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Младший дошкольный возраст</a:t>
            </a:r>
            <a:br>
              <a:rPr lang="ru-RU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планирование работы с детьми по экспериментированию</a:t>
            </a:r>
            <a:br>
              <a:rPr lang="ru-RU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ru-RU" sz="4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64343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/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/>
            </a:r>
            <a:br>
              <a:rPr lang="ru-RU" sz="1200" b="1" dirty="0">
                <a:solidFill>
                  <a:srgbClr val="002060"/>
                </a:solidFill>
              </a:rPr>
            </a:br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sz="12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b="1" i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b="1" i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В </a:t>
            </a:r>
            <a:r>
              <a:rPr lang="ru-RU" b="1" i="1" dirty="0">
                <a:solidFill>
                  <a:srgbClr val="002060"/>
                </a:solidFill>
              </a:rPr>
              <a:t>процессе экспериментирования словарь детей пополняется словами, </a:t>
            </a:r>
            <a:r>
              <a:rPr lang="ru-RU" b="1" i="1" dirty="0" smtClean="0">
                <a:solidFill>
                  <a:srgbClr val="002060"/>
                </a:solidFill>
              </a:rPr>
              <a:t>   обозначающими </a:t>
            </a:r>
            <a:r>
              <a:rPr lang="ru-RU" b="1" i="1" dirty="0">
                <a:solidFill>
                  <a:srgbClr val="002060"/>
                </a:solidFill>
              </a:rPr>
              <a:t>сенсорные признаки свойства, явления или объекта природы (цвет, форма, величина: мнётся - ломается, высоко - низко - далеко, мягкий - твёрдый - тёплый и прочее).</a:t>
            </a:r>
          </a:p>
        </p:txBody>
      </p:sp>
      <p:sp>
        <p:nvSpPr>
          <p:cNvPr id="3" name="Овал 2"/>
          <p:cNvSpPr/>
          <p:nvPr/>
        </p:nvSpPr>
        <p:spPr>
          <a:xfrm>
            <a:off x="7020272" y="2864343"/>
            <a:ext cx="1800200" cy="1619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</a:t>
            </a:r>
            <a:r>
              <a:rPr lang="ru-RU" sz="1400" b="1" dirty="0" smtClean="0">
                <a:solidFill>
                  <a:srgbClr val="002060"/>
                </a:solidFill>
              </a:rPr>
              <a:t> материалах </a:t>
            </a:r>
            <a:r>
              <a:rPr lang="ru-RU" sz="1400" b="1" dirty="0">
                <a:solidFill>
                  <a:srgbClr val="002060"/>
                </a:solidFill>
              </a:rPr>
              <a:t>(песок, глина, бумага, ткань, дерево</a:t>
            </a:r>
            <a:r>
              <a:rPr lang="ru-RU" sz="1400" b="1" dirty="0" smtClean="0">
                <a:solidFill>
                  <a:srgbClr val="002060"/>
                </a:solidFill>
              </a:rPr>
              <a:t>)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2267744" y="4221088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 природных явлениях 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554158" y="2636912"/>
            <a:ext cx="1296144" cy="893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о  мире растений </a:t>
            </a:r>
            <a:br>
              <a:rPr lang="ru-RU" sz="1400" b="1" dirty="0">
                <a:solidFill>
                  <a:srgbClr val="002060"/>
                </a:solidFill>
              </a:rPr>
            </a:b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2555776" y="2780928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о способах исследования объекта 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251520" y="3789040"/>
            <a:ext cx="1584176" cy="101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Об </a:t>
            </a:r>
            <a:r>
              <a:rPr lang="ru-RU" sz="1400" b="1" dirty="0">
                <a:solidFill>
                  <a:srgbClr val="002060"/>
                </a:solidFill>
              </a:rPr>
              <a:t>эталоне "1 минута</a:t>
            </a:r>
            <a:r>
              <a:rPr lang="ru-RU" sz="1400" b="1" dirty="0" smtClean="0">
                <a:solidFill>
                  <a:srgbClr val="002060"/>
                </a:solidFill>
              </a:rPr>
              <a:t>"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4572000" y="2864343"/>
            <a:ext cx="2304256" cy="1857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О </a:t>
            </a:r>
            <a:r>
              <a:rPr lang="ru-RU" sz="1400" b="1" dirty="0">
                <a:solidFill>
                  <a:srgbClr val="002060"/>
                </a:solidFill>
              </a:rPr>
              <a:t>предметном мире (одежда, обувь, транспорт, игрушки, краски для рисования и прочее</a:t>
            </a:r>
            <a:r>
              <a:rPr lang="ru-RU" sz="1400" b="1" dirty="0" smtClean="0">
                <a:solidFill>
                  <a:srgbClr val="002060"/>
                </a:solidFill>
              </a:rPr>
              <a:t>)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472608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</a:rPr>
              <a:t>Основное содержание исследований, проводимых детьми, предполагает формирование у них следующих представлений: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b="1" dirty="0"/>
              <a:t>   </a:t>
            </a:r>
            <a:endParaRPr lang="ru-RU" sz="1600" b="1" dirty="0" smtClean="0"/>
          </a:p>
          <a:p>
            <a:pPr>
              <a:buNone/>
            </a:pPr>
            <a:endParaRPr lang="ru-RU" sz="1600" b="1" i="1" dirty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800" b="1" dirty="0" smtClean="0"/>
              <a:t>               В </a:t>
            </a:r>
            <a:r>
              <a:rPr lang="ru-RU" sz="1800" b="1" dirty="0"/>
              <a:t>процессе экспериментирования словарь детей пополняется за счёт слов, обозначающих свойства объектов и явлений. Кроме этого, дети знакомятся с происхождением слов (таких, как: сахарница, мыльница и т.д.).</a:t>
            </a:r>
            <a:br>
              <a:rPr lang="ru-RU" sz="1800" b="1" dirty="0"/>
            </a:br>
            <a:endParaRPr lang="ru-RU" sz="1800" b="1" dirty="0"/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Средний дошкольный возраст</a:t>
            </a:r>
          </a:p>
        </p:txBody>
      </p:sp>
      <p:sp>
        <p:nvSpPr>
          <p:cNvPr id="4" name="Овал 3"/>
          <p:cNvSpPr/>
          <p:nvPr/>
        </p:nvSpPr>
        <p:spPr>
          <a:xfrm>
            <a:off x="6588224" y="2276872"/>
            <a:ext cx="208823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/>
              <a:t>      о мире </a:t>
            </a:r>
            <a:r>
              <a:rPr lang="ru-RU" b="1" dirty="0"/>
              <a:t>животных и растений </a:t>
            </a:r>
          </a:p>
        </p:txBody>
      </p:sp>
      <p:sp>
        <p:nvSpPr>
          <p:cNvPr id="5" name="Овал 4"/>
          <p:cNvSpPr/>
          <p:nvPr/>
        </p:nvSpPr>
        <p:spPr>
          <a:xfrm>
            <a:off x="3347864" y="2276872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        </a:t>
            </a:r>
          </a:p>
          <a:p>
            <a:endParaRPr lang="ru-RU" sz="1400" b="1" dirty="0"/>
          </a:p>
          <a:p>
            <a:r>
              <a:rPr lang="ru-RU" b="1" dirty="0" smtClean="0"/>
              <a:t>о материалах </a:t>
            </a:r>
            <a:endParaRPr lang="ru-RU" b="1" dirty="0"/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79912" y="3645024"/>
            <a:ext cx="288032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/>
              <a:t>о предметном  мире 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6948264" y="4149080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 человеке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55576" y="3645024"/>
            <a:ext cx="230425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/>
              <a:t>        о геометрических </a:t>
            </a:r>
            <a:r>
              <a:rPr lang="ru-RU" b="1" dirty="0"/>
              <a:t>эталонах </a:t>
            </a:r>
          </a:p>
        </p:txBody>
      </p:sp>
      <p:sp>
        <p:nvSpPr>
          <p:cNvPr id="9" name="Овал 8"/>
          <p:cNvSpPr/>
          <p:nvPr/>
        </p:nvSpPr>
        <p:spPr>
          <a:xfrm>
            <a:off x="323528" y="1916832"/>
            <a:ext cx="2304256" cy="118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 природных </a:t>
            </a:r>
            <a:r>
              <a:rPr lang="ru-RU" b="1" dirty="0"/>
              <a:t>явлениях </a:t>
            </a:r>
          </a:p>
        </p:txBody>
      </p:sp>
    </p:spTree>
    <p:extLst>
      <p:ext uri="{BB962C8B-B14F-4D97-AF65-F5344CB8AC3E}">
        <p14:creationId xmlns:p14="http://schemas.microsoft.com/office/powerpoint/2010/main" val="26884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3991" y="1484784"/>
            <a:ext cx="8712967" cy="5068841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/>
              <a:t>Основное содержание исследований, проводимых детьми, предполагает формирование у них следующих представлений:</a:t>
            </a:r>
            <a:r>
              <a:rPr lang="ru-RU" sz="2900" b="1" u="sng" dirty="0"/>
              <a:t/>
            </a:r>
            <a:br>
              <a:rPr lang="ru-RU" sz="2900" b="1" u="sng" dirty="0"/>
            </a:br>
            <a:endParaRPr lang="ru-RU" sz="2900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 smtClean="0"/>
          </a:p>
          <a:p>
            <a:endParaRPr lang="ru-RU" sz="2000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900" b="1" dirty="0"/>
              <a:t>В процессе экспериментирования обогащается словарь детей за счёт слов, обозначающих свойства объектов и явлений. Кроме, того дети знакомятся с происхождением слов, с омонимами, с многозначностью слова (ключ), синонимами (красивый, прекрасный, чудесный), антонимами (лёгкий - тяжёлый), а также фразеологизмами ("лошадь в яблоках").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Старший дошкольный возраст</a:t>
            </a:r>
          </a:p>
        </p:txBody>
      </p:sp>
      <p:sp>
        <p:nvSpPr>
          <p:cNvPr id="4" name="Овал 3"/>
          <p:cNvSpPr/>
          <p:nvPr/>
        </p:nvSpPr>
        <p:spPr>
          <a:xfrm>
            <a:off x="5724128" y="2204864"/>
            <a:ext cx="309634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    агрегатных </a:t>
            </a:r>
            <a:r>
              <a:rPr lang="ru-RU" b="1" dirty="0"/>
              <a:t>состояниях воды </a:t>
            </a:r>
          </a:p>
        </p:txBody>
      </p:sp>
      <p:sp>
        <p:nvSpPr>
          <p:cNvPr id="5" name="Овал 4"/>
          <p:cNvSpPr/>
          <p:nvPr/>
        </p:nvSpPr>
        <p:spPr>
          <a:xfrm>
            <a:off x="3419872" y="2348880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природных явлениях </a:t>
            </a:r>
          </a:p>
        </p:txBody>
      </p:sp>
      <p:sp>
        <p:nvSpPr>
          <p:cNvPr id="6" name="Овал 5"/>
          <p:cNvSpPr/>
          <p:nvPr/>
        </p:nvSpPr>
        <p:spPr>
          <a:xfrm>
            <a:off x="514400" y="3501008"/>
            <a:ext cx="26174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/>
              <a:t>геометрических эталонах </a:t>
            </a:r>
          </a:p>
        </p:txBody>
      </p:sp>
      <p:sp>
        <p:nvSpPr>
          <p:cNvPr id="7" name="Овал 6"/>
          <p:cNvSpPr/>
          <p:nvPr/>
        </p:nvSpPr>
        <p:spPr>
          <a:xfrm>
            <a:off x="611560" y="2156055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материалах 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5508104" y="3573016"/>
            <a:ext cx="338437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/>
              <a:t>  предметном   мире 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3635896" y="3501008"/>
            <a:ext cx="158417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/>
              <a:t>    мире  растений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8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83264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/>
              <a:t>То, что я услышал, я забыл</a:t>
            </a:r>
            <a:br>
              <a:rPr lang="ru-RU" sz="4800" b="1" dirty="0" smtClean="0"/>
            </a:br>
            <a:r>
              <a:rPr lang="ru-RU" sz="4800" b="1" dirty="0" smtClean="0"/>
              <a:t>То, что я увидел, я помню</a:t>
            </a:r>
            <a:br>
              <a:rPr lang="ru-RU" sz="4800" b="1" dirty="0" smtClean="0"/>
            </a:br>
            <a:r>
              <a:rPr lang="ru-RU" sz="4800" b="1" dirty="0" smtClean="0"/>
              <a:t>То, что я сделал, я знаю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</a:t>
            </a:r>
            <a:r>
              <a:rPr lang="ru-RU" b="1" dirty="0" smtClean="0"/>
              <a:t>онфуций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21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Из опыта работы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«Торнадо в бутылке»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9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Проведя </a:t>
            </a:r>
            <a:r>
              <a:rPr lang="ru-RU" sz="1400" dirty="0"/>
              <a:t>этот </a:t>
            </a:r>
            <a:r>
              <a:rPr lang="ru-RU" sz="1400" b="1" dirty="0"/>
              <a:t>опыт</a:t>
            </a:r>
            <a:r>
              <a:rPr lang="ru-RU" sz="1400" dirty="0"/>
              <a:t> с водой, Вы узнаете, как сделать торнадо в бутылке. Предметы, которые понадобятся для выполнения опыта, Вы легко найдете у себя дома. Следуйте нашим инструкциям и наслаждайтесь прохладным вихрем воды!</a:t>
            </a:r>
          </a:p>
          <a:p>
            <a:r>
              <a:rPr lang="ru-RU" sz="1400" b="1" dirty="0"/>
              <a:t>Для проведения опыта понадобится:</a:t>
            </a:r>
            <a:endParaRPr lang="ru-RU" sz="1400" dirty="0"/>
          </a:p>
          <a:p>
            <a:r>
              <a:rPr lang="ru-RU" sz="1400" dirty="0"/>
              <a:t>Вода</a:t>
            </a:r>
          </a:p>
          <a:p>
            <a:r>
              <a:rPr lang="ru-RU" sz="1400" dirty="0"/>
              <a:t>Прозрачная пластиковая бутылка с крышкой</a:t>
            </a:r>
          </a:p>
          <a:p>
            <a:r>
              <a:rPr lang="ru-RU" sz="1400" dirty="0"/>
              <a:t>Блеск</a:t>
            </a:r>
          </a:p>
          <a:p>
            <a:r>
              <a:rPr lang="ru-RU" sz="1400" dirty="0"/>
              <a:t>Жидкость для мытья посуды</a:t>
            </a:r>
          </a:p>
          <a:p>
            <a:r>
              <a:rPr lang="ru-RU" sz="1400" b="1" dirty="0"/>
              <a:t>Время на проведение эксперимента:</a:t>
            </a:r>
            <a:endParaRPr lang="ru-RU" sz="1400" dirty="0"/>
          </a:p>
          <a:p>
            <a:r>
              <a:rPr lang="ru-RU" sz="1400" dirty="0"/>
              <a:t>Приблизительно 15 минут</a:t>
            </a:r>
          </a:p>
          <a:p>
            <a:r>
              <a:rPr lang="ru-RU" sz="1400" dirty="0"/>
              <a:t>  </a:t>
            </a:r>
            <a:r>
              <a:rPr lang="ru-RU" sz="1400" b="1" dirty="0" smtClean="0"/>
              <a:t>Начинаем </a:t>
            </a:r>
            <a:r>
              <a:rPr lang="ru-RU" sz="1400" b="1" dirty="0"/>
              <a:t>эксперимент:</a:t>
            </a:r>
            <a:endParaRPr lang="ru-RU" sz="1400" dirty="0"/>
          </a:p>
          <a:p>
            <a:r>
              <a:rPr lang="ru-RU" sz="1400" dirty="0"/>
              <a:t>Заполняйте пластиковую бутылку водой, пока она не заполнит ¾ части бутылки.</a:t>
            </a:r>
          </a:p>
          <a:p>
            <a:r>
              <a:rPr lang="ru-RU" sz="1400" dirty="0"/>
              <a:t>Добавьте в водичку несколько капель жидкости для мытья посуды.</a:t>
            </a:r>
          </a:p>
          <a:p>
            <a:r>
              <a:rPr lang="ru-RU" sz="1400" dirty="0"/>
              <a:t>Через несколько секунд добавьте несколько щепоток блеска. Это поможет Вам лучше увидеть торнадо.</a:t>
            </a:r>
          </a:p>
          <a:p>
            <a:r>
              <a:rPr lang="ru-RU" sz="1400" dirty="0"/>
              <a:t>Плотно закройте бутылку крышкой.</a:t>
            </a:r>
          </a:p>
          <a:p>
            <a:r>
              <a:rPr lang="ru-RU" sz="1400" dirty="0"/>
              <a:t>Переверните бутылку верх дном и держите ее за «шею». Быстро, в течение нескольких секунд, покрутите бутылку круговыми движениями, остановитесь и загляните внутрь.</a:t>
            </a:r>
          </a:p>
          <a:p>
            <a:r>
              <a:rPr lang="ru-RU" sz="1400" dirty="0"/>
              <a:t> </a:t>
            </a:r>
            <a:r>
              <a:rPr lang="ru-RU" sz="1400" b="1" dirty="0" smtClean="0"/>
              <a:t>Примечание</a:t>
            </a:r>
            <a:r>
              <a:rPr lang="ru-RU" sz="1400" b="1" dirty="0"/>
              <a:t>:</a:t>
            </a:r>
            <a:endParaRPr lang="ru-RU" sz="1400" dirty="0"/>
          </a:p>
          <a:p>
            <a:r>
              <a:rPr lang="ru-RU" sz="1400" dirty="0"/>
              <a:t>Возможно, Вам придется покрутить бутылку несколько раз, прежде чем Вы заставите торнадо работать должным образом.</a:t>
            </a:r>
          </a:p>
          <a:p>
            <a:r>
              <a:rPr lang="ru-RU" sz="1400" b="1" dirty="0"/>
              <a:t>Как это произошло?</a:t>
            </a:r>
            <a:endParaRPr lang="ru-RU" sz="1400" dirty="0"/>
          </a:p>
          <a:p>
            <a:r>
              <a:rPr lang="ru-RU" sz="1400" dirty="0"/>
              <a:t>Когда Вы прокручиваете бутылку круговыми движениями, Вы создаете вихрь воды, который выглядит как мини-торнадо. Вода быстро вращается вокруг центра вихря за счет центробежной силы. Центробежная сила – это сила внутрь направляющего объекта или жидкости, такой как воды по отношению к центру его круговой траектории. Вихри встречаются в природе, но там они  очень страшные.</a:t>
            </a:r>
          </a:p>
        </p:txBody>
      </p:sp>
      <p:pic>
        <p:nvPicPr>
          <p:cNvPr id="7" name="Picture 4" descr="Торнада в бутылке. Опы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3"/>
            <a:ext cx="32403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75252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Цель: узнать из  </a:t>
            </a:r>
            <a:r>
              <a:rPr lang="ru-RU" sz="2000" i="1" dirty="0"/>
              <a:t>каких цветов в действительности состоит солнечный луч»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 smtClean="0"/>
              <a:t>Материал</a:t>
            </a:r>
            <a:r>
              <a:rPr lang="ru-RU" sz="2000" dirty="0"/>
              <a:t>: противень, плоское карманное зеркало, лист белой бумаги.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000" dirty="0" smtClean="0"/>
              <a:t>Эксперимент </a:t>
            </a:r>
            <a:r>
              <a:rPr lang="ru-RU" sz="2000" dirty="0"/>
              <a:t>нужно проводить в ясный солнечный день. Не смотрите прямо на солнце и не отражайте солнечные лучи в глаза людям. Наполните противень водой. Поставьте его на стол около окна, чтобы на него падал свет утреннего солнца. Поместите зеркало внутри противня, положив его верхний край на край противня, и нижний – в воду под таким углом, чтобы оно отражало солнечный свет. Возьмите одной рукой лист бумаги и держите его перед зеркалом. Второй рукой слегка подвиньте зеркало. Регулируйте положение зеркала и бумаги, пока на ней не появится радуга. Слегка потрясите зеркало. На бумаге появляются искрящиеся разноцветные огоньки. Вода плещется и изменяет направление света, из-за чего цвета напоминают огоньки.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опыта работы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«Маленькая радуга»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1" cy="496855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altLang="ru-RU" i="1" dirty="0">
                <a:solidFill>
                  <a:schemeClr val="tx1"/>
                </a:solidFill>
                <a:latin typeface="Arial" charset="0"/>
                <a:cs typeface="Arial" charset="0"/>
              </a:rPr>
              <a:t>Материал</a:t>
            </a:r>
            <a:r>
              <a:rPr lang="ru-RU" altLang="ru-RU" dirty="0">
                <a:solidFill>
                  <a:schemeClr val="tx1"/>
                </a:solidFill>
                <a:latin typeface="Arial" charset="0"/>
                <a:cs typeface="Arial" charset="0"/>
              </a:rPr>
              <a:t>: большая коробка, ножницы, бинокль, картонка размером с открытку, клейкая лента, фольга, лист белой бумаги.</a:t>
            </a:r>
            <a:br>
              <a:rPr lang="ru-RU" altLang="ru-RU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  Расположите коробку так, чтобы открытая сторона оказалась сбоку. В верхней стенке коробки вырежьте отверстия, в которых могут поместиться окуляры бинокля. Вырежьте круг из картонки и при помощи клейкой ленты закройте им один из объективов бинокля. Вставьте бинокль в отверстие в коробке окулярами вниз и закрепите его в таком положении клейкой лентой. Вынесите коробку на солнце, поставив открытой стороной перед собой. Расположите коробку таким образом, чтобы лучи солнца попадали в не заклеенный объектив. Расположите лист белой бумаги внутри коробки под биноклем таким образом, чтобы на нем стало видно изображение солнца. На бумаге виден яркий солнечный луч.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18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8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1800" i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800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18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8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40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Из опыта работы </a:t>
            </a:r>
            <a:br>
              <a:rPr lang="ru-RU" altLang="ru-RU" sz="40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sz="40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«</a:t>
            </a:r>
            <a:r>
              <a:rPr lang="ru-RU" altLang="ru-RU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Солнце </a:t>
            </a:r>
            <a:r>
              <a:rPr lang="ru-RU" alt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на экране»</a:t>
            </a:r>
            <a:r>
              <a:rPr lang="ru-RU" alt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altLang="ru-RU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pic>
        <p:nvPicPr>
          <p:cNvPr id="8" name="Picture 2" descr="http://nashaucheba.ru/docs/39/38541/conv_1/file1_html_94473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" y="260648"/>
            <a:ext cx="16908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2204864"/>
            <a:ext cx="4248472" cy="3921299"/>
          </a:xfrm>
        </p:spPr>
        <p:txBody>
          <a:bodyPr/>
          <a:lstStyle/>
          <a:p>
            <a:r>
              <a:rPr lang="ru-RU" dirty="0"/>
              <a:t>Поставьте букет цветов в подкрашенную воду. Через некоторое время стебли </a:t>
            </a:r>
            <a:r>
              <a:rPr lang="ru-RU" dirty="0" smtClean="0"/>
              <a:t> и лепестки цветов </a:t>
            </a:r>
            <a:r>
              <a:rPr lang="ru-RU" dirty="0"/>
              <a:t>также окрасятся.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i="1" dirty="0" smtClean="0"/>
          </a:p>
          <a:p>
            <a:r>
              <a:rPr lang="ru-RU" i="1" dirty="0" smtClean="0"/>
              <a:t>Вывод</a:t>
            </a:r>
            <a:r>
              <a:rPr lang="ru-RU" dirty="0" smtClean="0"/>
              <a:t>: растения «</a:t>
            </a:r>
            <a:r>
              <a:rPr lang="ru-RU" dirty="0"/>
              <a:t>пьют» воду.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12968" cy="172819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Из опыта работы</a:t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«</a:t>
            </a:r>
            <a:r>
              <a:rPr lang="ru-RU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Растения «пьют» воду»</a:t>
            </a:r>
            <a:br>
              <a:rPr lang="ru-RU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ru-RU" sz="4000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12" descr="http://www.maam.ru/upload/blogs/detsad-28333-1444907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5365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56" y="1530830"/>
            <a:ext cx="2924153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3"/>
            <a:ext cx="3312368" cy="3203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77" y="3300047"/>
            <a:ext cx="2363193" cy="309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Что любят комнатные растения?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98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61276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Жизненный цикл одуванчика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Лариса\Pictures\item_322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768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Конструирование воздушного змея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Лариса\Pictures\item_322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888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52462"/>
            <a:ext cx="4956043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C000"/>
                </a:solidFill>
              </a:rPr>
              <a:t>Почему все падает на землю?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276083" cy="245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19739"/>
            <a:ext cx="3252869" cy="2439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207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Делаем тени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62" y="2044283"/>
            <a:ext cx="3323861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515883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01008"/>
            <a:ext cx="3611893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055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46449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Современный образовательный процесс в детском саду немыслим без </a:t>
            </a:r>
            <a:r>
              <a:rPr lang="ru-RU" b="1" dirty="0" smtClean="0"/>
              <a:t>новых эффективных </a:t>
            </a:r>
            <a:r>
              <a:rPr lang="ru-RU" b="1" dirty="0" smtClean="0"/>
              <a:t>методов</a:t>
            </a:r>
            <a:r>
              <a:rPr lang="ru-RU" b="1" dirty="0" smtClean="0"/>
              <a:t>. 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b="1" dirty="0" smtClean="0"/>
              <a:t>Цель: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67202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algn="l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3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  Актуальность </a:t>
            </a:r>
            <a:r>
              <a:rPr lang="ru-RU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темы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896" y="2420888"/>
            <a:ext cx="460851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содействовать развитию творческих способностей детей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3635896" y="4365104"/>
            <a:ext cx="439248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формировать навыки саморазвития и </a:t>
            </a:r>
            <a:r>
              <a:rPr lang="ru-RU" sz="2400" dirty="0" smtClean="0"/>
              <a:t>самообразования</a:t>
            </a:r>
            <a:endParaRPr lang="ru-RU" dirty="0"/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1331640" y="4797152"/>
            <a:ext cx="2736304" cy="1080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1331640" y="2439787"/>
            <a:ext cx="2736304" cy="12241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C:\Users\Лариса\Pictures\item_31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09" y="3051855"/>
            <a:ext cx="1352550" cy="22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Поплывет, не поплывет?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96" y="2204864"/>
            <a:ext cx="4499992" cy="337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9465"/>
            <a:ext cx="3323861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92361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491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Яйцо в бутыл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5"/>
            <a:ext cx="4320480" cy="55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80728"/>
            <a:ext cx="4392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Опыт с яйцом "Шиворот - навыворот". </a:t>
            </a:r>
          </a:p>
          <a:p>
            <a:pPr algn="just"/>
            <a:r>
              <a:rPr lang="ru-RU" sz="2400" b="1" dirty="0" smtClean="0"/>
              <a:t>         Кто </a:t>
            </a:r>
            <a:r>
              <a:rPr lang="ru-RU" sz="2400" b="1" dirty="0"/>
              <a:t>не ел вареное вкусное яичко? И все знают, что желток в середине, а белок - снаружи. А хочешь сделать все наоборот? </a:t>
            </a:r>
            <a:endParaRPr lang="ru-RU" sz="2400" dirty="0"/>
          </a:p>
          <a:p>
            <a:pPr algn="just"/>
            <a:r>
              <a:rPr lang="ru-RU" sz="2400" b="1" dirty="0"/>
              <a:t>Попросите у мамы одно сырое яйцо, проведите с ним эксперимент и сварите вкрутую так, чтобы желток оказался снаружи, а белок - внутри. </a:t>
            </a:r>
          </a:p>
        </p:txBody>
      </p:sp>
    </p:spTree>
    <p:extLst>
      <p:ext uri="{BB962C8B-B14F-4D97-AF65-F5344CB8AC3E}">
        <p14:creationId xmlns:p14="http://schemas.microsoft.com/office/powerpoint/2010/main" val="41199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3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8" cy="57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60486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Он взрослых изводил вопросом "Почему?"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Его прозвали "Маленький философ"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Но только он подрос, как начали ему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Преподносить ответы без вопросов.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с этих пор он больше никому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 задает вопросов "Почему?".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Самуил Яковлевич Маршак</a:t>
            </a:r>
            <a:endParaRPr lang="ru-RU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8030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473"/>
            <a:ext cx="8640960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728192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Наблюдая окружающий мир, дети делают свои выводы, устанавливают причинно-следственные связи. Поэтому целенаправленная педагогическая работа по теме: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«Опытно-экспериментальная 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деятельность старших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дошкольников» крайне 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необходима</a:t>
            </a:r>
          </a:p>
        </p:txBody>
      </p:sp>
      <p:sp>
        <p:nvSpPr>
          <p:cNvPr id="5" name="Овал 4"/>
          <p:cNvSpPr/>
          <p:nvPr/>
        </p:nvSpPr>
        <p:spPr>
          <a:xfrm>
            <a:off x="827584" y="2561921"/>
            <a:ext cx="201622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обогащает ребёнка знаниями</a:t>
            </a:r>
          </a:p>
        </p:txBody>
      </p:sp>
      <p:sp>
        <p:nvSpPr>
          <p:cNvPr id="6" name="Овал 5"/>
          <p:cNvSpPr/>
          <p:nvPr/>
        </p:nvSpPr>
        <p:spPr>
          <a:xfrm>
            <a:off x="3419872" y="2492896"/>
            <a:ext cx="252028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способствует умению анализировать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6228184" y="2348880"/>
            <a:ext cx="244827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    учит размышлять над тем, что   он узнает</a:t>
            </a:r>
          </a:p>
        </p:txBody>
      </p:sp>
      <p:sp>
        <p:nvSpPr>
          <p:cNvPr id="8" name="Овал 7"/>
          <p:cNvSpPr/>
          <p:nvPr/>
        </p:nvSpPr>
        <p:spPr>
          <a:xfrm>
            <a:off x="899592" y="4149080"/>
            <a:ext cx="273630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    оказывает благоприятное воздействие на мировоззрение ребёнка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4788024" y="4581128"/>
            <a:ext cx="302433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развивает его человеческие и социальные чувства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98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40960" cy="446449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Следствие</a:t>
            </a:r>
            <a:r>
              <a:rPr lang="ru-RU" sz="2800" b="1" dirty="0"/>
              <a:t>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9"/>
            <a:ext cx="8496944" cy="1152128"/>
          </a:xfrm>
        </p:spPr>
        <p:txBody>
          <a:bodyPr>
            <a:noAutofit/>
          </a:bodyPr>
          <a:lstStyle/>
          <a:p>
            <a:r>
              <a:rPr lang="ru-RU" sz="3600" b="1" dirty="0"/>
              <a:t>Главное достоинство метода экспериментирования </a:t>
            </a:r>
            <a:r>
              <a:rPr lang="ru-RU" sz="3600" b="1" dirty="0" smtClean="0"/>
              <a:t>заключается: </a:t>
            </a:r>
            <a:endParaRPr lang="ru-RU" sz="3600" b="1" dirty="0"/>
          </a:p>
        </p:txBody>
      </p:sp>
      <p:sp>
        <p:nvSpPr>
          <p:cNvPr id="4" name="Овал 3"/>
          <p:cNvSpPr/>
          <p:nvPr/>
        </p:nvSpPr>
        <p:spPr>
          <a:xfrm>
            <a:off x="836540" y="1700808"/>
            <a:ext cx="75518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дает детям реальные представления о различных сторонах изучаемого объекта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71600" y="2852936"/>
            <a:ext cx="72728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 его взаимоотношениях с другими объектами и со средой обитания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39552" y="4509120"/>
            <a:ext cx="338437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ребенка с новыми фактами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968451" y="4581128"/>
            <a:ext cx="3635997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накопление фонда умственных приемов и операций,</a:t>
            </a:r>
          </a:p>
          <a:p>
            <a:pPr algn="ctr"/>
            <a:r>
              <a:rPr lang="ru-RU" dirty="0" smtClean="0"/>
              <a:t>которые рассматриваются как умственные умения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8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9" y="493227"/>
            <a:ext cx="8712968" cy="604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9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5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41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Детское экспериментирование 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9" y="1628800"/>
            <a:ext cx="8706071" cy="5112568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62613" y="1772816"/>
            <a:ext cx="2769227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формирует</a:t>
            </a:r>
          </a:p>
          <a:p>
            <a:r>
              <a:rPr lang="ru-RU" dirty="0" smtClean="0"/>
              <a:t>элементарные математические представления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95936" y="1484784"/>
            <a:ext cx="1836205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развивает   речь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300192" y="1988840"/>
            <a:ext cx="262088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подталкивает к изучению дополнительных материалов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3347864" y="3581648"/>
            <a:ext cx="1944216" cy="1503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развивает наблюдательность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516216" y="4437112"/>
            <a:ext cx="230425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формирует </a:t>
            </a:r>
            <a:r>
              <a:rPr lang="ru-RU" dirty="0"/>
              <a:t>навыки эстетического восприятия мира</a:t>
            </a:r>
          </a:p>
        </p:txBody>
      </p:sp>
      <p:sp>
        <p:nvSpPr>
          <p:cNvPr id="9" name="Овал 8"/>
          <p:cNvSpPr/>
          <p:nvPr/>
        </p:nvSpPr>
        <p:spPr>
          <a:xfrm>
            <a:off x="395537" y="4797152"/>
            <a:ext cx="2448271" cy="1568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способствует формированию трудовых навыков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3851920" y="5445224"/>
            <a:ext cx="2232248" cy="1412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побуждает  к творческому</a:t>
            </a:r>
          </a:p>
        </p:txBody>
      </p:sp>
    </p:spTree>
    <p:extLst>
      <p:ext uri="{BB962C8B-B14F-4D97-AF65-F5344CB8AC3E}">
        <p14:creationId xmlns:p14="http://schemas.microsoft.com/office/powerpoint/2010/main" val="12394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716</TotalTime>
  <Words>809</Words>
  <Application>Microsoft Office PowerPoint</Application>
  <PresentationFormat>Экран (4:3)</PresentationFormat>
  <Paragraphs>213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Волна</vt:lpstr>
      <vt:lpstr>Организация опытно – экспериментальной деятельности с воспитанниками в условиях учреждения дошкольного образования</vt:lpstr>
      <vt:lpstr>То, что я услышал, я забыл То, что я увидел, я помню То, что я сделал, я знаю  Конфуций</vt:lpstr>
      <vt:lpstr>          Актуальность темы</vt:lpstr>
      <vt:lpstr>Презентация PowerPoint</vt:lpstr>
      <vt:lpstr>Наблюдая окружающий мир, дети делают свои выводы, устанавливают причинно-следственные связи. Поэтому целенаправленная педагогическая работа по теме: «Опытно-экспериментальная деятельность старших дошкольников» крайне необходима</vt:lpstr>
      <vt:lpstr>      Следствие:  </vt:lpstr>
      <vt:lpstr>Презентация PowerPoint</vt:lpstr>
      <vt:lpstr>Презентация PowerPoint</vt:lpstr>
      <vt:lpstr>Детское экспериментирование :</vt:lpstr>
      <vt:lpstr>Презентация PowerPoint</vt:lpstr>
      <vt:lpstr>Задачи уголка по экспериментированию</vt:lpstr>
      <vt:lpstr>Зоны уголка по экспериментированию</vt:lpstr>
      <vt:lpstr>Компонент дидактический</vt:lpstr>
      <vt:lpstr>Компонент оборудования</vt:lpstr>
      <vt:lpstr>Компонент стимулирующий</vt:lpstr>
      <vt:lpstr>Примерная структура занятия  - экспериментирования </vt:lpstr>
      <vt:lpstr>      Младший дошкольный возраст планирование работы с детьми по экспериментированию </vt:lpstr>
      <vt:lpstr>Средний дошкольный возраст</vt:lpstr>
      <vt:lpstr>Старший дошкольный возраст</vt:lpstr>
      <vt:lpstr>Презентация PowerPoint</vt:lpstr>
      <vt:lpstr>   Из опыта работы «Торнадо в бутылке»</vt:lpstr>
      <vt:lpstr>Из опыта работы  «Маленькая радуга»</vt:lpstr>
      <vt:lpstr>      Из опыта работы  «Солнце на экране»   </vt:lpstr>
      <vt:lpstr>  Из опыта работы «Растения «пьют» воду»  </vt:lpstr>
      <vt:lpstr>Что любят комнатные растения?</vt:lpstr>
      <vt:lpstr>Жизненный цикл одуванчика</vt:lpstr>
      <vt:lpstr>Конструирование воздушного змея</vt:lpstr>
      <vt:lpstr> Почему все падает на землю?</vt:lpstr>
      <vt:lpstr>Делаем тени</vt:lpstr>
      <vt:lpstr>Поплывет, не поплывет?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 взрослых изводил вопросом "Почему?"  Его прозвали "Маленький философ".  Но только он подрос, как начали ему  Преподносить ответы без вопросов.  И с этих пор он больше никому  Не задает вопросов "Почему?".                                                       Самуил Яковлевич Маршак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опытно – экспериментальной деятельности с воспитанниками в условиях учреждения дошкольного образования</dc:title>
  <dc:creator>Лариса</dc:creator>
  <cp:lastModifiedBy>Марина</cp:lastModifiedBy>
  <cp:revision>81</cp:revision>
  <dcterms:created xsi:type="dcterms:W3CDTF">2017-03-03T19:27:44Z</dcterms:created>
  <dcterms:modified xsi:type="dcterms:W3CDTF">2020-05-04T21:54:25Z</dcterms:modified>
</cp:coreProperties>
</file>